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9" r:id="rId3"/>
    <p:sldId id="260" r:id="rId4"/>
    <p:sldId id="261" r:id="rId5"/>
    <p:sldId id="262" r:id="rId6"/>
    <p:sldId id="263" r:id="rId7"/>
    <p:sldId id="284" r:id="rId8"/>
    <p:sldId id="291" r:id="rId9"/>
    <p:sldId id="290" r:id="rId10"/>
    <p:sldId id="285" r:id="rId11"/>
    <p:sldId id="286" r:id="rId12"/>
    <p:sldId id="287" r:id="rId13"/>
    <p:sldId id="292" r:id="rId14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3232FA"/>
    <a:srgbClr val="0087E6"/>
    <a:srgbClr val="1C8ED4"/>
    <a:srgbClr val="FF99FF"/>
    <a:srgbClr val="FF9966"/>
    <a:srgbClr val="FF66CC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n-main\&#1086;&#1073;&#1097;&#1072;&#1103;\&#1044;&#1086;&#1087;&#1086;&#1083;&#1085;.%20&#1082;%20&#1073;&#1102;&#1076;&#1078;&#1077;&#1090;&#1091;%20&#1076;&#1083;&#1103;%20&#1075;&#1088;&#1072;&#1078;&#1076;&#1072;&#1085;%20&#1085;&#1072;%202017%20&#1075;.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rotY val="20"/>
      <c:perspective val="30"/>
    </c:view3D>
    <c:plotArea>
      <c:layout>
        <c:manualLayout>
          <c:layoutTarget val="inner"/>
          <c:xMode val="edge"/>
          <c:yMode val="edge"/>
          <c:x val="0.10248450777562849"/>
          <c:y val="0.30014418652213926"/>
          <c:w val="0.83809134584820499"/>
          <c:h val="0.6998558134778631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               </c:v>
                </c:pt>
              </c:strCache>
            </c:strRef>
          </c:tx>
          <c:explosion val="25"/>
          <c:dPt>
            <c:idx val="0"/>
            <c:explosion val="11"/>
            <c:spPr>
              <a:gradFill flip="none" rotWithShape="1">
                <a:gsLst>
                  <a:gs pos="66000">
                    <a:schemeClr val="accent5">
                      <a:lumMod val="40000"/>
                      <a:lumOff val="60000"/>
                    </a:schemeClr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path path="circle">
                  <a:fillToRect l="100000" b="100000"/>
                </a:path>
                <a:tileRect t="-100000" r="-100000"/>
              </a:gradFill>
            </c:spPr>
          </c:dPt>
          <c:dPt>
            <c:idx val="1"/>
            <c:explosion val="24"/>
            <c:spPr>
              <a:gradFill>
                <a:gsLst>
                  <a:gs pos="0">
                    <a:schemeClr val="tx1"/>
                  </a:gs>
                  <a:gs pos="5000">
                    <a:srgbClr val="66008F"/>
                  </a:gs>
                  <a:gs pos="29000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2700000" scaled="0"/>
              </a:gradFill>
            </c:spPr>
          </c:dPt>
          <c:dPt>
            <c:idx val="2"/>
            <c:spPr>
              <a:gradFill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2700000" scaled="0"/>
              </a:gradFill>
            </c:spPr>
          </c:dPt>
          <c:dPt>
            <c:idx val="3"/>
            <c:spPr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2700000" scaled="0"/>
              </a:gradFill>
            </c:spPr>
          </c:dPt>
          <c:dPt>
            <c:idx val="4"/>
            <c:spPr>
              <a:gradFill>
                <a:gsLst>
                  <a:gs pos="5000">
                    <a:srgbClr val="3232FA"/>
                  </a:gs>
                  <a:gs pos="24000">
                    <a:srgbClr val="1F497D">
                      <a:lumMod val="60000"/>
                      <a:lumOff val="40000"/>
                    </a:srgbClr>
                  </a:gs>
                  <a:gs pos="7000">
                    <a:srgbClr val="3232FA"/>
                  </a:gs>
                  <a:gs pos="42999">
                    <a:srgbClr val="1F497D">
                      <a:lumMod val="60000"/>
                      <a:lumOff val="40000"/>
                    </a:srgbClr>
                  </a:gs>
                  <a:gs pos="58000">
                    <a:srgbClr val="1F497D">
                      <a:lumMod val="60000"/>
                      <a:lumOff val="40000"/>
                    </a:srgbClr>
                  </a:gs>
                  <a:gs pos="72000">
                    <a:srgbClr val="1F497D">
                      <a:lumMod val="60000"/>
                      <a:lumOff val="40000"/>
                    </a:srgbClr>
                  </a:gs>
                  <a:gs pos="87000">
                    <a:srgbClr val="1F497D">
                      <a:lumMod val="60000"/>
                      <a:lumOff val="40000"/>
                    </a:srgbClr>
                  </a:gs>
                  <a:gs pos="100000">
                    <a:srgbClr val="1F497D">
                      <a:lumMod val="60000"/>
                      <a:lumOff val="40000"/>
                    </a:srgbClr>
                  </a:gs>
                </a:gsLst>
                <a:lin ang="2700000" scaled="0"/>
              </a:gradFill>
            </c:spPr>
          </c:dPt>
          <c:dPt>
            <c:idx val="5"/>
            <c:spPr>
              <a:gradFill>
                <a:gsLst>
                  <a:gs pos="0">
                    <a:srgbClr val="7030A0"/>
                  </a:gs>
                  <a:gs pos="21000">
                    <a:srgbClr val="7030A0"/>
                  </a:gs>
                  <a:gs pos="64999">
                    <a:srgbClr val="8064A2">
                      <a:lumMod val="60000"/>
                      <a:lumOff val="40000"/>
                    </a:srgbClr>
                  </a:gs>
                  <a:gs pos="89999">
                    <a:srgbClr val="8064A2">
                      <a:lumMod val="40000"/>
                      <a:lumOff val="60000"/>
                    </a:srgbClr>
                  </a:gs>
                  <a:gs pos="100000">
                    <a:srgbClr val="8064A2">
                      <a:lumMod val="20000"/>
                      <a:lumOff val="80000"/>
                    </a:srgbClr>
                  </a:gs>
                </a:gsLst>
                <a:lin ang="2700000" scaled="0"/>
              </a:gradFill>
            </c:spPr>
          </c:dPt>
          <c:dLbls>
            <c:dLbl>
              <c:idx val="0"/>
              <c:layout>
                <c:manualLayout>
                  <c:x val="-0.1616280836867712"/>
                  <c:y val="3.443526945495461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41%</a:t>
                    </a:r>
                    <a:endParaRPr lang="en-US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190152787994927"/>
                  <c:y val="-0.1841070150322119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25%</a:t>
                    </a:r>
                    <a:endParaRPr lang="en-US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15%</a:t>
                    </a:r>
                    <a:endParaRPr lang="en-US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1%</a:t>
                    </a:r>
                    <a:endParaRPr lang="en-US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5%</a:t>
                    </a:r>
                    <a:endParaRPr lang="en-US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13%</a:t>
                    </a:r>
                    <a:endParaRPr lang="en-US" dirty="0"/>
                  </a:p>
                </c:rich>
              </c:tx>
              <c:showPercent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Percent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59.9</c:v>
                </c:pt>
                <c:pt idx="1">
                  <c:v>45.5</c:v>
                </c:pt>
                <c:pt idx="2">
                  <c:v>31.1</c:v>
                </c:pt>
                <c:pt idx="3">
                  <c:v>9.7000000000000011</c:v>
                </c:pt>
                <c:pt idx="4" formatCode="0.0">
                  <c:v>6</c:v>
                </c:pt>
                <c:pt idx="5">
                  <c:v>8.9</c:v>
                </c:pt>
              </c:numCache>
            </c:numRef>
          </c:val>
        </c:ser>
        <c:dLbls>
          <c:showPercent val="1"/>
        </c:dLbls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0"/>
  <c:chart>
    <c:title>
      <c:layout/>
    </c:title>
    <c:view3D>
      <c:rAngAx val="1"/>
    </c:view3D>
    <c:floor>
      <c:spPr>
        <a:noFill/>
        <a:ln w="0">
          <a:solidFill>
            <a:schemeClr val="bg1"/>
          </a:solidFill>
        </a:ln>
        <a:effectLst>
          <a:outerShdw blurRad="50800" dist="50800" dir="5400000" algn="ctr" rotWithShape="0">
            <a:schemeClr val="bg1"/>
          </a:outerShdw>
        </a:effectLst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0"/>
          <c:y val="0.15417541155753894"/>
          <c:w val="1"/>
          <c:h val="0.70045943409154265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           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0000"/>
                  </a:gs>
                  <a:gs pos="7000">
                    <a:srgbClr val="000040"/>
                  </a:gs>
                  <a:gs pos="19000">
                    <a:srgbClr val="400040"/>
                  </a:gs>
                  <a:gs pos="39000">
                    <a:srgbClr val="8F0040"/>
                  </a:gs>
                  <a:gs pos="89999">
                    <a:srgbClr val="F27300"/>
                  </a:gs>
                  <a:gs pos="100000">
                    <a:srgbClr val="FFBF00"/>
                  </a:gs>
                </a:gsLst>
                <a:path path="circle">
                  <a:fillToRect r="100000" b="100000"/>
                </a:path>
                <a:tileRect l="-100000" t="-100000"/>
              </a:gradFill>
            </c:spPr>
          </c:dPt>
          <c:dPt>
            <c:idx val="1"/>
            <c:spPr>
              <a:gradFill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5400000" scaled="0"/>
              </a:gradFill>
            </c:spPr>
          </c:dPt>
          <c:dPt>
            <c:idx val="2"/>
            <c:spPr>
              <a:gradFill>
                <a:gsLst>
                  <a:gs pos="6000">
                    <a:srgbClr val="FF3399"/>
                  </a:gs>
                  <a:gs pos="24000">
                    <a:srgbClr val="FF6633"/>
                  </a:gs>
                  <a:gs pos="58000">
                    <a:srgbClr val="FFFF00"/>
                  </a:gs>
                  <a:gs pos="84000">
                    <a:srgbClr val="01A78F"/>
                  </a:gs>
                  <a:gs pos="99000">
                    <a:srgbClr val="3366FF"/>
                  </a:gs>
                </a:gsLst>
                <a:lin ang="5400000" scaled="0"/>
              </a:gradFill>
            </c:spPr>
          </c:dPt>
          <c:dLbls>
            <c:dLbl>
              <c:idx val="0"/>
              <c:layout>
                <c:manualLayout>
                  <c:x val="2.8290762707081949E-2"/>
                  <c:y val="6.428283638145339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90%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   </c:v>
                </c:pt>
                <c:pt idx="1">
                  <c:v> </c:v>
                </c:pt>
                <c:pt idx="2">
                  <c:v>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0.18000000000000024</c:v>
                </c:pt>
                <c:pt idx="1">
                  <c:v>0.15000000000000024</c:v>
                </c:pt>
                <c:pt idx="2">
                  <c:v>0.95000000000000062</c:v>
                </c:pt>
              </c:numCache>
            </c:numRef>
          </c:val>
        </c:ser>
        <c:dLbls>
          <c:showVal val="1"/>
        </c:dLbls>
        <c:gapWidth val="95"/>
        <c:gapDepth val="95"/>
        <c:shape val="box"/>
        <c:axId val="113313664"/>
        <c:axId val="113315200"/>
        <c:axId val="0"/>
      </c:bar3DChart>
      <c:catAx>
        <c:axId val="113313664"/>
        <c:scaling>
          <c:orientation val="minMax"/>
        </c:scaling>
        <c:axPos val="b"/>
        <c:numFmt formatCode="General" sourceLinked="0"/>
        <c:majorTickMark val="none"/>
        <c:tickLblPos val="nextTo"/>
        <c:crossAx val="113315200"/>
        <c:crosses val="autoZero"/>
        <c:auto val="1"/>
        <c:lblAlgn val="ctr"/>
        <c:lblOffset val="100"/>
      </c:catAx>
      <c:valAx>
        <c:axId val="113315200"/>
        <c:scaling>
          <c:orientation val="minMax"/>
        </c:scaling>
        <c:delete val="1"/>
        <c:axPos val="l"/>
        <c:numFmt formatCode="0%" sourceLinked="1"/>
        <c:tickLblPos val="none"/>
        <c:crossAx val="113313664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000" b="1" i="1" u="sng">
                <a:solidFill>
                  <a:schemeClr val="tx2">
                    <a:lumMod val="75000"/>
                  </a:schemeClr>
                </a:solidFill>
              </a:defRPr>
            </a:pPr>
            <a:r>
              <a:rPr lang="ru-RU" sz="1200" b="1" i="1" u="sng" dirty="0">
                <a:solidFill>
                  <a:schemeClr val="tx2">
                    <a:lumMod val="75000"/>
                  </a:schemeClr>
                </a:solidFill>
              </a:rPr>
              <a:t>Структура программных и </a:t>
            </a:r>
            <a:r>
              <a:rPr lang="ru-RU" sz="1200" b="1" i="1" u="sng" dirty="0" err="1">
                <a:solidFill>
                  <a:schemeClr val="tx2">
                    <a:lumMod val="75000"/>
                  </a:schemeClr>
                </a:solidFill>
              </a:rPr>
              <a:t>непрограммных</a:t>
            </a:r>
            <a:r>
              <a:rPr lang="ru-RU" sz="1200" b="1" i="1" u="sng" dirty="0">
                <a:solidFill>
                  <a:schemeClr val="tx2">
                    <a:lumMod val="75000"/>
                  </a:schemeClr>
                </a:solidFill>
              </a:rPr>
              <a:t> расходов</a:t>
            </a:r>
            <a:r>
              <a:rPr lang="ru-RU" sz="1200" b="1" i="1" u="sng" baseline="0" dirty="0">
                <a:solidFill>
                  <a:schemeClr val="tx2">
                    <a:lumMod val="75000"/>
                  </a:schemeClr>
                </a:solidFill>
              </a:rPr>
              <a:t> бюджета Миасского городского округа на 2017 год</a:t>
            </a:r>
          </a:p>
          <a:p>
            <a:pPr>
              <a:defRPr sz="2000" b="1" i="1" u="sng">
                <a:solidFill>
                  <a:schemeClr val="tx2">
                    <a:lumMod val="75000"/>
                  </a:schemeClr>
                </a:solidFill>
              </a:defRPr>
            </a:pPr>
            <a:endParaRPr lang="ru-RU" sz="2000" b="1" i="1" u="sng" dirty="0">
              <a:solidFill>
                <a:schemeClr val="tx2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15507972887577759"/>
          <c:y val="1.8585160875418203E-2"/>
        </c:manualLayout>
      </c:layout>
      <c:sp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>
          <a:innerShdw blurRad="114300">
            <a:prstClr val="black"/>
          </a:innerShdw>
        </a:effectLst>
        <a:scene3d>
          <a:camera prst="orthographicFront"/>
          <a:lightRig rig="threePt" dir="t"/>
        </a:scene3d>
        <a:sp3d>
          <a:bevelT w="165100" prst="coolSlant"/>
        </a:sp3d>
      </c:sp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4883173341039222E-2"/>
          <c:y val="0.2052760162007996"/>
          <c:w val="0.95739073897069338"/>
          <c:h val="0.79150974029671761"/>
        </c:manualLayout>
      </c:layout>
      <c:pie3DChart>
        <c:varyColors val="1"/>
        <c:ser>
          <c:idx val="0"/>
          <c:order val="0"/>
          <c:explosion val="25"/>
          <c:dPt>
            <c:idx val="0"/>
            <c:explosion val="29"/>
          </c:dPt>
          <c:dLbls>
            <c:dLbl>
              <c:idx val="0"/>
              <c:layout>
                <c:manualLayout>
                  <c:x val="7.3385253072874631E-3"/>
                  <c:y val="-0.25761565313661472"/>
                </c:manualLayout>
              </c:layout>
              <c:tx>
                <c:rich>
                  <a:bodyPr/>
                  <a:lstStyle/>
                  <a:p>
                    <a:pPr>
                      <a:defRPr sz="1800" b="1" i="1">
                        <a:solidFill>
                          <a:schemeClr val="tx2">
                            <a:lumMod val="75000"/>
                          </a:schemeClr>
                        </a:solidFill>
                      </a:defRPr>
                    </a:pPr>
                    <a:r>
                      <a:rPr lang="ru-RU" sz="1200" dirty="0"/>
                      <a:t>Программные расходы
99%</a:t>
                    </a:r>
                  </a:p>
                </c:rich>
              </c:tx>
              <c:spPr>
                <a:gradFill>
                  <a:gsLst>
                    <a:gs pos="0">
                      <a:srgbClr val="FBEAC7"/>
                    </a:gs>
                    <a:gs pos="17999">
                      <a:srgbClr val="FEE7F2"/>
                    </a:gs>
                    <a:gs pos="36000">
                      <a:srgbClr val="FAC77D"/>
                    </a:gs>
                    <a:gs pos="61000">
                      <a:srgbClr val="FBA97D"/>
                    </a:gs>
                    <a:gs pos="82001">
                      <a:srgbClr val="FBD49C"/>
                    </a:gs>
                    <a:gs pos="100000">
                      <a:srgbClr val="FEE7F2"/>
                    </a:gs>
                  </a:gsLst>
                  <a:lin ang="5400000" scaled="0"/>
                </a:gradFill>
                <a:effectLst>
                  <a:innerShdw blurRad="63500" dist="50800" dir="2700000">
                    <a:srgbClr val="FFFF00">
                      <a:alpha val="50000"/>
                    </a:srgbClr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 w="165100" prst="coolSlant"/>
                </a:sp3d>
              </c:spPr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9.5463281689112153E-2"/>
                  <c:y val="0.10816891128004591"/>
                </c:manualLayout>
              </c:layout>
              <c:tx>
                <c:rich>
                  <a:bodyPr/>
                  <a:lstStyle/>
                  <a:p>
                    <a:pPr>
                      <a:defRPr sz="1600" b="1" i="1">
                        <a:solidFill>
                          <a:schemeClr val="tx2">
                            <a:lumMod val="75000"/>
                          </a:schemeClr>
                        </a:solidFill>
                      </a:defRPr>
                    </a:pPr>
                    <a:r>
                      <a:rPr lang="ru-RU" sz="1200" baseline="0" dirty="0" err="1"/>
                      <a:t>Непрограммные</a:t>
                    </a:r>
                    <a:r>
                      <a:rPr lang="ru-RU" sz="1200" baseline="0" dirty="0"/>
                      <a:t> расходы
1%</a:t>
                    </a:r>
                  </a:p>
                </c:rich>
              </c:tx>
              <c:spPr>
                <a:gradFill>
                  <a:gsLst>
                    <a:gs pos="0">
                      <a:srgbClr val="FBEAC7"/>
                    </a:gs>
                    <a:gs pos="17999">
                      <a:srgbClr val="FEE7F2"/>
                    </a:gs>
                    <a:gs pos="36000">
                      <a:srgbClr val="FAC77D"/>
                    </a:gs>
                    <a:gs pos="61000">
                      <a:srgbClr val="FBA97D"/>
                    </a:gs>
                    <a:gs pos="82001">
                      <a:srgbClr val="FBD49C"/>
                    </a:gs>
                    <a:gs pos="100000">
                      <a:srgbClr val="FEE7F2"/>
                    </a:gs>
                  </a:gsLst>
                  <a:lin ang="5400000" scaled="0"/>
                </a:gradFill>
                <a:effectLst>
                  <a:innerShdw blurRad="114300">
                    <a:prstClr val="black"/>
                  </a:innerShdw>
                </a:effectLst>
                <a:scene3d>
                  <a:camera prst="orthographicFront"/>
                  <a:lightRig rig="threePt" dir="t"/>
                </a:scene3d>
                <a:sp3d>
                  <a:bevelT w="165100" prst="coolSlant"/>
                </a:sp3d>
              </c:spPr>
              <c:dLblPos val="bestFit"/>
              <c:showCatName val="1"/>
              <c:showPercent val="1"/>
            </c:dLbl>
            <c:spPr>
              <a:gradFill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</a:gradFill>
              <a:effectLst>
                <a:innerShdw blurRad="114300">
                  <a:prstClr val="black"/>
                </a:innerShdw>
              </a:effectLst>
            </c:spPr>
            <c:txPr>
              <a:bodyPr/>
              <a:lstStyle/>
              <a:p>
                <a:pPr>
                  <a:defRPr sz="1600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CatName val="1"/>
            <c:showPercent val="1"/>
            <c:showLeaderLines val="1"/>
          </c:dLbls>
          <c:cat>
            <c:strRef>
              <c:f>Лист1!$A$3:$A$4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Лист1!$B$3:$B$4</c:f>
              <c:numCache>
                <c:formatCode>General</c:formatCode>
                <c:ptCount val="2"/>
                <c:pt idx="0">
                  <c:v>3462.8</c:v>
                </c:pt>
                <c:pt idx="1">
                  <c:v>24.299999999999994</c:v>
                </c:pt>
              </c:numCache>
            </c:numRef>
          </c:val>
        </c:ser>
        <c:dLbls>
          <c:showCatName val="1"/>
          <c:showPercent val="1"/>
        </c:dLbls>
      </c:pie3DChart>
      <c:spPr>
        <a:noFill/>
        <a:ln w="25400">
          <a:noFill/>
        </a:ln>
      </c:spPr>
    </c:plotArea>
    <c:plotVisOnly val="1"/>
    <c:dispBlanksAs val="zero"/>
  </c:chart>
  <c:spPr>
    <a:ln>
      <a:noFill/>
    </a:ln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B262C8-C168-4C0C-803C-C04A1AC76BED}" type="doc">
      <dgm:prSet loTypeId="urn:microsoft.com/office/officeart/2005/8/layout/gear1" loCatId="process" qsTypeId="urn:microsoft.com/office/officeart/2005/8/quickstyle/3d2" qsCatId="3D" csTypeId="urn:microsoft.com/office/officeart/2005/8/colors/colorful2" csCatId="colorful" phldr="1"/>
      <dgm:spPr/>
    </dgm:pt>
    <dgm:pt modelId="{121101B8-DB49-4DE2-A3FD-950C746928BF}">
      <dgm:prSet phldrT="[Текст]"/>
      <dgm:spPr/>
      <dgm:t>
        <a:bodyPr/>
        <a:lstStyle/>
        <a:p>
          <a:r>
            <a:rPr lang="ru-RU" dirty="0" smtClean="0"/>
            <a:t>Основные направления бюджетной и налоговой политики</a:t>
          </a:r>
          <a:endParaRPr lang="ru-RU" dirty="0"/>
        </a:p>
      </dgm:t>
    </dgm:pt>
    <dgm:pt modelId="{5CEF4737-6338-4DA7-AD5C-85F73F85CCA5}" type="parTrans" cxnId="{34473EE3-04E3-4951-9B87-94BF235D8C4F}">
      <dgm:prSet/>
      <dgm:spPr/>
      <dgm:t>
        <a:bodyPr/>
        <a:lstStyle/>
        <a:p>
          <a:endParaRPr lang="ru-RU"/>
        </a:p>
      </dgm:t>
    </dgm:pt>
    <dgm:pt modelId="{ADC63C9D-7E2E-46C9-AEDC-0DFD96A982EF}" type="sibTrans" cxnId="{34473EE3-04E3-4951-9B87-94BF235D8C4F}">
      <dgm:prSet/>
      <dgm:spPr>
        <a:solidFill>
          <a:schemeClr val="accent2">
            <a:hueOff val="0"/>
            <a:satOff val="0"/>
            <a:lumOff val="0"/>
            <a:alpha val="0"/>
          </a:schemeClr>
        </a:solidFill>
      </dgm:spPr>
      <dgm:t>
        <a:bodyPr/>
        <a:lstStyle/>
        <a:p>
          <a:endParaRPr lang="ru-RU"/>
        </a:p>
      </dgm:t>
    </dgm:pt>
    <dgm:pt modelId="{BE351492-FB89-40E1-9696-045E586AE201}">
      <dgm:prSet phldrT="[Текст]" custT="1"/>
      <dgm:spPr/>
      <dgm:t>
        <a:bodyPr/>
        <a:lstStyle/>
        <a:p>
          <a:r>
            <a:rPr lang="ru-RU" sz="1700" b="0" dirty="0" smtClean="0"/>
            <a:t>Прогноз социально-экономического развития МГО</a:t>
          </a:r>
          <a:endParaRPr lang="ru-RU" sz="1700" b="0" dirty="0"/>
        </a:p>
      </dgm:t>
    </dgm:pt>
    <dgm:pt modelId="{DF883068-6FA3-47FA-8F8B-92BE749A8C01}" type="parTrans" cxnId="{F46E25E4-7ADB-4E94-B865-D17798E3FA34}">
      <dgm:prSet/>
      <dgm:spPr/>
      <dgm:t>
        <a:bodyPr/>
        <a:lstStyle/>
        <a:p>
          <a:endParaRPr lang="ru-RU"/>
        </a:p>
      </dgm:t>
    </dgm:pt>
    <dgm:pt modelId="{33677506-EC27-4257-B648-898331E2B043}" type="sibTrans" cxnId="{F46E25E4-7ADB-4E94-B865-D17798E3FA34}">
      <dgm:prSet/>
      <dgm:spPr>
        <a:solidFill>
          <a:schemeClr val="accent2">
            <a:hueOff val="2340759"/>
            <a:satOff val="-2919"/>
            <a:lumOff val="686"/>
            <a:alpha val="0"/>
          </a:schemeClr>
        </a:solidFill>
      </dgm:spPr>
      <dgm:t>
        <a:bodyPr/>
        <a:lstStyle/>
        <a:p>
          <a:endParaRPr lang="ru-RU"/>
        </a:p>
      </dgm:t>
    </dgm:pt>
    <dgm:pt modelId="{47FFA267-39B3-40C4-94D7-8DDFFD23DBC8}">
      <dgm:prSet phldrT="[Текст]" custT="1"/>
      <dgm:spPr>
        <a:effectLst>
          <a:outerShdw blurRad="40000" dist="23000" dir="5400000" sx="104000" sy="104000" rotWithShape="0">
            <a:srgbClr val="000000">
              <a:alpha val="35000"/>
            </a:srgbClr>
          </a:outerShdw>
        </a:effectLst>
      </dgm:spPr>
      <dgm:t>
        <a:bodyPr lIns="0" tIns="0" rIns="0" bIns="0"/>
        <a:lstStyle/>
        <a:p>
          <a:pPr algn="ctr"/>
          <a:r>
            <a:rPr lang="ru-RU" sz="1400" dirty="0" smtClean="0"/>
            <a:t>Муниципальные программы</a:t>
          </a:r>
          <a:endParaRPr lang="ru-RU" sz="1400" dirty="0"/>
        </a:p>
      </dgm:t>
    </dgm:pt>
    <dgm:pt modelId="{DFFDBFA3-FF15-4D5B-857D-A2522A958D85}" type="parTrans" cxnId="{5A897025-8F02-4FA8-BDBD-8D11727C486C}">
      <dgm:prSet/>
      <dgm:spPr/>
      <dgm:t>
        <a:bodyPr/>
        <a:lstStyle/>
        <a:p>
          <a:endParaRPr lang="ru-RU"/>
        </a:p>
      </dgm:t>
    </dgm:pt>
    <dgm:pt modelId="{DA789560-DB88-4E46-9FF0-80616AA9FFBD}" type="sibTrans" cxnId="{5A897025-8F02-4FA8-BDBD-8D11727C486C}">
      <dgm:prSet/>
      <dgm:spPr>
        <a:solidFill>
          <a:schemeClr val="accent2">
            <a:hueOff val="4681519"/>
            <a:satOff val="-5839"/>
            <a:lumOff val="1373"/>
            <a:alpha val="0"/>
          </a:schemeClr>
        </a:solidFill>
      </dgm:spPr>
      <dgm:t>
        <a:bodyPr/>
        <a:lstStyle/>
        <a:p>
          <a:endParaRPr lang="ru-RU"/>
        </a:p>
      </dgm:t>
    </dgm:pt>
    <dgm:pt modelId="{DE68D2F1-D56A-430F-8952-C264473AE003}" type="pres">
      <dgm:prSet presAssocID="{B1B262C8-C168-4C0C-803C-C04A1AC76BE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C965396-E826-48A7-9C60-7B28365F73C1}" type="pres">
      <dgm:prSet presAssocID="{121101B8-DB49-4DE2-A3FD-950C746928BF}" presName="gear1" presStyleLbl="node1" presStyleIdx="0" presStyleCnt="3" custLinFactNeighborX="-45346" custLinFactNeighborY="-122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654622-1FE4-4EC5-AF87-A9D02AE077A6}" type="pres">
      <dgm:prSet presAssocID="{121101B8-DB49-4DE2-A3FD-950C746928BF}" presName="gear1srcNode" presStyleLbl="node1" presStyleIdx="0" presStyleCnt="3"/>
      <dgm:spPr/>
      <dgm:t>
        <a:bodyPr/>
        <a:lstStyle/>
        <a:p>
          <a:endParaRPr lang="ru-RU"/>
        </a:p>
      </dgm:t>
    </dgm:pt>
    <dgm:pt modelId="{4C5E1BB2-7F0C-446B-B4E9-ECD0F88CFAF5}" type="pres">
      <dgm:prSet presAssocID="{121101B8-DB49-4DE2-A3FD-950C746928BF}" presName="gear1dstNode" presStyleLbl="node1" presStyleIdx="0" presStyleCnt="3"/>
      <dgm:spPr/>
      <dgm:t>
        <a:bodyPr/>
        <a:lstStyle/>
        <a:p>
          <a:endParaRPr lang="ru-RU"/>
        </a:p>
      </dgm:t>
    </dgm:pt>
    <dgm:pt modelId="{B7FC60D7-CBDE-464D-A87B-FEFD6654A68E}" type="pres">
      <dgm:prSet presAssocID="{BE351492-FB89-40E1-9696-045E586AE201}" presName="gear2" presStyleLbl="node1" presStyleIdx="1" presStyleCnt="3" custScaleX="134631" custScaleY="117301" custLinFactX="8852" custLinFactNeighborX="100000" custLinFactNeighborY="-479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F09428-CFBF-487B-8247-645EA504F0F5}" type="pres">
      <dgm:prSet presAssocID="{BE351492-FB89-40E1-9696-045E586AE201}" presName="gear2srcNode" presStyleLbl="node1" presStyleIdx="1" presStyleCnt="3"/>
      <dgm:spPr/>
      <dgm:t>
        <a:bodyPr/>
        <a:lstStyle/>
        <a:p>
          <a:endParaRPr lang="ru-RU"/>
        </a:p>
      </dgm:t>
    </dgm:pt>
    <dgm:pt modelId="{BC02C2E2-F35E-4F15-93D1-94D1F498102F}" type="pres">
      <dgm:prSet presAssocID="{BE351492-FB89-40E1-9696-045E586AE201}" presName="gear2dstNode" presStyleLbl="node1" presStyleIdx="1" presStyleCnt="3"/>
      <dgm:spPr/>
      <dgm:t>
        <a:bodyPr/>
        <a:lstStyle/>
        <a:p>
          <a:endParaRPr lang="ru-RU"/>
        </a:p>
      </dgm:t>
    </dgm:pt>
    <dgm:pt modelId="{84C0D8FC-0556-42BC-842B-C549DB22BD51}" type="pres">
      <dgm:prSet presAssocID="{47FFA267-39B3-40C4-94D7-8DDFFD23DBC8}" presName="gear3" presStyleLbl="node1" presStyleIdx="2" presStyleCnt="3" custAng="58946" custScaleX="109398" custScaleY="107516" custLinFactNeighborX="-81221" custLinFactNeighborY="28775"/>
      <dgm:spPr/>
      <dgm:t>
        <a:bodyPr/>
        <a:lstStyle/>
        <a:p>
          <a:endParaRPr lang="ru-RU"/>
        </a:p>
      </dgm:t>
    </dgm:pt>
    <dgm:pt modelId="{2779FABB-2F5E-4F7F-8635-C23FBED87780}" type="pres">
      <dgm:prSet presAssocID="{47FFA267-39B3-40C4-94D7-8DDFFD23DBC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B2C9D6-B2C3-4AAD-9839-19C5062B7E3E}" type="pres">
      <dgm:prSet presAssocID="{47FFA267-39B3-40C4-94D7-8DDFFD23DBC8}" presName="gear3srcNode" presStyleLbl="node1" presStyleIdx="2" presStyleCnt="3"/>
      <dgm:spPr/>
      <dgm:t>
        <a:bodyPr/>
        <a:lstStyle/>
        <a:p>
          <a:endParaRPr lang="ru-RU"/>
        </a:p>
      </dgm:t>
    </dgm:pt>
    <dgm:pt modelId="{6BE438FB-EDF9-4290-A762-32A84FE77DB8}" type="pres">
      <dgm:prSet presAssocID="{47FFA267-39B3-40C4-94D7-8DDFFD23DBC8}" presName="gear3dstNode" presStyleLbl="node1" presStyleIdx="2" presStyleCnt="3"/>
      <dgm:spPr/>
      <dgm:t>
        <a:bodyPr/>
        <a:lstStyle/>
        <a:p>
          <a:endParaRPr lang="ru-RU"/>
        </a:p>
      </dgm:t>
    </dgm:pt>
    <dgm:pt modelId="{D87499B2-1A48-46C5-903E-49FA8CD53A24}" type="pres">
      <dgm:prSet presAssocID="{ADC63C9D-7E2E-46C9-AEDC-0DFD96A982EF}" presName="connector1" presStyleLbl="sibTrans2D1" presStyleIdx="0" presStyleCnt="3" custLinFactX="-48433" custLinFactNeighborX="-100000" custLinFactNeighborY="-14849"/>
      <dgm:spPr/>
      <dgm:t>
        <a:bodyPr/>
        <a:lstStyle/>
        <a:p>
          <a:endParaRPr lang="ru-RU"/>
        </a:p>
      </dgm:t>
    </dgm:pt>
    <dgm:pt modelId="{0808329D-2C10-4CA1-A409-4352B5D44380}" type="pres">
      <dgm:prSet presAssocID="{33677506-EC27-4257-B648-898331E2B043}" presName="connector2" presStyleLbl="sibTrans2D1" presStyleIdx="1" presStyleCnt="3" custFlipVert="0" custFlipHor="1" custScaleX="26376" custScaleY="20057" custLinFactNeighborX="-94264" custLinFactNeighborY="23145"/>
      <dgm:spPr>
        <a:prstGeom prst="downArrow">
          <a:avLst/>
        </a:prstGeom>
      </dgm:spPr>
      <dgm:t>
        <a:bodyPr/>
        <a:lstStyle/>
        <a:p>
          <a:endParaRPr lang="ru-RU"/>
        </a:p>
      </dgm:t>
    </dgm:pt>
    <dgm:pt modelId="{EB5FEC62-EE01-434F-AB05-AB98F0F597C9}" type="pres">
      <dgm:prSet presAssocID="{DA789560-DB88-4E46-9FF0-80616AA9FFBD}" presName="connector3" presStyleLbl="sibTrans2D1" presStyleIdx="2" presStyleCnt="3" custLinFactX="-3059" custLinFactNeighborX="-100000" custLinFactNeighborY="9354"/>
      <dgm:spPr/>
      <dgm:t>
        <a:bodyPr/>
        <a:lstStyle/>
        <a:p>
          <a:endParaRPr lang="ru-RU"/>
        </a:p>
      </dgm:t>
    </dgm:pt>
  </dgm:ptLst>
  <dgm:cxnLst>
    <dgm:cxn modelId="{1BC30B5A-9FEB-4881-B855-F61886E85B0F}" type="presOf" srcId="{BE351492-FB89-40E1-9696-045E586AE201}" destId="{B7FC60D7-CBDE-464D-A87B-FEFD6654A68E}" srcOrd="0" destOrd="0" presId="urn:microsoft.com/office/officeart/2005/8/layout/gear1"/>
    <dgm:cxn modelId="{F46E25E4-7ADB-4E94-B865-D17798E3FA34}" srcId="{B1B262C8-C168-4C0C-803C-C04A1AC76BED}" destId="{BE351492-FB89-40E1-9696-045E586AE201}" srcOrd="1" destOrd="0" parTransId="{DF883068-6FA3-47FA-8F8B-92BE749A8C01}" sibTransId="{33677506-EC27-4257-B648-898331E2B043}"/>
    <dgm:cxn modelId="{34473EE3-04E3-4951-9B87-94BF235D8C4F}" srcId="{B1B262C8-C168-4C0C-803C-C04A1AC76BED}" destId="{121101B8-DB49-4DE2-A3FD-950C746928BF}" srcOrd="0" destOrd="0" parTransId="{5CEF4737-6338-4DA7-AD5C-85F73F85CCA5}" sibTransId="{ADC63C9D-7E2E-46C9-AEDC-0DFD96A982EF}"/>
    <dgm:cxn modelId="{EA2ACFA1-1050-4034-B0F8-65B8AA4B7C6C}" type="presOf" srcId="{121101B8-DB49-4DE2-A3FD-950C746928BF}" destId="{90654622-1FE4-4EC5-AF87-A9D02AE077A6}" srcOrd="1" destOrd="0" presId="urn:microsoft.com/office/officeart/2005/8/layout/gear1"/>
    <dgm:cxn modelId="{2F47C8C9-DBF8-4404-A331-96844CBF3244}" type="presOf" srcId="{B1B262C8-C168-4C0C-803C-C04A1AC76BED}" destId="{DE68D2F1-D56A-430F-8952-C264473AE003}" srcOrd="0" destOrd="0" presId="urn:microsoft.com/office/officeart/2005/8/layout/gear1"/>
    <dgm:cxn modelId="{E93B6404-AFDB-40C4-B670-45083A3B87A8}" type="presOf" srcId="{BE351492-FB89-40E1-9696-045E586AE201}" destId="{95F09428-CFBF-487B-8247-645EA504F0F5}" srcOrd="1" destOrd="0" presId="urn:microsoft.com/office/officeart/2005/8/layout/gear1"/>
    <dgm:cxn modelId="{2F17ABAF-81BD-4280-AD26-4178608D38F5}" type="presOf" srcId="{47FFA267-39B3-40C4-94D7-8DDFFD23DBC8}" destId="{84C0D8FC-0556-42BC-842B-C549DB22BD51}" srcOrd="0" destOrd="0" presId="urn:microsoft.com/office/officeart/2005/8/layout/gear1"/>
    <dgm:cxn modelId="{5A897025-8F02-4FA8-BDBD-8D11727C486C}" srcId="{B1B262C8-C168-4C0C-803C-C04A1AC76BED}" destId="{47FFA267-39B3-40C4-94D7-8DDFFD23DBC8}" srcOrd="2" destOrd="0" parTransId="{DFFDBFA3-FF15-4D5B-857D-A2522A958D85}" sibTransId="{DA789560-DB88-4E46-9FF0-80616AA9FFBD}"/>
    <dgm:cxn modelId="{E4A4328A-583C-4067-AD93-D09D720B19BB}" type="presOf" srcId="{47FFA267-39B3-40C4-94D7-8DDFFD23DBC8}" destId="{49B2C9D6-B2C3-4AAD-9839-19C5062B7E3E}" srcOrd="2" destOrd="0" presId="urn:microsoft.com/office/officeart/2005/8/layout/gear1"/>
    <dgm:cxn modelId="{6A7946A5-1024-4DED-B747-41E8D9B419FC}" type="presOf" srcId="{47FFA267-39B3-40C4-94D7-8DDFFD23DBC8}" destId="{2779FABB-2F5E-4F7F-8635-C23FBED87780}" srcOrd="1" destOrd="0" presId="urn:microsoft.com/office/officeart/2005/8/layout/gear1"/>
    <dgm:cxn modelId="{B032D273-0FF7-4AFA-B558-6C899155639A}" type="presOf" srcId="{121101B8-DB49-4DE2-A3FD-950C746928BF}" destId="{9C965396-E826-48A7-9C60-7B28365F73C1}" srcOrd="0" destOrd="0" presId="urn:microsoft.com/office/officeart/2005/8/layout/gear1"/>
    <dgm:cxn modelId="{F0372DC8-1292-4146-A965-C17C27F60456}" type="presOf" srcId="{47FFA267-39B3-40C4-94D7-8DDFFD23DBC8}" destId="{6BE438FB-EDF9-4290-A762-32A84FE77DB8}" srcOrd="3" destOrd="0" presId="urn:microsoft.com/office/officeart/2005/8/layout/gear1"/>
    <dgm:cxn modelId="{B2F87A1E-CC5E-45D5-9870-144E1F1B4DE2}" type="presOf" srcId="{BE351492-FB89-40E1-9696-045E586AE201}" destId="{BC02C2E2-F35E-4F15-93D1-94D1F498102F}" srcOrd="2" destOrd="0" presId="urn:microsoft.com/office/officeart/2005/8/layout/gear1"/>
    <dgm:cxn modelId="{1B9FD993-B324-4701-9929-791C665CD1E1}" type="presOf" srcId="{ADC63C9D-7E2E-46C9-AEDC-0DFD96A982EF}" destId="{D87499B2-1A48-46C5-903E-49FA8CD53A24}" srcOrd="0" destOrd="0" presId="urn:microsoft.com/office/officeart/2005/8/layout/gear1"/>
    <dgm:cxn modelId="{00CA27C0-9BEB-4519-937E-3C64A180B53C}" type="presOf" srcId="{DA789560-DB88-4E46-9FF0-80616AA9FFBD}" destId="{EB5FEC62-EE01-434F-AB05-AB98F0F597C9}" srcOrd="0" destOrd="0" presId="urn:microsoft.com/office/officeart/2005/8/layout/gear1"/>
    <dgm:cxn modelId="{36513093-67FB-43BC-B771-3D0ECD3CC3A4}" type="presOf" srcId="{33677506-EC27-4257-B648-898331E2B043}" destId="{0808329D-2C10-4CA1-A409-4352B5D44380}" srcOrd="0" destOrd="0" presId="urn:microsoft.com/office/officeart/2005/8/layout/gear1"/>
    <dgm:cxn modelId="{1EA46D45-5E8E-416D-8831-693C08486CA0}" type="presOf" srcId="{121101B8-DB49-4DE2-A3FD-950C746928BF}" destId="{4C5E1BB2-7F0C-446B-B4E9-ECD0F88CFAF5}" srcOrd="2" destOrd="0" presId="urn:microsoft.com/office/officeart/2005/8/layout/gear1"/>
    <dgm:cxn modelId="{0E955CED-44A1-4C25-B74B-2D0F4AA765D0}" type="presParOf" srcId="{DE68D2F1-D56A-430F-8952-C264473AE003}" destId="{9C965396-E826-48A7-9C60-7B28365F73C1}" srcOrd="0" destOrd="0" presId="urn:microsoft.com/office/officeart/2005/8/layout/gear1"/>
    <dgm:cxn modelId="{4EE88824-25CB-47B1-A651-06499C3E6FA2}" type="presParOf" srcId="{DE68D2F1-D56A-430F-8952-C264473AE003}" destId="{90654622-1FE4-4EC5-AF87-A9D02AE077A6}" srcOrd="1" destOrd="0" presId="urn:microsoft.com/office/officeart/2005/8/layout/gear1"/>
    <dgm:cxn modelId="{37281DCC-7F2B-41DC-BA75-C447F5013C58}" type="presParOf" srcId="{DE68D2F1-D56A-430F-8952-C264473AE003}" destId="{4C5E1BB2-7F0C-446B-B4E9-ECD0F88CFAF5}" srcOrd="2" destOrd="0" presId="urn:microsoft.com/office/officeart/2005/8/layout/gear1"/>
    <dgm:cxn modelId="{93BFC827-E7D8-4FA8-BA60-A9151A9DD2EA}" type="presParOf" srcId="{DE68D2F1-D56A-430F-8952-C264473AE003}" destId="{B7FC60D7-CBDE-464D-A87B-FEFD6654A68E}" srcOrd="3" destOrd="0" presId="urn:microsoft.com/office/officeart/2005/8/layout/gear1"/>
    <dgm:cxn modelId="{38E70A97-97A3-4F3A-A4B9-D11883F6362C}" type="presParOf" srcId="{DE68D2F1-D56A-430F-8952-C264473AE003}" destId="{95F09428-CFBF-487B-8247-645EA504F0F5}" srcOrd="4" destOrd="0" presId="urn:microsoft.com/office/officeart/2005/8/layout/gear1"/>
    <dgm:cxn modelId="{CFEFC998-0CF5-4B6E-8B79-A68646EAD23C}" type="presParOf" srcId="{DE68D2F1-D56A-430F-8952-C264473AE003}" destId="{BC02C2E2-F35E-4F15-93D1-94D1F498102F}" srcOrd="5" destOrd="0" presId="urn:microsoft.com/office/officeart/2005/8/layout/gear1"/>
    <dgm:cxn modelId="{2252F695-F1B6-4B92-9FB4-B81FBC0406B8}" type="presParOf" srcId="{DE68D2F1-D56A-430F-8952-C264473AE003}" destId="{84C0D8FC-0556-42BC-842B-C549DB22BD51}" srcOrd="6" destOrd="0" presId="urn:microsoft.com/office/officeart/2005/8/layout/gear1"/>
    <dgm:cxn modelId="{BE31D363-E608-4BD6-9B3A-F2403AF8F533}" type="presParOf" srcId="{DE68D2F1-D56A-430F-8952-C264473AE003}" destId="{2779FABB-2F5E-4F7F-8635-C23FBED87780}" srcOrd="7" destOrd="0" presId="urn:microsoft.com/office/officeart/2005/8/layout/gear1"/>
    <dgm:cxn modelId="{5F28C25A-9B5E-4D4F-AFE2-AADD9801F272}" type="presParOf" srcId="{DE68D2F1-D56A-430F-8952-C264473AE003}" destId="{49B2C9D6-B2C3-4AAD-9839-19C5062B7E3E}" srcOrd="8" destOrd="0" presId="urn:microsoft.com/office/officeart/2005/8/layout/gear1"/>
    <dgm:cxn modelId="{170FA480-9886-4C5B-8DA7-8FE0516FB91C}" type="presParOf" srcId="{DE68D2F1-D56A-430F-8952-C264473AE003}" destId="{6BE438FB-EDF9-4290-A762-32A84FE77DB8}" srcOrd="9" destOrd="0" presId="urn:microsoft.com/office/officeart/2005/8/layout/gear1"/>
    <dgm:cxn modelId="{C297B240-E00B-41A6-A5E6-C9432E1990D7}" type="presParOf" srcId="{DE68D2F1-D56A-430F-8952-C264473AE003}" destId="{D87499B2-1A48-46C5-903E-49FA8CD53A24}" srcOrd="10" destOrd="0" presId="urn:microsoft.com/office/officeart/2005/8/layout/gear1"/>
    <dgm:cxn modelId="{665BD510-C000-47B0-9519-7A267C3534C4}" type="presParOf" srcId="{DE68D2F1-D56A-430F-8952-C264473AE003}" destId="{0808329D-2C10-4CA1-A409-4352B5D44380}" srcOrd="11" destOrd="0" presId="urn:microsoft.com/office/officeart/2005/8/layout/gear1"/>
    <dgm:cxn modelId="{8B17873F-9758-4C4F-8857-006D06F3F2D5}" type="presParOf" srcId="{DE68D2F1-D56A-430F-8952-C264473AE003}" destId="{EB5FEC62-EE01-434F-AB05-AB98F0F597C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965396-E826-48A7-9C60-7B28365F73C1}">
      <dsp:nvSpPr>
        <dsp:cNvPr id="0" name=""/>
        <dsp:cNvSpPr/>
      </dsp:nvSpPr>
      <dsp:spPr>
        <a:xfrm>
          <a:off x="2571735" y="2514456"/>
          <a:ext cx="3057683" cy="3057683"/>
        </a:xfrm>
        <a:prstGeom prst="gear9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Основные направления бюджетной и налоговой политики</a:t>
          </a:r>
          <a:endParaRPr lang="ru-RU" sz="2100" kern="1200" dirty="0"/>
        </a:p>
      </dsp:txBody>
      <dsp:txXfrm>
        <a:off x="2571735" y="2514456"/>
        <a:ext cx="3057683" cy="3057683"/>
      </dsp:txXfrm>
    </dsp:sp>
    <dsp:sp modelId="{B7FC60D7-CBDE-464D-A87B-FEFD6654A68E}">
      <dsp:nvSpPr>
        <dsp:cNvPr id="0" name=""/>
        <dsp:cNvSpPr/>
      </dsp:nvSpPr>
      <dsp:spPr>
        <a:xfrm>
          <a:off x="4214817" y="571493"/>
          <a:ext cx="2993883" cy="2608504"/>
        </a:xfrm>
        <a:prstGeom prst="gear6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59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kern="1200" dirty="0" smtClean="0"/>
            <a:t>Прогноз социально-экономического развития МГО</a:t>
          </a:r>
          <a:endParaRPr lang="ru-RU" sz="1700" b="0" kern="1200" dirty="0"/>
        </a:p>
      </dsp:txBody>
      <dsp:txXfrm>
        <a:off x="4214817" y="571493"/>
        <a:ext cx="2993883" cy="2608504"/>
      </dsp:txXfrm>
    </dsp:sp>
    <dsp:sp modelId="{84C0D8FC-0556-42BC-842B-C549DB22BD51}">
      <dsp:nvSpPr>
        <dsp:cNvPr id="0" name=""/>
        <dsp:cNvSpPr/>
      </dsp:nvSpPr>
      <dsp:spPr>
        <a:xfrm rot="20758946">
          <a:off x="1147504" y="988474"/>
          <a:ext cx="2398617" cy="2327593"/>
        </a:xfrm>
        <a:prstGeom prst="gear6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sx="104000" sy="104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Муниципальные программы</a:t>
          </a:r>
          <a:endParaRPr lang="ru-RU" sz="1400" kern="1200" dirty="0"/>
        </a:p>
      </dsp:txBody>
      <dsp:txXfrm rot="58946">
        <a:off x="1677804" y="1494771"/>
        <a:ext cx="1338017" cy="1314999"/>
      </dsp:txXfrm>
    </dsp:sp>
    <dsp:sp modelId="{D87499B2-1A48-46C5-903E-49FA8CD53A24}">
      <dsp:nvSpPr>
        <dsp:cNvPr id="0" name=""/>
        <dsp:cNvSpPr/>
      </dsp:nvSpPr>
      <dsp:spPr>
        <a:xfrm>
          <a:off x="-1956917" y="1500580"/>
          <a:ext cx="3913835" cy="3913835"/>
        </a:xfrm>
        <a:prstGeom prst="circularArrow">
          <a:avLst>
            <a:gd name="adj1" fmla="val 4688"/>
            <a:gd name="adj2" fmla="val 299029"/>
            <a:gd name="adj3" fmla="val 2541360"/>
            <a:gd name="adj4" fmla="val 15808033"/>
            <a:gd name="adj5" fmla="val 5469"/>
          </a:avLst>
        </a:prstGeom>
        <a:solidFill>
          <a:schemeClr val="accent2">
            <a:hueOff val="0"/>
            <a:satOff val="0"/>
            <a:lumOff val="0"/>
            <a:alpha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08329D-2C10-4CA1-A409-4352B5D44380}">
      <dsp:nvSpPr>
        <dsp:cNvPr id="0" name=""/>
        <dsp:cNvSpPr/>
      </dsp:nvSpPr>
      <dsp:spPr>
        <a:xfrm flipH="1">
          <a:off x="151699" y="3126072"/>
          <a:ext cx="750040" cy="570350"/>
        </a:xfrm>
        <a:prstGeom prst="downArrow">
          <a:avLst/>
        </a:prstGeom>
        <a:solidFill>
          <a:schemeClr val="accent2">
            <a:hueOff val="2340759"/>
            <a:satOff val="-2919"/>
            <a:lumOff val="686"/>
            <a:alpha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B5FEC62-EE01-434F-AB05-AB98F0F597C9}">
      <dsp:nvSpPr>
        <dsp:cNvPr id="0" name=""/>
        <dsp:cNvSpPr/>
      </dsp:nvSpPr>
      <dsp:spPr>
        <a:xfrm>
          <a:off x="-239005" y="98672"/>
          <a:ext cx="3066022" cy="306602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2">
            <a:hueOff val="4681519"/>
            <a:satOff val="-5839"/>
            <a:lumOff val="1373"/>
            <a:alpha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3DFBB-F7E8-49CA-9236-2C8C4EF71D98}" type="datetimeFigureOut">
              <a:rPr lang="ru-RU"/>
              <a:pPr>
                <a:defRPr/>
              </a:pPr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93ED9-480F-46BE-B298-5E7E1F266AE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2AD38-2AC6-4599-B4C6-781A2FE8A7E0}" type="datetimeFigureOut">
              <a:rPr lang="ru-RU"/>
              <a:pPr>
                <a:defRPr/>
              </a:pPr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A3F87-A166-40EF-9796-B2FADC8025C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65B76-9477-48C5-A457-F1394DF49F85}" type="datetimeFigureOut">
              <a:rPr lang="ru-RU"/>
              <a:pPr>
                <a:defRPr/>
              </a:pPr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C49C3-B3FE-41CC-84AE-EC05100C56B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7B7F-4880-4AC4-BCD9-4F5FF17D6F65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361E-39D9-48D5-8406-5EA109375A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9007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7B7F-4880-4AC4-BCD9-4F5FF17D6F65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361E-39D9-48D5-8406-5EA109375A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19308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7B7F-4880-4AC4-BCD9-4F5FF17D6F65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361E-39D9-48D5-8406-5EA109375A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6859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7B7F-4880-4AC4-BCD9-4F5FF17D6F65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361E-39D9-48D5-8406-5EA109375A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3892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7B7F-4880-4AC4-BCD9-4F5FF17D6F65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361E-39D9-48D5-8406-5EA109375A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4548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7B7F-4880-4AC4-BCD9-4F5FF17D6F65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361E-39D9-48D5-8406-5EA109375A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62649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7B7F-4880-4AC4-BCD9-4F5FF17D6F65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361E-39D9-48D5-8406-5EA109375A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8235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7B7F-4880-4AC4-BCD9-4F5FF17D6F65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361E-39D9-48D5-8406-5EA109375A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671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DEBD1-632B-415A-9C08-A0A89FA821A4}" type="datetimeFigureOut">
              <a:rPr lang="ru-RU"/>
              <a:pPr>
                <a:defRPr/>
              </a:pPr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D2420-EF95-4CE5-879D-66F3A6C4B97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7B7F-4880-4AC4-BCD9-4F5FF17D6F65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361E-39D9-48D5-8406-5EA109375A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4278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7B7F-4880-4AC4-BCD9-4F5FF17D6F65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361E-39D9-48D5-8406-5EA109375A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28254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7B7F-4880-4AC4-BCD9-4F5FF17D6F65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5361E-39D9-48D5-8406-5EA109375A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179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F0CDA-6F9E-4AB1-91A9-2F4870C2ABCC}" type="datetimeFigureOut">
              <a:rPr lang="ru-RU"/>
              <a:pPr>
                <a:defRPr/>
              </a:pPr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8AAC5-8DD7-4893-9BFC-A3E5CDD6597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E5713-9928-43DF-8D70-9827D80E7F90}" type="datetimeFigureOut">
              <a:rPr lang="ru-RU"/>
              <a:pPr>
                <a:defRPr/>
              </a:pPr>
              <a:t>13.10.2016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388EE-093F-4AED-B8A1-5FB777D98CD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996A0-F7BC-4385-9F08-5215E3861DFF}" type="datetimeFigureOut">
              <a:rPr lang="ru-RU"/>
              <a:pPr>
                <a:defRPr/>
              </a:pPr>
              <a:t>13.10.2016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1321D-2975-4F7E-ADAE-2C8A6693E30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88FB7-84C2-47F2-B3B3-538AC55DF020}" type="datetimeFigureOut">
              <a:rPr lang="ru-RU"/>
              <a:pPr>
                <a:defRPr/>
              </a:pPr>
              <a:t>13.10.2016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48931-43F6-452E-AA04-02BC6467F8D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272ED-AAD0-4B1D-97FD-8C0359789F6A}" type="datetimeFigureOut">
              <a:rPr lang="ru-RU"/>
              <a:pPr>
                <a:defRPr/>
              </a:pPr>
              <a:t>13.10.2016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E8FAB9-DE03-4962-8C7E-F2E87CB328F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77800-150B-4079-B528-4D852CBED7A4}" type="datetimeFigureOut">
              <a:rPr lang="ru-RU"/>
              <a:pPr>
                <a:defRPr/>
              </a:pPr>
              <a:t>13.10.2016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A5975-E11C-4EA2-BC6B-BC8E1AB59D2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9CF7C-7E8E-4812-893C-2431C6F9972E}" type="datetimeFigureOut">
              <a:rPr lang="ru-RU"/>
              <a:pPr>
                <a:defRPr/>
              </a:pPr>
              <a:t>13.10.2016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7E805-A999-49F5-810D-8198A9AB8B9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6BF66D-DCB9-4D39-96BA-4A5A8886F3A3}" type="datetimeFigureOut">
              <a:rPr lang="ru-RU"/>
              <a:pPr>
                <a:defRPr/>
              </a:pPr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0FBB775-0008-43CC-A676-702E15DCE3E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E7B7F-4880-4AC4-BCD9-4F5FF17D6F65}" type="datetimeFigureOut">
              <a:rPr lang="ru-RU" smtClean="0"/>
              <a:pPr/>
              <a:t>13.10.2016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5361E-39D9-48D5-8406-5EA109375A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555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85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Основы составления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проекта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бюджета</a:t>
            </a:r>
            <a:r>
              <a:rPr lang="ru-RU" sz="3200" dirty="0" smtClean="0"/>
              <a:t>                     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</a:rPr>
              <a:t>Миасского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 городского округа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81287549"/>
              </p:ext>
            </p:extLst>
          </p:nvPr>
        </p:nvGraphicFramePr>
        <p:xfrm>
          <a:off x="214282" y="1071546"/>
          <a:ext cx="8472488" cy="5559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6" name="Picture 4" descr="K:\Открытый бюджет\Картинки\Fotolia_44672469_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5786" y="1643050"/>
            <a:ext cx="1143008" cy="1058870"/>
          </a:xfrm>
          <a:prstGeom prst="rect">
            <a:avLst/>
          </a:prstGeom>
          <a:noFill/>
        </p:spPr>
      </p:pic>
      <p:pic>
        <p:nvPicPr>
          <p:cNvPr id="3077" name="Picture 5" descr="K:\Открытый бюджет\Картинки\How-much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29520" y="2214554"/>
            <a:ext cx="1214430" cy="1214430"/>
          </a:xfrm>
          <a:prstGeom prst="rect">
            <a:avLst/>
          </a:prstGeom>
          <a:noFill/>
        </p:spPr>
      </p:pic>
      <p:pic>
        <p:nvPicPr>
          <p:cNvPr id="3078" name="Picture 6" descr="K:\Открытый бюджет\Картинки\1379661340_508edae8770b6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43636" y="4643446"/>
            <a:ext cx="2286016" cy="17145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34506"/>
            <a:ext cx="8229600" cy="1143000"/>
          </a:xfrm>
        </p:spPr>
        <p:txBody>
          <a:bodyPr/>
          <a:lstStyle/>
          <a:p>
            <a:r>
              <a:rPr lang="ru-RU" sz="3200" dirty="0" smtClean="0"/>
              <a:t>Структура муниципальной программы</a:t>
            </a:r>
            <a:endParaRPr lang="ru-RU" sz="32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98283693"/>
              </p:ext>
            </p:extLst>
          </p:nvPr>
        </p:nvGraphicFramePr>
        <p:xfrm>
          <a:off x="539552" y="1163320"/>
          <a:ext cx="8208912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344"/>
                <a:gridCol w="51125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программных блоков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Целеполагание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Постановка проблемы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Формирование целей и задач программы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Разработка</a:t>
                      </a:r>
                      <a:r>
                        <a:rPr lang="ru-RU" sz="1600" baseline="0" dirty="0" smtClean="0"/>
                        <a:t> индикативных показателей достижения целей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Управление программой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Финансовое обеспечение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Степень достижения индикативных показателей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Ответственные исполнители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Мероприятия программы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dirty="0" smtClean="0"/>
                        <a:t>Обеспечение текущей деятельности (муниципальное</a:t>
                      </a:r>
                      <a:r>
                        <a:rPr lang="ru-RU" sz="1600" baseline="0" dirty="0" smtClean="0"/>
                        <a:t> задание и объемы его финансирования для включения в бюджет)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dirty="0" smtClean="0"/>
                        <a:t>Обеспечение</a:t>
                      </a:r>
                      <a:r>
                        <a:rPr lang="ru-RU" sz="1600" baseline="0" dirty="0" smtClean="0"/>
                        <a:t> развития системы (объем финансовых средств для включения в бюджет, определение внебюджетных источников финансирования)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Оценка эффективности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Расчет эффективности расходования бюджетных</a:t>
                      </a:r>
                      <a:r>
                        <a:rPr lang="ru-RU" sz="1600" baseline="0" dirty="0" smtClean="0"/>
                        <a:t> средств для достижения индикативных показателей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9561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36904" cy="923375"/>
          </a:xfrm>
        </p:spPr>
        <p:txBody>
          <a:bodyPr/>
          <a:lstStyle/>
          <a:p>
            <a:r>
              <a:rPr lang="ru-RU" sz="2000" dirty="0"/>
              <a:t>Нормативные акты </a:t>
            </a:r>
            <a:r>
              <a:rPr lang="ru-RU" sz="2000" dirty="0" smtClean="0"/>
              <a:t>муниципального образования для формирования программных (бюджетных ) расходов на 2017 и последующие годы в соответствии с Бюджетным кодексом РФ и 44-ФЗ</a:t>
            </a: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35173863"/>
              </p:ext>
            </p:extLst>
          </p:nvPr>
        </p:nvGraphicFramePr>
        <p:xfrm>
          <a:off x="251520" y="908720"/>
          <a:ext cx="8640960" cy="5760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640960"/>
              </a:tblGrid>
              <a:tr h="5760720">
                <a:tc>
                  <a:txBody>
                    <a:bodyPr/>
                    <a:lstStyle/>
                    <a:p>
                      <a:pPr marL="228600" indent="-228600" algn="just">
                        <a:buAutoNum type="arabicPeriod"/>
                      </a:pPr>
                      <a:r>
                        <a:rPr lang="ru-RU" sz="1200" dirty="0" smtClean="0"/>
                        <a:t>Постановление Администрации МГО от 08.08.2016г. №4371 «Об утверждении Правил определения нормативных затрат 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200" dirty="0" smtClean="0"/>
                        <a:t>на обеспечение функций Администрации МГО и подведомственных ей казенных учреждений»;</a:t>
                      </a:r>
                    </a:p>
                    <a:p>
                      <a:pPr marL="228600" indent="-228600" algn="just">
                        <a:buAutoNum type="arabicPeriod"/>
                      </a:pPr>
                      <a:endParaRPr lang="ru-RU" sz="1200" dirty="0" smtClean="0"/>
                    </a:p>
                    <a:p>
                      <a:pPr algn="just"/>
                      <a:r>
                        <a:rPr lang="ru-RU" sz="1200" dirty="0" smtClean="0"/>
                        <a:t>2. Постановление Администрации МГО от 26.07.2016г. №4110 «Об утверждении нормативных затрат на обеспечение функций    Администрации </a:t>
                      </a:r>
                      <a:r>
                        <a:rPr lang="ru-RU" sz="1200" dirty="0" err="1" smtClean="0"/>
                        <a:t>Миасского</a:t>
                      </a:r>
                      <a:r>
                        <a:rPr lang="ru-RU" sz="1200" dirty="0" smtClean="0"/>
                        <a:t> городского округа»;</a:t>
                      </a:r>
                    </a:p>
                    <a:p>
                      <a:pPr algn="just"/>
                      <a:endParaRPr lang="ru-RU" sz="1200" dirty="0" smtClean="0"/>
                    </a:p>
                    <a:p>
                      <a:pPr algn="just"/>
                      <a:r>
                        <a:rPr lang="ru-RU" sz="1200" dirty="0" smtClean="0"/>
                        <a:t>3. Постановление Администрации МГО от 27.07.2016г. №4111 «Об утверждении нормативов на обеспечение функций казенных учреждений </a:t>
                      </a:r>
                      <a:r>
                        <a:rPr lang="ru-RU" sz="1200" dirty="0" err="1" smtClean="0"/>
                        <a:t>Миасского</a:t>
                      </a:r>
                      <a:r>
                        <a:rPr lang="ru-RU" sz="1200" dirty="0" smtClean="0"/>
                        <a:t> городского округа и подведомственных им муниципальных казенных учреждений»;</a:t>
                      </a:r>
                    </a:p>
                    <a:p>
                      <a:pPr algn="just"/>
                      <a:endParaRPr lang="ru-RU" sz="1200" dirty="0" smtClean="0"/>
                    </a:p>
                    <a:p>
                      <a:pPr algn="just"/>
                      <a:r>
                        <a:rPr lang="ru-RU" sz="1200" dirty="0" smtClean="0"/>
                        <a:t>4. Постановление Администрации МГО от 08.08.2016г. №4370 «О внесении изменений в постановление Администрации МГО от 24.06.2016г. №3406 «Об утверждении Положения о формировании муниципального задания на оказание государственных (муниципальных) услуг (выполнение работ) в отношении муниципальных учреждений </a:t>
                      </a:r>
                      <a:r>
                        <a:rPr lang="ru-RU" sz="1200" dirty="0" err="1" smtClean="0"/>
                        <a:t>Миасского</a:t>
                      </a:r>
                      <a:r>
                        <a:rPr lang="ru-RU" sz="1200" dirty="0" smtClean="0"/>
                        <a:t> городского округа и финансовом обеспечении выполнения муниципального задания»  </a:t>
                      </a:r>
                      <a:r>
                        <a:rPr lang="ru-RU" sz="1200" b="1" u="sng" dirty="0" smtClean="0"/>
                        <a:t>в части установления нормативов, применяемых при расчете</a:t>
                      </a:r>
                      <a:r>
                        <a:rPr lang="ru-RU" sz="1200" dirty="0" smtClean="0"/>
                        <a:t> финансового обеспечения выполнения </a:t>
                      </a:r>
                      <a:r>
                        <a:rPr lang="ru-RU" sz="1200" b="1" u="sng" dirty="0" smtClean="0"/>
                        <a:t>муниципального задания</a:t>
                      </a:r>
                      <a:r>
                        <a:rPr lang="ru-RU" sz="1200" dirty="0" smtClean="0"/>
                        <a:t> муниципальными учреждениями;</a:t>
                      </a:r>
                    </a:p>
                    <a:p>
                      <a:pPr algn="just"/>
                      <a:endParaRPr lang="ru-RU" sz="1200" dirty="0" smtClean="0"/>
                    </a:p>
                    <a:p>
                      <a:pPr algn="just"/>
                      <a:r>
                        <a:rPr lang="ru-RU" sz="1200" dirty="0" smtClean="0"/>
                        <a:t>5. Постановление Администрации МГО от 08.08.2016г. №4369 «О внесении изменений и дополнений в постановление Администрации МГО от 16.01.2012г. №37 «О порядке определения объема и условий предоставления субсидий муниципальным бюджетным и автономным учреждениям на цели, не связанные с финансовым обеспечением выполнения муниципального задания»  </a:t>
                      </a:r>
                      <a:r>
                        <a:rPr lang="ru-RU" sz="1200" b="1" u="sng" dirty="0" smtClean="0"/>
                        <a:t>в части установления нормативов, применяемых при расчете финансового обеспечения</a:t>
                      </a:r>
                      <a:r>
                        <a:rPr lang="ru-RU" sz="1200" dirty="0" smtClean="0"/>
                        <a:t> расходов бюджетных и автономных учреждений на цели, </a:t>
                      </a:r>
                      <a:r>
                        <a:rPr lang="ru-RU" sz="1200" b="1" u="sng" dirty="0" smtClean="0"/>
                        <a:t>не связанные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b="1" u="sng" dirty="0" smtClean="0"/>
                        <a:t>с финансовым обеспечением выполнения муниципального задания</a:t>
                      </a:r>
                      <a:r>
                        <a:rPr lang="ru-RU" sz="1200" dirty="0" smtClean="0"/>
                        <a:t>;</a:t>
                      </a:r>
                    </a:p>
                    <a:p>
                      <a:pPr algn="just"/>
                      <a:r>
                        <a:rPr lang="ru-RU" sz="1200" dirty="0" smtClean="0"/>
                        <a:t>:</a:t>
                      </a:r>
                    </a:p>
                    <a:p>
                      <a:pPr algn="just"/>
                      <a:r>
                        <a:rPr lang="ru-RU" sz="1200" dirty="0" smtClean="0"/>
                        <a:t>6. Постановление Администрации МГО от 14.09.2016г. №5107 «Об утверждении правил определения требований к закупаемым муниципальными органами и подведомственными им казенным учреждениями и бюджетными учреждениями отдельным видам товаров, работ, услуг (в том числе предельные цены товаров, работ, услуг), признании утратившим силу постановления от 18.01.2016г. №160»;</a:t>
                      </a:r>
                    </a:p>
                    <a:p>
                      <a:pPr algn="just"/>
                      <a:endParaRPr lang="ru-RU" sz="1200" dirty="0" smtClean="0"/>
                    </a:p>
                    <a:p>
                      <a:pPr algn="just"/>
                      <a:r>
                        <a:rPr lang="ru-RU" sz="1200" dirty="0" smtClean="0"/>
                        <a:t>7. Постановление Администрации МГО от 14.09.2016г. №5106 «Об утверждении требований к порядку разработки и принятия правовых актов о нормировании в сфере закупок для обеспечения муниципальных нужд </a:t>
                      </a:r>
                      <a:r>
                        <a:rPr lang="ru-RU" sz="1200" dirty="0" err="1" smtClean="0"/>
                        <a:t>Миасского</a:t>
                      </a:r>
                      <a:r>
                        <a:rPr lang="ru-RU" sz="1200" dirty="0" smtClean="0"/>
                        <a:t> городского округа, содержанию указанных актов и обеспечению их исполнения и признании утратившим силу постановления от 27.03.2015г. №2005».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0552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Схема этапов формирования бюджета</a:t>
            </a:r>
            <a:endParaRPr lang="ru-RU" sz="3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63689" y="5279310"/>
            <a:ext cx="2736303" cy="10539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  <a:latin typeface="Arial" charset="0"/>
                <a:cs typeface="Arial" charset="0"/>
              </a:rPr>
              <a:t>Утверждение плана закупок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3816" y="2115436"/>
            <a:ext cx="2158713" cy="1025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340768"/>
            <a:ext cx="1872208" cy="1549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18169" y="1340769"/>
            <a:ext cx="2362143" cy="1598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356992"/>
            <a:ext cx="223068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62616" y="2370221"/>
            <a:ext cx="2135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Определение</a:t>
            </a:r>
          </a:p>
          <a:p>
            <a:pPr algn="ctr"/>
            <a:r>
              <a:rPr lang="ru-RU" dirty="0" smtClean="0"/>
              <a:t> доходов бюджета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915816" y="1412776"/>
            <a:ext cx="18722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Формирование</a:t>
            </a:r>
          </a:p>
          <a:p>
            <a:r>
              <a:rPr lang="ru-RU" dirty="0" smtClean="0"/>
              <a:t> программ</a:t>
            </a:r>
          </a:p>
          <a:p>
            <a:r>
              <a:rPr lang="ru-RU" dirty="0" smtClean="0"/>
              <a:t> на основе</a:t>
            </a:r>
          </a:p>
          <a:p>
            <a:r>
              <a:rPr lang="ru-RU" dirty="0" smtClean="0"/>
              <a:t> заявленных целей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018169" y="1514903"/>
            <a:ext cx="21327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Обоснование</a:t>
            </a:r>
          </a:p>
          <a:p>
            <a:pPr algn="ctr"/>
            <a:r>
              <a:rPr lang="ru-RU" dirty="0" smtClean="0"/>
              <a:t> затрат  и закупок </a:t>
            </a:r>
          </a:p>
          <a:p>
            <a:pPr algn="ctr"/>
            <a:r>
              <a:rPr lang="ru-RU" dirty="0" smtClean="0"/>
              <a:t>По программам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948264" y="3356992"/>
            <a:ext cx="18706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Корректировка</a:t>
            </a:r>
          </a:p>
          <a:p>
            <a:r>
              <a:rPr lang="ru-RU" dirty="0" smtClean="0"/>
              <a:t> программ в соответствии с доходами, размером дефицита и т. д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92080" y="5279310"/>
            <a:ext cx="2736303" cy="10539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Утверждение бюджета</a:t>
            </a:r>
            <a:endParaRPr lang="ru-RU" sz="2000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2698265" y="2693386"/>
            <a:ext cx="21755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199241" y="2939627"/>
            <a:ext cx="1504323" cy="4173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5" name="Выгнутая влево стрелка 8204"/>
          <p:cNvSpPr/>
          <p:nvPr/>
        </p:nvSpPr>
        <p:spPr>
          <a:xfrm>
            <a:off x="4499992" y="3356992"/>
            <a:ext cx="731520" cy="5040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8" name="Выгнутая влево стрелка 47"/>
          <p:cNvSpPr/>
          <p:nvPr/>
        </p:nvSpPr>
        <p:spPr>
          <a:xfrm flipH="1">
            <a:off x="5383912" y="3356992"/>
            <a:ext cx="700638" cy="5040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8209" name="Прямая со стрелкой 8208"/>
          <p:cNvCxnSpPr/>
          <p:nvPr/>
        </p:nvCxnSpPr>
        <p:spPr>
          <a:xfrm>
            <a:off x="7703564" y="5111318"/>
            <a:ext cx="0" cy="1679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12" name="Прямая со стрелкой 8211"/>
          <p:cNvCxnSpPr>
            <a:stCxn id="20" idx="1"/>
            <a:endCxn id="5" idx="3"/>
          </p:cNvCxnSpPr>
          <p:nvPr/>
        </p:nvCxnSpPr>
        <p:spPr>
          <a:xfrm flipH="1">
            <a:off x="4499992" y="5806303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18" name="Прямая со стрелкой 8217"/>
          <p:cNvCxnSpPr>
            <a:stCxn id="8" idx="2"/>
          </p:cNvCxnSpPr>
          <p:nvPr/>
        </p:nvCxnSpPr>
        <p:spPr>
          <a:xfrm>
            <a:off x="6199241" y="2939627"/>
            <a:ext cx="1504323" cy="41736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22" name="Прямая со стрелкой 8221"/>
          <p:cNvCxnSpPr>
            <a:stCxn id="11" idx="3"/>
          </p:cNvCxnSpPr>
          <p:nvPr/>
        </p:nvCxnSpPr>
        <p:spPr>
          <a:xfrm>
            <a:off x="4788024" y="2151440"/>
            <a:ext cx="23014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9" idx="1"/>
          </p:cNvCxnSpPr>
          <p:nvPr/>
        </p:nvCxnSpPr>
        <p:spPr>
          <a:xfrm flipH="1">
            <a:off x="4067944" y="4234155"/>
            <a:ext cx="2520280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4080912" y="2890103"/>
            <a:ext cx="31616" cy="13440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0274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642961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Доходы бюджета </a:t>
            </a:r>
            <a:r>
              <a:rPr lang="ru-RU" sz="3200" dirty="0" err="1" smtClean="0">
                <a:solidFill>
                  <a:schemeClr val="accent4">
                    <a:lumMod val="75000"/>
                  </a:schemeClr>
                </a:solidFill>
              </a:rPr>
              <a:t>Миасского</a:t>
            </a: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</a:rPr>
              <a:t> городского округа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6147" name="Группа 8"/>
          <p:cNvGrpSpPr>
            <a:grpSpLocks/>
          </p:cNvGrpSpPr>
          <p:nvPr/>
        </p:nvGrpSpPr>
        <p:grpSpPr bwMode="auto">
          <a:xfrm>
            <a:off x="357188" y="1000125"/>
            <a:ext cx="2571750" cy="1928813"/>
            <a:chOff x="494081" y="1000108"/>
            <a:chExt cx="2357454" cy="1643074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559565" y="1000108"/>
              <a:ext cx="2214843" cy="164307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6160" name="TextBox 7"/>
            <p:cNvSpPr txBox="1">
              <a:spLocks noChangeArrowheads="1"/>
            </p:cNvSpPr>
            <p:nvPr/>
          </p:nvSpPr>
          <p:spPr bwMode="auto">
            <a:xfrm>
              <a:off x="494081" y="1243526"/>
              <a:ext cx="2357454" cy="1127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altLang="ru-RU" sz="1600" b="1" dirty="0">
                  <a:latin typeface="Times New Roman" pitchFamily="18" charset="0"/>
                  <a:cs typeface="Times New Roman" pitchFamily="18" charset="0"/>
                </a:rPr>
                <a:t>Налоговые доходы </a:t>
              </a:r>
              <a:r>
                <a:rPr lang="ru-RU" altLang="ru-RU" sz="1600" dirty="0">
                  <a:latin typeface="Times New Roman" pitchFamily="18" charset="0"/>
                  <a:cs typeface="Times New Roman" pitchFamily="18" charset="0"/>
                </a:rPr>
                <a:t>– поступления в бюджет </a:t>
              </a:r>
              <a:endParaRPr lang="ru-RU" altLang="ru-RU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ctr" eaLnBrk="1" hangingPunct="1"/>
              <a:r>
                <a:rPr lang="ru-RU" altLang="ru-RU" sz="1600" dirty="0" smtClean="0">
                  <a:latin typeface="Times New Roman" pitchFamily="18" charset="0"/>
                  <a:cs typeface="Times New Roman" pitchFamily="18" charset="0"/>
                </a:rPr>
                <a:t>от </a:t>
              </a:r>
              <a:r>
                <a:rPr lang="ru-RU" altLang="ru-RU" sz="1600" dirty="0">
                  <a:latin typeface="Times New Roman" pitchFamily="18" charset="0"/>
                  <a:cs typeface="Times New Roman" pitchFamily="18" charset="0"/>
                </a:rPr>
                <a:t>уплаты налогов, установленных Налоговым Кодексом РФ</a:t>
              </a:r>
              <a:endParaRPr lang="ru-RU" alt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148" name="Группа 9"/>
          <p:cNvGrpSpPr>
            <a:grpSpLocks/>
          </p:cNvGrpSpPr>
          <p:nvPr/>
        </p:nvGrpSpPr>
        <p:grpSpPr bwMode="auto">
          <a:xfrm>
            <a:off x="3071813" y="1000125"/>
            <a:ext cx="2714625" cy="1939925"/>
            <a:chOff x="5500570" y="919145"/>
            <a:chExt cx="2357454" cy="1643073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5562608" y="919145"/>
              <a:ext cx="2214077" cy="1643073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6158" name="TextBox 11"/>
            <p:cNvSpPr txBox="1">
              <a:spLocks noChangeArrowheads="1"/>
            </p:cNvSpPr>
            <p:nvPr/>
          </p:nvSpPr>
          <p:spPr bwMode="auto">
            <a:xfrm>
              <a:off x="5500570" y="979674"/>
              <a:ext cx="2357454" cy="15380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altLang="ru-RU" sz="1600" b="1" dirty="0">
                  <a:latin typeface="Times New Roman" pitchFamily="18" charset="0"/>
                  <a:cs typeface="Times New Roman" pitchFamily="18" charset="0"/>
                </a:rPr>
                <a:t>Неналоговые доходы </a:t>
              </a:r>
              <a:r>
                <a:rPr lang="ru-RU" altLang="ru-RU" sz="1600" dirty="0">
                  <a:latin typeface="Times New Roman" pitchFamily="18" charset="0"/>
                  <a:cs typeface="Times New Roman" pitchFamily="18" charset="0"/>
                </a:rPr>
                <a:t>– поступления </a:t>
              </a:r>
              <a:r>
                <a:rPr lang="ru-RU" altLang="ru-RU" sz="1600" dirty="0" smtClean="0">
                  <a:latin typeface="Times New Roman" pitchFamily="18" charset="0"/>
                  <a:cs typeface="Times New Roman" pitchFamily="18" charset="0"/>
                </a:rPr>
                <a:t>от использования и продажи имущества и земельных участков, штрафов и сборов</a:t>
              </a:r>
              <a:r>
                <a:rPr lang="ru-RU" altLang="ru-RU" sz="1600" dirty="0">
                  <a:latin typeface="Times New Roman" pitchFamily="18" charset="0"/>
                  <a:cs typeface="Times New Roman" pitchFamily="18" charset="0"/>
                </a:rPr>
                <a:t>, установленных законодательством </a:t>
              </a:r>
              <a:r>
                <a:rPr lang="ru-RU" altLang="ru-RU" sz="1600" dirty="0" smtClean="0">
                  <a:latin typeface="Times New Roman" pitchFamily="18" charset="0"/>
                  <a:cs typeface="Times New Roman" pitchFamily="18" charset="0"/>
                </a:rPr>
                <a:t>РФ</a:t>
              </a:r>
              <a:endParaRPr lang="ru-RU" altLang="ru-RU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149" name="Группа 12"/>
          <p:cNvGrpSpPr>
            <a:grpSpLocks/>
          </p:cNvGrpSpPr>
          <p:nvPr/>
        </p:nvGrpSpPr>
        <p:grpSpPr bwMode="auto">
          <a:xfrm>
            <a:off x="5857875" y="1000125"/>
            <a:ext cx="2928938" cy="2000250"/>
            <a:chOff x="212450" y="1000108"/>
            <a:chExt cx="2573600" cy="1928826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286380" y="1000108"/>
              <a:ext cx="2499670" cy="1928826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/>
            </a:p>
          </p:txBody>
        </p:sp>
        <p:sp>
          <p:nvSpPr>
            <p:cNvPr id="6156" name="TextBox 14"/>
            <p:cNvSpPr txBox="1">
              <a:spLocks noChangeArrowheads="1"/>
            </p:cNvSpPr>
            <p:nvPr/>
          </p:nvSpPr>
          <p:spPr bwMode="auto">
            <a:xfrm>
              <a:off x="212450" y="1137881"/>
              <a:ext cx="2573600" cy="151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Безвозмездные поступления </a:t>
              </a:r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–  финансовая помощь из бюджетов других уровней (межбюджетные трансферты), пожертвования от физических и юридических лиц </a:t>
              </a:r>
              <a:endParaRPr lang="ru-RU" altLang="ru-RU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Стрелка вправо 15"/>
          <p:cNvSpPr/>
          <p:nvPr/>
        </p:nvSpPr>
        <p:spPr>
          <a:xfrm rot="5400000">
            <a:off x="1464469" y="821531"/>
            <a:ext cx="285750" cy="7143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7179469" y="821531"/>
            <a:ext cx="285750" cy="7143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5400000">
            <a:off x="4250532" y="821531"/>
            <a:ext cx="285750" cy="71437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571625" y="714375"/>
            <a:ext cx="5786438" cy="460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graphicFrame>
        <p:nvGraphicFramePr>
          <p:cNvPr id="615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94359527"/>
              </p:ext>
            </p:extLst>
          </p:nvPr>
        </p:nvGraphicFramePr>
        <p:xfrm>
          <a:off x="457200" y="3238500"/>
          <a:ext cx="8235950" cy="2919413"/>
        </p:xfrm>
        <a:graphic>
          <a:graphicData uri="http://schemas.openxmlformats.org/presentationml/2006/ole">
            <p:oleObj spid="_x0000_s6195" name="Worksheet" r:id="rId3" imgW="8239055" imgH="2790720" progId="Excel.Sheet.8">
              <p:embed/>
            </p:oleObj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500034" y="3214686"/>
            <a:ext cx="71438" cy="3357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8858280" y="3286124"/>
            <a:ext cx="71438" cy="3357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00034" y="3214686"/>
            <a:ext cx="8501122" cy="71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428596" y="6500834"/>
            <a:ext cx="8501122" cy="71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8786813" cy="857232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Структура налоговых доходов                         Миасского городского округа</a:t>
            </a:r>
            <a:endParaRPr lang="ru-RU" sz="3200" dirty="0">
              <a:solidFill>
                <a:schemeClr val="accent4">
                  <a:lumMod val="75000"/>
                </a:schemeClr>
              </a:solidFill>
              <a:cs typeface="Times New Roman" pitchFamily="18" charset="0"/>
            </a:endParaRPr>
          </a:p>
        </p:txBody>
      </p:sp>
      <p:graphicFrame>
        <p:nvGraphicFramePr>
          <p:cNvPr id="7171" name="Содержимое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51293196"/>
              </p:ext>
            </p:extLst>
          </p:nvPr>
        </p:nvGraphicFramePr>
        <p:xfrm>
          <a:off x="1366838" y="3946525"/>
          <a:ext cx="6667500" cy="2911475"/>
        </p:xfrm>
        <a:graphic>
          <a:graphicData uri="http://schemas.openxmlformats.org/presentationml/2006/ole">
            <p:oleObj spid="_x0000_s7211" name="Лист" r:id="rId3" imgW="6980019" imgH="3047976" progId="Excel.Sheet.8">
              <p:embed/>
            </p:oleObj>
          </a:graphicData>
        </a:graphic>
      </p:graphicFrame>
      <p:sp>
        <p:nvSpPr>
          <p:cNvPr id="19" name="Выноска со стрелкой вниз 18"/>
          <p:cNvSpPr/>
          <p:nvPr/>
        </p:nvSpPr>
        <p:spPr>
          <a:xfrm>
            <a:off x="428596" y="1214422"/>
            <a:ext cx="3786188" cy="785813"/>
          </a:xfrm>
          <a:prstGeom prst="downArrowCallout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428596" y="1214422"/>
            <a:ext cx="37861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Федеральные налоги</a:t>
            </a:r>
          </a:p>
        </p:txBody>
      </p:sp>
      <p:sp>
        <p:nvSpPr>
          <p:cNvPr id="22" name="Выноска со стрелкой вниз 21"/>
          <p:cNvSpPr/>
          <p:nvPr/>
        </p:nvSpPr>
        <p:spPr>
          <a:xfrm>
            <a:off x="4929190" y="1214422"/>
            <a:ext cx="3786188" cy="785813"/>
          </a:xfrm>
          <a:prstGeom prst="downArrowCallout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786314" y="1214422"/>
            <a:ext cx="378618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Местные налоги</a:t>
            </a:r>
          </a:p>
        </p:txBody>
      </p:sp>
      <p:sp>
        <p:nvSpPr>
          <p:cNvPr id="24" name="Пятиугольник 23"/>
          <p:cNvSpPr/>
          <p:nvPr/>
        </p:nvSpPr>
        <p:spPr>
          <a:xfrm rot="5400000">
            <a:off x="1142962" y="1142998"/>
            <a:ext cx="2357454" cy="4071938"/>
          </a:xfrm>
          <a:prstGeom prst="homePlate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1200000" scaled="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25" name="Пятиугольник 24"/>
          <p:cNvSpPr/>
          <p:nvPr/>
        </p:nvSpPr>
        <p:spPr>
          <a:xfrm rot="5400000">
            <a:off x="5607845" y="1178709"/>
            <a:ext cx="2428875" cy="4071937"/>
          </a:xfrm>
          <a:prstGeom prst="homePlat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600000" scaled="0"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178" name="TextBox 25"/>
          <p:cNvSpPr txBox="1">
            <a:spLocks noChangeArrowheads="1"/>
          </p:cNvSpPr>
          <p:nvPr/>
        </p:nvSpPr>
        <p:spPr bwMode="auto">
          <a:xfrm>
            <a:off x="142844" y="2071678"/>
            <a:ext cx="4357688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dirty="0">
                <a:solidFill>
                  <a:srgbClr val="002060"/>
                </a:solidFill>
              </a:rPr>
              <a:t> Налог на доходы физических лиц</a:t>
            </a:r>
          </a:p>
          <a:p>
            <a:pPr algn="ctr" eaLnBrk="1" hangingPunct="1"/>
            <a:r>
              <a:rPr lang="ru-RU" altLang="ru-RU" sz="2000" dirty="0">
                <a:solidFill>
                  <a:srgbClr val="002060"/>
                </a:solidFill>
              </a:rPr>
              <a:t> Акцизы</a:t>
            </a:r>
          </a:p>
          <a:p>
            <a:pPr algn="ctr" eaLnBrk="1" hangingPunct="1"/>
            <a:r>
              <a:rPr lang="ru-RU" altLang="ru-RU" sz="2000" dirty="0">
                <a:solidFill>
                  <a:srgbClr val="002060"/>
                </a:solidFill>
              </a:rPr>
              <a:t> Госпошлина</a:t>
            </a:r>
          </a:p>
          <a:p>
            <a:pPr algn="ctr" eaLnBrk="1" hangingPunct="1"/>
            <a:r>
              <a:rPr lang="ru-RU" altLang="ru-RU" sz="2000" dirty="0">
                <a:solidFill>
                  <a:srgbClr val="002060"/>
                </a:solidFill>
              </a:rPr>
              <a:t> Специальные налоговые</a:t>
            </a:r>
          </a:p>
          <a:p>
            <a:pPr algn="ctr" eaLnBrk="1" hangingPunct="1"/>
            <a:r>
              <a:rPr lang="ru-RU" altLang="ru-RU" sz="2000" dirty="0">
                <a:solidFill>
                  <a:srgbClr val="002060"/>
                </a:solidFill>
              </a:rPr>
              <a:t> режимы</a:t>
            </a:r>
          </a:p>
        </p:txBody>
      </p:sp>
      <p:sp>
        <p:nvSpPr>
          <p:cNvPr id="7179" name="TextBox 26"/>
          <p:cNvSpPr txBox="1">
            <a:spLocks noChangeArrowheads="1"/>
          </p:cNvSpPr>
          <p:nvPr/>
        </p:nvSpPr>
        <p:spPr bwMode="auto">
          <a:xfrm>
            <a:off x="4643438" y="2071678"/>
            <a:ext cx="43576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000" dirty="0"/>
              <a:t> Земельный налог</a:t>
            </a:r>
          </a:p>
          <a:p>
            <a:pPr algn="ctr" eaLnBrk="1" hangingPunct="1"/>
            <a:r>
              <a:rPr lang="ru-RU" altLang="ru-RU" sz="2000" dirty="0"/>
              <a:t>Налог на имущество </a:t>
            </a:r>
          </a:p>
          <a:p>
            <a:pPr algn="ctr" eaLnBrk="1" hangingPunct="1"/>
            <a:r>
              <a:rPr lang="ru-RU" altLang="ru-RU" sz="2000" dirty="0"/>
              <a:t>физических лиц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116632"/>
            <a:ext cx="8858250" cy="642919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</a:rPr>
              <a:t>Структура неналоговых доходов                                  Миасского городского округа</a:t>
            </a:r>
            <a:endParaRPr lang="ru-RU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Овальная выноска 2"/>
          <p:cNvSpPr/>
          <p:nvPr/>
        </p:nvSpPr>
        <p:spPr>
          <a:xfrm>
            <a:off x="6572264" y="1000108"/>
            <a:ext cx="2571736" cy="1439864"/>
          </a:xfrm>
          <a:prstGeom prst="wedgeEllipseCallout">
            <a:avLst>
              <a:gd name="adj1" fmla="val -92515"/>
              <a:gd name="adj2" fmla="val 167623"/>
            </a:avLst>
          </a:prstGeom>
          <a:gradFill flip="none" rotWithShape="1">
            <a:gsLst>
              <a:gs pos="0">
                <a:srgbClr val="7030A0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1"/>
            <a:tileRect/>
          </a:gradFill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dirty="0" smtClean="0"/>
              <a:t>Платные услуги казенных учреждений</a:t>
            </a:r>
            <a:endParaRPr lang="ru-RU" sz="1600" dirty="0"/>
          </a:p>
        </p:txBody>
      </p:sp>
      <p:sp>
        <p:nvSpPr>
          <p:cNvPr id="5" name="Овальная выноска 4"/>
          <p:cNvSpPr/>
          <p:nvPr/>
        </p:nvSpPr>
        <p:spPr>
          <a:xfrm>
            <a:off x="6572232" y="3076567"/>
            <a:ext cx="2428892" cy="1012823"/>
          </a:xfrm>
          <a:prstGeom prst="wedgeEllipseCallout">
            <a:avLst>
              <a:gd name="adj1" fmla="val -41987"/>
              <a:gd name="adj2" fmla="val 133206"/>
            </a:avLst>
          </a:prstGeom>
          <a:gradFill flip="none" rotWithShape="1">
            <a:gsLst>
              <a:gs pos="47000">
                <a:schemeClr val="accent5">
                  <a:lumMod val="20000"/>
                  <a:lumOff val="80000"/>
                </a:schemeClr>
              </a:gs>
              <a:gs pos="16000">
                <a:srgbClr val="00CCCC"/>
              </a:gs>
              <a:gs pos="47000">
                <a:srgbClr val="9999FF"/>
              </a:gs>
              <a:gs pos="60001">
                <a:schemeClr val="accent5">
                  <a:lumMod val="60000"/>
                  <a:lumOff val="40000"/>
                </a:schemeClr>
              </a:gs>
              <a:gs pos="71001">
                <a:srgbClr val="0070C0"/>
              </a:gs>
              <a:gs pos="70000">
                <a:srgbClr val="0070C0"/>
              </a:gs>
              <a:gs pos="100000">
                <a:srgbClr val="006699"/>
              </a:gs>
            </a:gsLst>
            <a:lin ang="5400000" scaled="0"/>
            <a:tileRect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Аренда земельных участков 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4883018"/>
              </p:ext>
            </p:extLst>
          </p:nvPr>
        </p:nvGraphicFramePr>
        <p:xfrm>
          <a:off x="539552" y="2780928"/>
          <a:ext cx="8258175" cy="391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ьная выноска 7"/>
          <p:cNvSpPr/>
          <p:nvPr/>
        </p:nvSpPr>
        <p:spPr>
          <a:xfrm>
            <a:off x="0" y="3643314"/>
            <a:ext cx="2428860" cy="1368426"/>
          </a:xfrm>
          <a:prstGeom prst="wedgeEllipseCallout">
            <a:avLst>
              <a:gd name="adj1" fmla="val 52414"/>
              <a:gd name="adj2" fmla="val 109350"/>
            </a:avLst>
          </a:prstGeom>
          <a:gradFill>
            <a:gsLst>
              <a:gs pos="0">
                <a:schemeClr val="tx1"/>
              </a:gs>
              <a:gs pos="5000">
                <a:srgbClr val="66008F"/>
              </a:gs>
              <a:gs pos="29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2700000" scaled="0"/>
          </a:gradFill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dirty="0" smtClean="0"/>
              <a:t>Продажа земельных участков и имущества </a:t>
            </a:r>
          </a:p>
        </p:txBody>
      </p:sp>
      <p:sp>
        <p:nvSpPr>
          <p:cNvPr id="9" name="Овальная выноска 8"/>
          <p:cNvSpPr/>
          <p:nvPr/>
        </p:nvSpPr>
        <p:spPr>
          <a:xfrm>
            <a:off x="142844" y="1857364"/>
            <a:ext cx="2643174" cy="1296988"/>
          </a:xfrm>
          <a:prstGeom prst="wedgeEllipseCallout">
            <a:avLst>
              <a:gd name="adj1" fmla="val 54362"/>
              <a:gd name="adj2" fmla="val 141648"/>
            </a:avLst>
          </a:prstGeom>
          <a:gradFill flip="none"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2700000" scaled="0"/>
            <a:tileRect/>
          </a:gradFill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dirty="0" smtClean="0"/>
              <a:t>Аренда муниципального имущества</a:t>
            </a:r>
            <a:endParaRPr lang="ru-RU" sz="1600" dirty="0"/>
          </a:p>
        </p:txBody>
      </p:sp>
      <p:sp>
        <p:nvSpPr>
          <p:cNvPr id="10" name="Овальная выноска 9"/>
          <p:cNvSpPr/>
          <p:nvPr/>
        </p:nvSpPr>
        <p:spPr>
          <a:xfrm>
            <a:off x="1785918" y="928670"/>
            <a:ext cx="3286148" cy="939798"/>
          </a:xfrm>
          <a:prstGeom prst="wedgeEllipseCallout">
            <a:avLst>
              <a:gd name="adj1" fmla="val 11685"/>
              <a:gd name="adj2" fmla="val 233564"/>
            </a:avLst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2700000" scaled="0"/>
            <a:tileRect/>
          </a:gradFill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dirty="0" smtClean="0"/>
              <a:t>Негативное воздействие на окружающую среду</a:t>
            </a:r>
            <a:endParaRPr lang="ru-RU" sz="1600" dirty="0"/>
          </a:p>
        </p:txBody>
      </p:sp>
      <p:sp>
        <p:nvSpPr>
          <p:cNvPr id="11" name="Овальная выноска 10"/>
          <p:cNvSpPr/>
          <p:nvPr/>
        </p:nvSpPr>
        <p:spPr>
          <a:xfrm>
            <a:off x="4214810" y="1785926"/>
            <a:ext cx="2357422" cy="1082674"/>
          </a:xfrm>
          <a:prstGeom prst="wedgeEllipseCallout">
            <a:avLst>
              <a:gd name="adj1" fmla="val -32290"/>
              <a:gd name="adj2" fmla="val 129051"/>
            </a:avLst>
          </a:prstGeom>
          <a:gradFill flip="none" rotWithShape="1">
            <a:gsLst>
              <a:gs pos="0">
                <a:srgbClr val="3232FA"/>
              </a:gs>
              <a:gs pos="41000">
                <a:schemeClr val="tx2">
                  <a:lumMod val="60000"/>
                  <a:lumOff val="40000"/>
                </a:schemeClr>
              </a:gs>
              <a:gs pos="2800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  <a:gs pos="61000">
                <a:schemeClr val="tx2">
                  <a:lumMod val="60000"/>
                  <a:lumOff val="40000"/>
                </a:schemeClr>
              </a:gs>
              <a:gs pos="57000">
                <a:schemeClr val="tx2">
                  <a:lumMod val="60000"/>
                  <a:lumOff val="40000"/>
                </a:schemeClr>
              </a:gs>
              <a:gs pos="74000">
                <a:schemeClr val="tx2">
                  <a:lumMod val="60000"/>
                  <a:lumOff val="40000"/>
                </a:schemeClr>
              </a:gs>
              <a:gs pos="99000">
                <a:schemeClr val="tx2">
                  <a:lumMod val="60000"/>
                  <a:lumOff val="40000"/>
                </a:schemeClr>
              </a:gs>
            </a:gsLst>
            <a:lin ang="2700000" scaled="0"/>
            <a:tileRect/>
          </a:gradFill>
          <a:scene3d>
            <a:camera prst="orthographicFront">
              <a:rot lat="0" lon="0" rev="0"/>
            </a:camera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 smtClean="0">
                <a:solidFill>
                  <a:schemeClr val="tx1"/>
                </a:solidFill>
              </a:rPr>
              <a:t>Штрафы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>Структура безвозмездных поступлений Миасского городского округа</a:t>
            </a:r>
            <a:endParaRPr lang="ru-RU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010902806"/>
              </p:ext>
            </p:extLst>
          </p:nvPr>
        </p:nvGraphicFramePr>
        <p:xfrm>
          <a:off x="0" y="1071546"/>
          <a:ext cx="9215470" cy="407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5572140"/>
            <a:ext cx="2643206" cy="99408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>
              <a:hueOff val="-4966938"/>
              <a:satOff val="19906"/>
              <a:lumOff val="4314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Прямоугольник 9"/>
          <p:cNvSpPr/>
          <p:nvPr/>
        </p:nvSpPr>
        <p:spPr>
          <a:xfrm>
            <a:off x="6215074" y="5572140"/>
            <a:ext cx="2643179" cy="994082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5">
              <a:hueOff val="-4966938"/>
              <a:satOff val="19906"/>
              <a:lumOff val="4314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Прямоугольник 11"/>
          <p:cNvSpPr/>
          <p:nvPr/>
        </p:nvSpPr>
        <p:spPr>
          <a:xfrm>
            <a:off x="3286117" y="5572140"/>
            <a:ext cx="2571768" cy="994082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5">
              <a:hueOff val="-4966938"/>
              <a:satOff val="19906"/>
              <a:lumOff val="4314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Скругленный прямоугольник 12"/>
          <p:cNvSpPr/>
          <p:nvPr/>
        </p:nvSpPr>
        <p:spPr>
          <a:xfrm>
            <a:off x="142844" y="5000636"/>
            <a:ext cx="2643206" cy="928694"/>
          </a:xfrm>
          <a:prstGeom prst="roundRect">
            <a:avLst/>
          </a:prstGeom>
          <a:gradFill flip="none" rotWithShape="1">
            <a:gsLst>
              <a:gs pos="0">
                <a:srgbClr val="000000"/>
              </a:gs>
              <a:gs pos="0">
                <a:srgbClr val="000040"/>
              </a:gs>
              <a:gs pos="18000">
                <a:srgbClr val="400040"/>
              </a:gs>
              <a:gs pos="49000">
                <a:srgbClr val="8F0040"/>
              </a:gs>
              <a:gs pos="94000">
                <a:srgbClr val="F27300"/>
              </a:gs>
              <a:gs pos="100000">
                <a:srgbClr val="FFBF00"/>
              </a:gs>
            </a:gsLst>
            <a:path path="circle">
              <a:fillToRect r="100000" b="100000"/>
            </a:path>
            <a:tileRect l="-100000" t="-100000"/>
          </a:gra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000760" y="5000636"/>
            <a:ext cx="2643206" cy="928694"/>
          </a:xfrm>
          <a:prstGeom prst="roundRect">
            <a:avLst/>
          </a:prstGeom>
          <a:gradFill flip="none" rotWithShape="1">
            <a:gsLst>
              <a:gs pos="2000">
                <a:srgbClr val="FF3399"/>
              </a:gs>
              <a:gs pos="7000">
                <a:srgbClr val="FF6633"/>
              </a:gs>
              <a:gs pos="20000">
                <a:srgbClr val="FFFF66"/>
              </a:gs>
              <a:gs pos="50000">
                <a:srgbClr val="01A78F"/>
              </a:gs>
              <a:gs pos="77000">
                <a:srgbClr val="3366FF"/>
              </a:gs>
            </a:gsLst>
            <a:path path="circle">
              <a:fillToRect l="100000" t="100000"/>
            </a:path>
            <a:tileRect r="-100000" b="-100000"/>
          </a:gra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71802" y="5000636"/>
            <a:ext cx="2571768" cy="928694"/>
          </a:xfrm>
          <a:prstGeom prst="round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85720" y="5143512"/>
            <a:ext cx="1714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Дотации</a:t>
            </a:r>
            <a:endParaRPr lang="ru-RU" sz="3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72198" y="5143512"/>
            <a:ext cx="22860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Субвенции</a:t>
            </a:r>
            <a:endParaRPr lang="ru-RU" sz="3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14678" y="5143512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Субсидии</a:t>
            </a:r>
            <a:endParaRPr lang="ru-RU" sz="3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5" y="260649"/>
            <a:ext cx="8928992" cy="6545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Изменения в схеме формирования бюджета на 2017-19 годы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ct val="0"/>
              </a:spcBef>
              <a:buAutoNum type="arabicPeriod"/>
            </a:pPr>
            <a:r>
              <a:rPr lang="ru-RU" sz="2400" dirty="0" smtClean="0">
                <a:latin typeface="+mj-lt"/>
                <a:ea typeface="+mj-ea"/>
                <a:cs typeface="+mj-cs"/>
              </a:rPr>
              <a:t>Переход от ведомственных к </a:t>
            </a:r>
            <a:r>
              <a:rPr lang="ru-RU" sz="2400" b="1" dirty="0"/>
              <a:t>муниципальным программам</a:t>
            </a:r>
            <a:r>
              <a:rPr lang="ru-RU" sz="2400" b="1" dirty="0" smtClean="0"/>
              <a:t>.</a:t>
            </a:r>
          </a:p>
          <a:p>
            <a:pPr marL="457200" indent="-457200">
              <a:spcBef>
                <a:spcPct val="0"/>
              </a:spcBef>
              <a:buFont typeface="Arial" charset="0"/>
              <a:buAutoNum type="arabicPeriod"/>
            </a:pPr>
            <a:r>
              <a:rPr lang="ru-RU" sz="2400" dirty="0"/>
              <a:t>Обоснование </a:t>
            </a:r>
            <a:r>
              <a:rPr lang="ru-RU" sz="2400" b="1" dirty="0" smtClean="0"/>
              <a:t>всех</a:t>
            </a:r>
            <a:r>
              <a:rPr lang="ru-RU" sz="2400" dirty="0" smtClean="0"/>
              <a:t> видов затрат на программные мероприятия  на основе положений 44-ФЗ.</a:t>
            </a:r>
          </a:p>
          <a:p>
            <a:pPr marL="457200" indent="-457200">
              <a:spcBef>
                <a:spcPct val="0"/>
              </a:spcBef>
              <a:buFont typeface="Arial" charset="0"/>
              <a:buAutoNum type="arabicPeriod"/>
            </a:pPr>
            <a:r>
              <a:rPr lang="ru-RU" sz="2400" b="1" dirty="0" smtClean="0"/>
              <a:t>Формирование</a:t>
            </a:r>
            <a:r>
              <a:rPr lang="ru-RU" sz="2400" dirty="0" smtClean="0"/>
              <a:t> и опубликование </a:t>
            </a:r>
            <a:r>
              <a:rPr lang="ru-RU" sz="2400" b="1" dirty="0" smtClean="0"/>
              <a:t>исчерпывающего плана закупок </a:t>
            </a:r>
            <a:r>
              <a:rPr lang="ru-RU" sz="2400" dirty="0" smtClean="0"/>
              <a:t>практически сразу после утверждения бюджета округа на очередной финансовый год.</a:t>
            </a:r>
          </a:p>
          <a:p>
            <a:pPr marL="457200" indent="-457200">
              <a:spcBef>
                <a:spcPct val="0"/>
              </a:spcBef>
              <a:buFont typeface="Arial" charset="0"/>
              <a:buAutoNum type="arabicPeriod"/>
            </a:pPr>
            <a:r>
              <a:rPr lang="ru-RU" sz="2400" dirty="0" smtClean="0"/>
              <a:t>Усиление финансового контроля за соответствием бюджетных расходов плану закупок и лимитам бюджетных обязательств.</a:t>
            </a:r>
          </a:p>
          <a:p>
            <a:pPr marL="457200" indent="-457200">
              <a:spcBef>
                <a:spcPct val="0"/>
              </a:spcBef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15544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8"/>
            <a:ext cx="4929382" cy="3593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3851920" y="2564904"/>
          <a:ext cx="5182592" cy="4095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4892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Формирования бюджета на основе муниципальных программ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46348" y="1456184"/>
            <a:ext cx="8229600" cy="146876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000" dirty="0" smtClean="0"/>
              <a:t>Муниципальная программа – инструмент стратегического планирования, позволяющий решать комплексные задачи, выстраивать иерархию целей в соответствии с принятой стратегией муниципального образования и достигать индикативных показателей, по которым оценивается деятельность органов местного самоуправления населением и вышестоящими органами власти.</a:t>
            </a:r>
          </a:p>
          <a:p>
            <a:pPr marL="457200" indent="-457200">
              <a:buAutoNum type="arabicPeriod"/>
            </a:pPr>
            <a:endParaRPr lang="ru-RU" sz="2000" dirty="0"/>
          </a:p>
        </p:txBody>
      </p:sp>
      <p:sp>
        <p:nvSpPr>
          <p:cNvPr id="10" name="Овал 9"/>
          <p:cNvSpPr/>
          <p:nvPr/>
        </p:nvSpPr>
        <p:spPr>
          <a:xfrm>
            <a:off x="577945" y="4149080"/>
            <a:ext cx="300263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Мероприятия </a:t>
            </a:r>
            <a:r>
              <a:rPr lang="ru-RU" dirty="0" smtClean="0"/>
              <a:t>программы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5580112" y="5661248"/>
            <a:ext cx="300263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Ведомственные (целевые) программы</a:t>
            </a:r>
          </a:p>
        </p:txBody>
      </p:sp>
      <p:sp>
        <p:nvSpPr>
          <p:cNvPr id="12" name="Овал 11"/>
          <p:cNvSpPr/>
          <p:nvPr/>
        </p:nvSpPr>
        <p:spPr>
          <a:xfrm>
            <a:off x="5580112" y="4149080"/>
            <a:ext cx="300263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Подпрограммы</a:t>
            </a:r>
          </a:p>
        </p:txBody>
      </p:sp>
      <p:sp>
        <p:nvSpPr>
          <p:cNvPr id="13" name="Овал 12"/>
          <p:cNvSpPr/>
          <p:nvPr/>
        </p:nvSpPr>
        <p:spPr>
          <a:xfrm>
            <a:off x="3059832" y="2924944"/>
            <a:ext cx="300263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Муниципальная программа</a:t>
            </a:r>
          </a:p>
        </p:txBody>
      </p:sp>
      <p:sp>
        <p:nvSpPr>
          <p:cNvPr id="14" name="Стрелка вправо 13"/>
          <p:cNvSpPr/>
          <p:nvPr/>
        </p:nvSpPr>
        <p:spPr>
          <a:xfrm rot="8622436">
            <a:off x="2932177" y="3763518"/>
            <a:ext cx="55921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2260442">
            <a:off x="5669911" y="3765388"/>
            <a:ext cx="55921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5400000">
            <a:off x="6837825" y="5152556"/>
            <a:ext cx="48720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568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1515</TotalTime>
  <Words>776</Words>
  <Application>Microsoft Office PowerPoint</Application>
  <PresentationFormat>Экран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Тема Office</vt:lpstr>
      <vt:lpstr>Специальное оформление</vt:lpstr>
      <vt:lpstr>Worksheet</vt:lpstr>
      <vt:lpstr>Лист</vt:lpstr>
      <vt:lpstr>Основы составления проекта бюджета                      Миасского городского округа</vt:lpstr>
      <vt:lpstr>Доходы бюджета Миасского городского округа</vt:lpstr>
      <vt:lpstr>Структура налоговых доходов                         Миасского городского округа</vt:lpstr>
      <vt:lpstr>Структура неналоговых доходов                                  Миасского городского округа</vt:lpstr>
      <vt:lpstr>Структура безвозмездных поступлений Миасского городского округа</vt:lpstr>
      <vt:lpstr>Слайд 6</vt:lpstr>
      <vt:lpstr>Изменения в схеме формирования бюджета на 2017-19 годы</vt:lpstr>
      <vt:lpstr>Слайд 8</vt:lpstr>
      <vt:lpstr>Формирования бюджета на основе муниципальных программ</vt:lpstr>
      <vt:lpstr>Структура муниципальной программы</vt:lpstr>
      <vt:lpstr>Нормативные акты муниципального образования для формирования программных (бюджетных ) расходов на 2017 и последующие годы в соответствии с Бюджетным кодексом РФ и 44-ФЗ</vt:lpstr>
      <vt:lpstr>Схема этапов формирования бюджета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Стадии бюджетного процесса</dc:title>
  <dc:creator>k56-2</dc:creator>
  <cp:lastModifiedBy>Julia</cp:lastModifiedBy>
  <cp:revision>160</cp:revision>
  <dcterms:created xsi:type="dcterms:W3CDTF">2015-08-27T04:41:58Z</dcterms:created>
  <dcterms:modified xsi:type="dcterms:W3CDTF">2016-10-13T04:48:10Z</dcterms:modified>
</cp:coreProperties>
</file>