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268" r:id="rId2"/>
    <p:sldId id="412" r:id="rId3"/>
    <p:sldId id="377" r:id="rId4"/>
    <p:sldId id="380" r:id="rId5"/>
    <p:sldId id="414" r:id="rId6"/>
    <p:sldId id="382" r:id="rId7"/>
    <p:sldId id="383" r:id="rId8"/>
    <p:sldId id="384" r:id="rId9"/>
    <p:sldId id="385" r:id="rId10"/>
    <p:sldId id="401" r:id="rId11"/>
    <p:sldId id="386" r:id="rId12"/>
    <p:sldId id="387" r:id="rId13"/>
    <p:sldId id="391" r:id="rId14"/>
    <p:sldId id="397" r:id="rId15"/>
    <p:sldId id="399" r:id="rId16"/>
    <p:sldId id="398" r:id="rId17"/>
    <p:sldId id="400" r:id="rId18"/>
    <p:sldId id="415" r:id="rId19"/>
    <p:sldId id="418" r:id="rId20"/>
    <p:sldId id="402" r:id="rId21"/>
    <p:sldId id="406" r:id="rId22"/>
    <p:sldId id="409" r:id="rId23"/>
    <p:sldId id="416" r:id="rId24"/>
    <p:sldId id="417" r:id="rId25"/>
  </p:sldIdLst>
  <p:sldSz cx="9144000" cy="6858000" type="screen4x3"/>
  <p:notesSz cx="9874250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CED8E8"/>
    <a:srgbClr val="FFFF66"/>
    <a:srgbClr val="FFFF99"/>
    <a:srgbClr val="3232FA"/>
    <a:srgbClr val="0087E6"/>
    <a:srgbClr val="1C8ED4"/>
    <a:srgbClr val="FF99FF"/>
    <a:srgbClr val="FF99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4660" autoAdjust="0"/>
  </p:normalViewPr>
  <p:slideViewPr>
    <p:cSldViewPr>
      <p:cViewPr>
        <p:scale>
          <a:sx n="110" d="100"/>
          <a:sy n="110" d="100"/>
        </p:scale>
        <p:origin x="-164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handoutMaster" Target="handoutMasters/handoutMaster1.xml" /><Relationship Id="rId30" Type="http://schemas.openxmlformats.org/officeDocument/2006/relationships/theme" Target="theme/theme1.xml" 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 /><Relationship Id="rId1" Type="http://schemas.openxmlformats.org/officeDocument/2006/relationships/package" Target="../embeddings/Microsoft_Excel_Worksheet1.xlsx" 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 /><Relationship Id="rId1" Type="http://schemas.openxmlformats.org/officeDocument/2006/relationships/package" Target="../embeddings/Microsoft_Excel_Worksheet2.xlsx" 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 /><Relationship Id="rId1" Type="http://schemas.openxmlformats.org/officeDocument/2006/relationships/oleObject" Target="file:///fin-dc\&#1057;&#1077;&#1084;&#1080;&#1085;&#1072;&#1088;&#1099;%20%20&#1089;&#1086;&#1074;&#1077;&#1097;&#1072;&#1085;&#1080;&#1103;%20%20&#1076;&#1080;&#1072;&#1075;&#1088;&#1072;&#1084;&#1084;&#1099;\!!!&#1044;&#1080;&#1072;&#1075;&#1088;&#1072;&#1084;&#1084;&#1099;%20&#1082;%20&#1089;&#1083;&#1091;&#1096;&#1072;&#1085;&#1080;&#1103;&#1084;\!2020%20&#1041;&#1102;&#1076;&#1078;&#1077;&#1090;%20&#1076;&#1083;&#1103;%20&#1075;&#1088;&#1072;&#1078;&#1076;&#1072;&#1085;%20-%20&#1087;&#1086;%20&#1080;&#1089;&#1087;&#1086;&#1083;&#1085;&#1077;&#1085;&#1080;&#1102;%20&#1079;&#1072;%202019%20&#1075;&#1086;&#1076;\&#1044;&#1080;&#1072;&#1075;&#1088;&#1072;&#1084;&#1084;&#1099;%20&#1082;%20&#1075;&#1086;&#1076;&#1086;&#1074;.&#1086;&#1090;&#1095;.2019%20&#1075;%20-%20&#1041;&#1102;&#1076;&#1078;&#1077;&#1090;%20&#1076;&#1083;&#1103;%20&#1043;&#1088;&#1072;&#1078;&#1076;&#1072;&#1085;.xls" TargetMode="External" 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 /><Relationship Id="rId1" Type="http://schemas.openxmlformats.org/officeDocument/2006/relationships/themeOverride" Target="../theme/themeOverride1.xml" 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1" u="sng" strike="noStrike" baseline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</a:defRPr>
            </a:pPr>
            <a:r>
              <a:rPr lang="ru-RU" sz="1900" i="1" u="sng">
                <a:solidFill>
                  <a:schemeClr val="accent1">
                    <a:lumMod val="50000"/>
                  </a:schemeClr>
                </a:solidFill>
              </a:rPr>
              <a:t>Динамика налоговых и неналоговых доходов за 2018 - 2019 гг.</a:t>
            </a:r>
          </a:p>
        </c:rich>
      </c:tx>
      <c:layout>
        <c:manualLayout>
          <c:xMode val="edge"/>
          <c:yMode val="edge"/>
          <c:x val="0.1325398819828375"/>
          <c:y val="6.7829457364341122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</c:spPr>
    </c:floor>
    <c:sideWall>
      <c:thickness val="0"/>
      <c:spPr>
        <a:noFill/>
        <a:ln>
          <a:solidFill>
            <a:schemeClr val="bg1"/>
          </a:solidFill>
        </a:ln>
      </c:spPr>
    </c:sideWall>
    <c:backWall>
      <c:thickness val="0"/>
      <c:spPr>
        <a:noFill/>
        <a:ln>
          <a:solidFill>
            <a:schemeClr val="bg1"/>
          </a:solidFill>
        </a:ln>
      </c:spPr>
    </c:backWall>
    <c:plotArea>
      <c:layout>
        <c:manualLayout>
          <c:layoutTarget val="inner"/>
          <c:xMode val="edge"/>
          <c:yMode val="edge"/>
          <c:x val="7.9862838339970182E-2"/>
          <c:y val="7.6661180064356363E-2"/>
          <c:w val="0.91183550910473343"/>
          <c:h val="0.8682901426952737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слайд3!$A$3</c:f>
              <c:strCache>
                <c:ptCount val="1"/>
                <c:pt idx="0">
                  <c:v>налоговые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4762326542663413E-3"/>
                  <c:y val="-3.3914728682170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6647286821705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слайд3!$B$2:$C$2</c:f>
              <c:strCache>
                <c:ptCount val="2"/>
                <c:pt idx="0">
                  <c:v>2018 год</c:v>
                </c:pt>
                <c:pt idx="1">
                  <c:v>
2019 год</c:v>
                </c:pt>
              </c:strCache>
            </c:strRef>
          </c:cat>
          <c:val>
            <c:numRef>
              <c:f>слайд3!$B$3:$C$3</c:f>
              <c:numCache>
                <c:formatCode>_-* #,##0.0_р_._-;\-* #,##0.0_р_._-;_-* "-"??_р_._-;_-@_-</c:formatCode>
                <c:ptCount val="2"/>
                <c:pt idx="0">
                  <c:v>1300.2</c:v>
                </c:pt>
                <c:pt idx="1">
                  <c:v>1370.1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FC-E54D-B30A-823C432FEEAD}"/>
            </c:ext>
          </c:extLst>
        </c:ser>
        <c:ser>
          <c:idx val="1"/>
          <c:order val="1"/>
          <c:tx>
            <c:strRef>
              <c:f>слайд3!$A$4</c:f>
              <c:strCache>
                <c:ptCount val="1"/>
                <c:pt idx="0">
                  <c:v>неналоговые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1492248062015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762326542663142E-3"/>
                  <c:y val="-2.1802325581395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слайд3!$B$2:$C$2</c:f>
              <c:strCache>
                <c:ptCount val="2"/>
                <c:pt idx="0">
                  <c:v>2018 год</c:v>
                </c:pt>
                <c:pt idx="1">
                  <c:v>
2019 год</c:v>
                </c:pt>
              </c:strCache>
            </c:strRef>
          </c:cat>
          <c:val>
            <c:numRef>
              <c:f>слайд3!$B$4:$C$4</c:f>
              <c:numCache>
                <c:formatCode>_-* #,##0.0_р_._-;\-* #,##0.0_р_._-;_-* "-"??_р_._-;_-@_-</c:formatCode>
                <c:ptCount val="2"/>
                <c:pt idx="0">
                  <c:v>158.5</c:v>
                </c:pt>
                <c:pt idx="1">
                  <c:v>156.69999999999999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FC-E54D-B30A-823C432FE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50682496"/>
        <c:axId val="50696576"/>
        <c:axId val="0"/>
      </c:bar3DChart>
      <c:catAx>
        <c:axId val="5068249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50696576"/>
        <c:crosses val="autoZero"/>
        <c:auto val="1"/>
        <c:lblAlgn val="ctr"/>
        <c:lblOffset val="100"/>
        <c:noMultiLvlLbl val="0"/>
      </c:catAx>
      <c:valAx>
        <c:axId val="50696576"/>
        <c:scaling>
          <c:orientation val="minMax"/>
        </c:scaling>
        <c:delete val="1"/>
        <c:axPos val="b"/>
        <c:numFmt formatCode="_-* #,##0.0_р_._-;\-* #,##0.0_р_._-;_-* &quot;-&quot;??_р_._-;_-@_-" sourceLinked="1"/>
        <c:majorTickMark val="out"/>
        <c:minorTickMark val="none"/>
        <c:tickLblPos val="none"/>
        <c:crossAx val="50682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9691783617064232"/>
          <c:y val="0.85283083383271008"/>
          <c:w val="0.39034402103174093"/>
          <c:h val="0.10459609797030606"/>
        </c:manualLayout>
      </c:layout>
      <c:overlay val="0"/>
      <c:txPr>
        <a:bodyPr/>
        <a:lstStyle/>
        <a:p>
          <a:pPr>
            <a:defRPr sz="1655" b="0" i="1" u="none" strike="noStrike" baseline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b="1" i="0" u="none" strike="noStrike" baseline="0">
                <a:solidFill>
                  <a:srgbClr val="003366"/>
                </a:solidFill>
                <a:latin typeface="Calibri"/>
                <a:cs typeface="Calibri"/>
              </a:rPr>
              <a:t>Динамика расходов бюджета Миасского городского округа за     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b="1" i="0" u="none" strike="noStrike" baseline="0">
                <a:solidFill>
                  <a:srgbClr val="003366"/>
                </a:solidFill>
                <a:latin typeface="Calibri"/>
                <a:cs typeface="Calibri"/>
              </a:rPr>
              <a:t> 2018-2019 годы</a:t>
            </a:r>
          </a:p>
        </c:rich>
      </c:tx>
      <c:layout>
        <c:manualLayout>
          <c:xMode val="edge"/>
          <c:yMode val="edge"/>
          <c:x val="0.21279359752162125"/>
          <c:y val="1.5416964924838939E-3"/>
        </c:manualLayout>
      </c:layout>
      <c:overlay val="0"/>
      <c:spPr>
        <a:noFill/>
        <a:ln w="25400">
          <a:noFill/>
        </a:ln>
      </c:spPr>
    </c:title>
    <c:autoTitleDeleted val="0"/>
    <c:view3D>
      <c:rotX val="0"/>
      <c:rotY val="0"/>
      <c:depthPercent val="100"/>
      <c:rAngAx val="0"/>
      <c:perspective val="0"/>
    </c:view3D>
    <c:floor>
      <c:thickness val="0"/>
      <c:spPr>
        <a:solidFill>
          <a:schemeClr val="accent6">
            <a:lumMod val="60000"/>
            <a:lumOff val="40000"/>
          </a:schemeClr>
        </a:solidFill>
      </c:spPr>
    </c:floor>
    <c:sideWall>
      <c:thickness val="0"/>
      <c:spPr>
        <a:solidFill>
          <a:schemeClr val="bg2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chemeClr val="bg2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8937641212356871E-2"/>
          <c:y val="9.9575335691734185E-2"/>
          <c:w val="0.92106235878764309"/>
          <c:h val="0.82635231465632009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4.4766863158498633E-3"/>
                  <c:y val="-9.9946313528990697E-3"/>
                </c:manualLayout>
              </c:layout>
              <c:tx>
                <c:rich>
                  <a:bodyPr/>
                  <a:lstStyle/>
                  <a:p>
                    <a:pPr>
                      <a:defRPr sz="1800" b="0" i="0" u="none" strike="noStrike" baseline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4523,9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1"/>
              <c:layout>
                <c:manualLayout>
                  <c:x val="1.0677222724208655E-2"/>
                  <c:y val="-2.1829515628728315E-3"/>
                </c:manualLayout>
              </c:layout>
              <c:tx>
                <c:rich>
                  <a:bodyPr/>
                  <a:lstStyle/>
                  <a:p>
                    <a:pPr>
                      <a:defRPr sz="1800" b="0" i="0" u="none" strike="noStrike" baseline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4983,5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2"/>
              <c:layout>
                <c:manualLayout>
                  <c:x val="6.2845259096711275E-3"/>
                  <c:y val="-2.11032569792412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расходов'!$B$5:$B$6</c:f>
              <c:strCache>
                <c:ptCount val="2"/>
                <c:pt idx="0">
                  <c:v>2018 год</c:v>
                </c:pt>
                <c:pt idx="1">
                  <c:v>2019 год </c:v>
                </c:pt>
              </c:strCache>
            </c:strRef>
          </c:cat>
          <c:val>
            <c:numRef>
              <c:f>'Динамика расходов'!$C$5:$C$6</c:f>
              <c:numCache>
                <c:formatCode>General</c:formatCode>
                <c:ptCount val="2"/>
                <c:pt idx="0">
                  <c:v>4523.8999999999996</c:v>
                </c:pt>
                <c:pt idx="1">
                  <c:v>4983.5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C-E346-96D7-156148504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0440448"/>
        <c:axId val="50710784"/>
        <c:axId val="0"/>
      </c:bar3DChart>
      <c:catAx>
        <c:axId val="5044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0710784"/>
        <c:crosses val="autoZero"/>
        <c:auto val="1"/>
        <c:lblAlgn val="ctr"/>
        <c:lblOffset val="100"/>
        <c:noMultiLvlLbl val="0"/>
      </c:catAx>
      <c:valAx>
        <c:axId val="5071078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3366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млн.рублей</a:t>
                </a:r>
              </a:p>
            </c:rich>
          </c:tx>
          <c:layout>
            <c:manualLayout>
              <c:xMode val="edge"/>
              <c:yMode val="edge"/>
              <c:x val="7.9740688151685949E-3"/>
              <c:y val="4.9118348842758293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0440448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 sz="2400" b="1" i="0" u="sng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Структура и динамика исполнения бюджета Миасского городского округа за 2018-2019 годы по полномочиям</a:t>
            </a:r>
          </a:p>
        </c:rich>
      </c:tx>
      <c:layout>
        <c:manualLayout>
          <c:xMode val="edge"/>
          <c:yMode val="edge"/>
          <c:x val="0.15152882074966648"/>
          <c:y val="9.2908949761561482E-3"/>
        </c:manualLayout>
      </c:layout>
      <c:overlay val="0"/>
      <c:spPr>
        <a:effectLst>
          <a:glow rad="139700">
            <a:schemeClr val="accent2">
              <a:satMod val="175000"/>
              <a:alpha val="40000"/>
            </a:schemeClr>
          </a:glow>
          <a:innerShdw blurRad="63500" dist="50800" dir="18900000">
            <a:srgbClr val="FF0000">
              <a:alpha val="50000"/>
            </a:srgbClr>
          </a:innerShdw>
        </a:effectLst>
      </c:spPr>
    </c:title>
    <c:autoTitleDeleted val="0"/>
    <c:view3D>
      <c:rotX val="0"/>
      <c:hPercent val="55"/>
      <c:rotY val="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350016060561339"/>
          <c:y val="0.19945658201175556"/>
          <c:w val="0.89625826540149955"/>
          <c:h val="0.642625263391371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Лист2!$C$16</c:f>
              <c:strCache>
                <c:ptCount val="1"/>
                <c:pt idx="0">
                  <c:v>собственные полномочия,     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1970790034927837E-3"/>
                  <c:y val="-1.61573324461202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1999,2
 млн.руб.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1"/>
              <c:layout>
                <c:manualLayout>
                  <c:x val="-1.9972971956234249E-3"/>
                  <c:y val="-1.962101216221215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2374,1
млн.руб.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2"/>
              <c:layout>
                <c:manualLayout>
                  <c:x val="-1.0290334435869165E-2"/>
                  <c:y val="-2.2535211267605635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333300"/>
                        </a:solidFill>
                        <a:latin typeface="Calibri"/>
                        <a:cs typeface="Calibri"/>
                      </a:rPr>
                      <a:t>2374,1 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333300"/>
                        </a:solidFill>
                        <a:latin typeface="Calibri"/>
                        <a:cs typeface="Calibri"/>
                      </a:rPr>
                      <a:t>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Лист2!$C$17:$C$18</c:f>
              <c:numCache>
                <c:formatCode>General</c:formatCode>
                <c:ptCount val="2"/>
                <c:pt idx="0" formatCode="0.0">
                  <c:v>1999.2</c:v>
                </c:pt>
                <c:pt idx="1">
                  <c:v>2374.1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28-4145-BB97-A1B3A3B6AEFC}"/>
            </c:ext>
          </c:extLst>
        </c:ser>
        <c:ser>
          <c:idx val="1"/>
          <c:order val="1"/>
          <c:tx>
            <c:strRef>
              <c:f>Лист2!$D$16</c:f>
              <c:strCache>
                <c:ptCount val="1"/>
                <c:pt idx="0">
                  <c:v>переданные полномочия,          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8972413453831485E-3"/>
                  <c:y val="-1.456996044508521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2524,7
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1"/>
              <c:layout>
                <c:manualLayout>
                  <c:x val="4.7863366583035995E-3"/>
                  <c:y val="-1.569879117223023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2609,4
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2"/>
              <c:layout>
                <c:manualLayout>
                  <c:x val="1.1760382212421904E-2"/>
                  <c:y val="-5.6338028169014088E-3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2609,4 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993366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Лист2!$D$17:$D$18</c:f>
              <c:numCache>
                <c:formatCode>General</c:formatCode>
                <c:ptCount val="2"/>
                <c:pt idx="0" formatCode="0.0">
                  <c:v>2524.6999999999998</c:v>
                </c:pt>
                <c:pt idx="1">
                  <c:v>2609.4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28-4145-BB97-A1B3A3B6A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251520"/>
        <c:axId val="78253440"/>
        <c:axId val="0"/>
      </c:bar3DChart>
      <c:catAx>
        <c:axId val="78251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2018 год                                    2019 год</a:t>
                </a:r>
              </a:p>
            </c:rich>
          </c:tx>
          <c:layout>
            <c:manualLayout>
              <c:xMode val="edge"/>
              <c:yMode val="edge"/>
              <c:x val="0.32166844635049069"/>
              <c:y val="0.85008790802558132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8253440"/>
        <c:crosses val="autoZero"/>
        <c:auto val="1"/>
        <c:lblAlgn val="ctr"/>
        <c:lblOffset val="100"/>
        <c:noMultiLvlLbl val="0"/>
      </c:catAx>
      <c:valAx>
        <c:axId val="7825344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3333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8251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2337891060199614"/>
          <c:y val="0.89839547521348562"/>
          <c:w val="0.26912824430573518"/>
          <c:h val="7.6097149828102451E-2"/>
        </c:manualLayout>
      </c:layout>
      <c:overlay val="0"/>
      <c:txPr>
        <a:bodyPr/>
        <a:lstStyle/>
        <a:p>
          <a:pPr>
            <a:defRPr sz="915" b="1" i="0" u="none" strike="noStrike" baseline="0">
              <a:solidFill>
                <a:srgbClr val="3333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3">
        <a:lumMod val="20000"/>
        <a:lumOff val="80000"/>
      </a:schemeClr>
    </a:solidFill>
  </c:spPr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pPr>
            <a:r>
              <a:rPr lang="ru-RU" sz="1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изменении и выполнении индикативных показателей средней заработной платы категорий работников Миасского городского округа, доведение по которым осуществляется в соответствии с Указами Президента и распоряжением Правительства Челябинской обла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Лист1!$D$2:$D$4</c:f>
              <c:strCache>
                <c:ptCount val="1"/>
                <c:pt idx="0">
                  <c:v>Индикативный показатель на 2019 г., рублей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Лист1!$C$5:$C$12</c:f>
              <c:strCache>
                <c:ptCount val="8"/>
                <c:pt idx="0">
                  <c:v>Работники культуры</c:v>
                </c:pt>
                <c:pt idx="1">
                  <c:v>Педагогические работники детских школ искусств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 общего образования</c:v>
                </c:pt>
                <c:pt idx="4">
                  <c:v>Педагогические работники  общего образования</c:v>
                </c:pt>
                <c:pt idx="5">
                  <c:v>Учителя общего образования</c:v>
                </c:pt>
                <c:pt idx="6">
                  <c:v>Педагогические работники  дошкольного образования</c:v>
                </c:pt>
                <c:pt idx="7">
                  <c:v>Тренеры</c:v>
                </c:pt>
              </c:strCache>
            </c:strRef>
          </c:cat>
          <c:val>
            <c:numRef>
              <c:f>Лист1!$D$5:$D$12</c:f>
              <c:numCache>
                <c:formatCode>#,##0.00</c:formatCode>
                <c:ptCount val="8"/>
                <c:pt idx="0">
                  <c:v>29768.3</c:v>
                </c:pt>
                <c:pt idx="1">
                  <c:v>32215.85</c:v>
                </c:pt>
                <c:pt idx="2">
                  <c:v>32215.85</c:v>
                </c:pt>
                <c:pt idx="3">
                  <c:v>27372.99</c:v>
                </c:pt>
                <c:pt idx="4">
                  <c:v>31528.6</c:v>
                </c:pt>
                <c:pt idx="5">
                  <c:v>32215.85</c:v>
                </c:pt>
                <c:pt idx="6">
                  <c:v>27372.99</c:v>
                </c:pt>
                <c:pt idx="7">
                  <c:v>31150.5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84-EB4E-B4FF-4F71DB2508E6}"/>
            </c:ext>
          </c:extLst>
        </c:ser>
        <c:ser>
          <c:idx val="1"/>
          <c:order val="1"/>
          <c:tx>
            <c:strRef>
              <c:f>Лист1!$E$2:$E$4</c:f>
              <c:strCache>
                <c:ptCount val="1"/>
                <c:pt idx="0">
                  <c:v>Факт за  2019 г., рублей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Лист1!$C$5:$C$12</c:f>
              <c:strCache>
                <c:ptCount val="8"/>
                <c:pt idx="0">
                  <c:v>Работники культуры</c:v>
                </c:pt>
                <c:pt idx="1">
                  <c:v>Педагогические работники детских школ искусств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 общего образования</c:v>
                </c:pt>
                <c:pt idx="4">
                  <c:v>Педагогические работники  общего образования</c:v>
                </c:pt>
                <c:pt idx="5">
                  <c:v>Учителя общего образования</c:v>
                </c:pt>
                <c:pt idx="6">
                  <c:v>Педагогические работники  дошкольного образования</c:v>
                </c:pt>
                <c:pt idx="7">
                  <c:v>Тренеры</c:v>
                </c:pt>
              </c:strCache>
            </c:strRef>
          </c:cat>
          <c:val>
            <c:numRef>
              <c:f>Лист1!$E$5:$E$12</c:f>
              <c:numCache>
                <c:formatCode>#,##0.00</c:formatCode>
                <c:ptCount val="8"/>
                <c:pt idx="0">
                  <c:v>30273.64</c:v>
                </c:pt>
                <c:pt idx="1">
                  <c:v>32267.27</c:v>
                </c:pt>
                <c:pt idx="2">
                  <c:v>32866.35</c:v>
                </c:pt>
                <c:pt idx="3">
                  <c:v>28436.12</c:v>
                </c:pt>
                <c:pt idx="4">
                  <c:v>32242</c:v>
                </c:pt>
                <c:pt idx="5">
                  <c:v>32939.42</c:v>
                </c:pt>
                <c:pt idx="6">
                  <c:v>29228.99</c:v>
                </c:pt>
                <c:pt idx="7">
                  <c:v>33029.9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84-EB4E-B4FF-4F71DB2508E6}"/>
            </c:ext>
          </c:extLst>
        </c:ser>
        <c:ser>
          <c:idx val="2"/>
          <c:order val="2"/>
          <c:tx>
            <c:strRef>
              <c:f>Лист1!$F$2:$F$4</c:f>
              <c:strCache>
                <c:ptCount val="1"/>
                <c:pt idx="0">
                  <c:v>Справочно: факт за  2018 г., рублей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Лист1!$C$5:$C$12</c:f>
              <c:strCache>
                <c:ptCount val="8"/>
                <c:pt idx="0">
                  <c:v>Работники культуры</c:v>
                </c:pt>
                <c:pt idx="1">
                  <c:v>Педагогические работники детских школ искусств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 общего образования</c:v>
                </c:pt>
                <c:pt idx="4">
                  <c:v>Педагогические работники  общего образования</c:v>
                </c:pt>
                <c:pt idx="5">
                  <c:v>Учителя общего образования</c:v>
                </c:pt>
                <c:pt idx="6">
                  <c:v>Педагогические работники  дошкольного образования</c:v>
                </c:pt>
                <c:pt idx="7">
                  <c:v>Тренеры</c:v>
                </c:pt>
              </c:strCache>
            </c:strRef>
          </c:cat>
          <c:val>
            <c:numRef>
              <c:f>Лист1!$F$5:$F$12</c:f>
              <c:numCache>
                <c:formatCode>#,##0.00</c:formatCode>
                <c:ptCount val="8"/>
                <c:pt idx="0">
                  <c:v>28334.03</c:v>
                </c:pt>
                <c:pt idx="1">
                  <c:v>30800.61</c:v>
                </c:pt>
                <c:pt idx="2">
                  <c:v>31112.93</c:v>
                </c:pt>
                <c:pt idx="3">
                  <c:v>27624.46</c:v>
                </c:pt>
                <c:pt idx="4">
                  <c:v>31528.6</c:v>
                </c:pt>
                <c:pt idx="5">
                  <c:v>32215.85</c:v>
                </c:pt>
                <c:pt idx="6">
                  <c:v>25749.06</c:v>
                </c:pt>
                <c:pt idx="7">
                  <c:v>26419.43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84-EB4E-B4FF-4F71DB250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983872"/>
        <c:axId val="115985408"/>
        <c:axId val="0"/>
      </c:bar3DChart>
      <c:catAx>
        <c:axId val="115983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5985408"/>
        <c:crosses val="autoZero"/>
        <c:auto val="1"/>
        <c:lblAlgn val="ctr"/>
        <c:lblOffset val="100"/>
        <c:noMultiLvlLbl val="0"/>
      </c:catAx>
      <c:valAx>
        <c:axId val="115985408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 b="1" cap="none" spc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defRPr>
            </a:pPr>
            <a:endParaRPr lang="ru-RU"/>
          </a:p>
        </c:txPr>
        <c:crossAx val="1159838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sng" strike="noStrike" baseline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Динамика и структура расходов бюджета Миасского городского округа за  2018-2019 годы по программным и непрограммным мероприятиям</a:t>
            </a:r>
          </a:p>
        </c:rich>
      </c:tx>
      <c:overlay val="0"/>
    </c:title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345465574764938E-2"/>
          <c:y val="0.24912341751900491"/>
          <c:w val="0.97330906885047008"/>
          <c:h val="0.480935182370019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'Программные расходы'!$I$18</c:f>
              <c:strCache>
                <c:ptCount val="1"/>
                <c:pt idx="0">
                  <c:v>Государственные программы Челябинской области</c:v>
                </c:pt>
              </c:strCache>
            </c:strRef>
          </c:tx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8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'Программные расходы'!$J$17:$K$17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'Программные расходы'!$J$18:$K$18</c:f>
              <c:numCache>
                <c:formatCode>General</c:formatCode>
                <c:ptCount val="2"/>
                <c:pt idx="0">
                  <c:v>0.58442062799102557</c:v>
                </c:pt>
                <c:pt idx="1">
                  <c:v>0.2698507465082533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9D-EF4F-89BA-5D9FE857BB0A}"/>
            </c:ext>
          </c:extLst>
        </c:ser>
        <c:ser>
          <c:idx val="1"/>
          <c:order val="1"/>
          <c:tx>
            <c:strRef>
              <c:f>'Программные расходы'!$I$19</c:f>
              <c:strCache>
                <c:ptCount val="1"/>
                <c:pt idx="0">
                  <c:v>Муниципальные программы</c:v>
                </c:pt>
              </c:strCache>
            </c:strRef>
          </c:tx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8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'Программные расходы'!$J$17:$K$17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'Программные расходы'!$J$19:$K$19</c:f>
              <c:numCache>
                <c:formatCode>General</c:formatCode>
                <c:ptCount val="2"/>
                <c:pt idx="0">
                  <c:v>0.40309638700692979</c:v>
                </c:pt>
                <c:pt idx="1">
                  <c:v>0.72227438880072581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9D-EF4F-89BA-5D9FE857BB0A}"/>
            </c:ext>
          </c:extLst>
        </c:ser>
        <c:ser>
          <c:idx val="2"/>
          <c:order val="2"/>
          <c:tx>
            <c:strRef>
              <c:f>'Программные расходы'!$I$20</c:f>
              <c:strCache>
                <c:ptCount val="1"/>
                <c:pt idx="0">
                  <c:v>Непрограммные мероприятия</c:v>
                </c:pt>
              </c:strCache>
            </c:strRef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t>1,7%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8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'Программные расходы'!$J$17:$K$17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'Программные расходы'!$J$20:$K$20</c:f>
              <c:numCache>
                <c:formatCode>General</c:formatCode>
                <c:ptCount val="2"/>
                <c:pt idx="0">
                  <c:v>1.2482985002044674E-2</c:v>
                </c:pt>
                <c:pt idx="1">
                  <c:v>7.8748646910209615E-3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9D-EF4F-89BA-5D9FE857B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687040"/>
        <c:axId val="117688576"/>
        <c:axId val="0"/>
      </c:bar3DChart>
      <c:catAx>
        <c:axId val="1176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7688576"/>
        <c:crosses val="autoZero"/>
        <c:auto val="1"/>
        <c:lblAlgn val="ctr"/>
        <c:lblOffset val="100"/>
        <c:noMultiLvlLbl val="0"/>
      </c:catAx>
      <c:valAx>
        <c:axId val="117688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68704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6981849581505895"/>
          <c:y val="0.79443103784688784"/>
          <c:w val="0.70830610343088229"/>
          <c:h val="0.15940331199607249"/>
        </c:manualLayout>
      </c:layout>
      <c:overlay val="0"/>
      <c:txPr>
        <a:bodyPr/>
        <a:lstStyle/>
        <a:p>
          <a:pPr>
            <a:defRPr sz="1655" b="1" i="0" u="none" strike="noStrike" baseline="0">
              <a:solidFill>
                <a:srgbClr val="8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2800" b="1" i="0" u="sng" strike="noStrike" baseline="0">
                <a:solidFill>
                  <a:srgbClr val="FF6600"/>
                </a:solidFill>
                <a:latin typeface="Times New Roman"/>
                <a:cs typeface="Times New Roman"/>
              </a:rPr>
              <a:t>Динамика  муниципального долга </a:t>
            </a: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2800" b="1" i="0" u="sng" strike="noStrike" baseline="0">
                <a:solidFill>
                  <a:srgbClr val="FF6600"/>
                </a:solidFill>
                <a:latin typeface="Times New Roman"/>
                <a:cs typeface="Times New Roman"/>
              </a:rPr>
              <a:t>за 2017-2019 годы </a:t>
            </a: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2800" b="1" i="0" u="sng" strike="noStrike" baseline="0">
                <a:solidFill>
                  <a:srgbClr val="FF6600"/>
                </a:solidFill>
                <a:latin typeface="Times New Roman"/>
                <a:cs typeface="Times New Roman"/>
              </a:rPr>
              <a:t>Миасского городского округа</a:t>
            </a:r>
          </a:p>
        </c:rich>
      </c:tx>
      <c:layout>
        <c:manualLayout>
          <c:xMode val="edge"/>
          <c:yMode val="edge"/>
          <c:x val="0.13321564643129288"/>
          <c:y val="6.524410726031508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8355135043603423E-2"/>
          <c:y val="0.33485130052174134"/>
          <c:w val="0.87755189488191054"/>
          <c:h val="0.51829345449078013"/>
        </c:manualLayout>
      </c:layout>
      <c:areaChart>
        <c:grouping val="standard"/>
        <c:varyColors val="0"/>
        <c:ser>
          <c:idx val="0"/>
          <c:order val="0"/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0"/>
            </a:gradFill>
            <a:ln w="34925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h="114300" prst="angle"/>
              <a:bevelB w="139700" h="139700" prst="divot"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0"/>
                <a:tileRect/>
              </a:gradFill>
              <a:ln w="349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h="114300" prst="angle"/>
                <a:bevelB w="139700" h="139700" prst="divot"/>
              </a:sp3d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0"/>
                <a:tileRect/>
              </a:gradFill>
              <a:ln w="349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h="114300" prst="angle"/>
                <a:bevelB w="139700" h="139700" prst="divot"/>
              </a:sp3d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0"/>
                <a:tileRect/>
              </a:gradFill>
              <a:ln w="349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h="114300" prst="angle"/>
                <a:bevelB w="139700" h="139700" prst="divot"/>
              </a:sp3d>
            </c:spPr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2.4193548387096774E-2"/>
                  <c:y val="-0.2984590429845904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125,0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 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1"/>
              <c:layout>
                <c:manualLayout>
                  <c:x val="1.8817204301075269E-2"/>
                  <c:y val="-0.1021897810218978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28,0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 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2"/>
              <c:layout>
                <c:manualLayout>
                  <c:x val="0"/>
                  <c:y val="-0.1119221411192214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31,3 </a:t>
                    </a: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dLbl>
              <c:idx val="3"/>
              <c:layout>
                <c:manualLayout>
                  <c:x val="2.6881720430107529E-3"/>
                  <c:y val="-5.8394160583941604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0,0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 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u="none" strike="noStrike" baseline="0">
                    <a:solidFill>
                      <a:srgbClr val="FF66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Госдолг!$A$2:$A$5</c:f>
              <c:strCache>
                <c:ptCount val="4"/>
                <c:pt idx="0">
                  <c:v>на 01.01.2017г. </c:v>
                </c:pt>
                <c:pt idx="1">
                  <c:v>на 01.01.2018г.</c:v>
                </c:pt>
                <c:pt idx="2">
                  <c:v>на 01.01.2019г.</c:v>
                </c:pt>
                <c:pt idx="3">
                  <c:v>на 01.01.2020г.</c:v>
                </c:pt>
              </c:strCache>
            </c:strRef>
          </c:cat>
          <c:val>
            <c:numRef>
              <c:f>Госдолг!$B$2:$B$5</c:f>
              <c:numCache>
                <c:formatCode>0.0</c:formatCode>
                <c:ptCount val="4"/>
                <c:pt idx="0">
                  <c:v>125</c:v>
                </c:pt>
                <c:pt idx="1">
                  <c:v>28</c:v>
                </c:pt>
                <c:pt idx="2">
                  <c:v>31.3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E-A241-99D5-E0E02F4B7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297088"/>
        <c:axId val="116302976"/>
      </c:areaChart>
      <c:catAx>
        <c:axId val="116297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cap="none" spc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116302976"/>
        <c:crosses val="autoZero"/>
        <c:auto val="1"/>
        <c:lblAlgn val="ctr"/>
        <c:lblOffset val="100"/>
        <c:noMultiLvlLbl val="0"/>
      </c:catAx>
      <c:valAx>
        <c:axId val="11630297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16297088"/>
        <c:crosses val="autoZero"/>
        <c:crossBetween val="midCat"/>
      </c:valAx>
      <c:spPr>
        <a:solidFill>
          <a:srgbClr val="FFFFCC"/>
        </a:solidFill>
      </c:spPr>
    </c:plotArea>
    <c:plotVisOnly val="1"/>
    <c:dispBlanksAs val="zero"/>
    <c:showDLblsOverMax val="0"/>
  </c:chart>
  <c:spPr>
    <a:solidFill>
      <a:srgbClr val="FFFFCC"/>
    </a:solidFill>
    <a:ln w="9525">
      <a:solidFill>
        <a:schemeClr val="accent2">
          <a:lumMod val="20000"/>
          <a:lumOff val="80000"/>
        </a:schemeClr>
      </a:solidFill>
    </a:ln>
    <a:effectLst/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0.01187</cdr:x>
      <cdr:y>0.26554</cdr:y>
    </cdr:from>
    <cdr:to>
      <cdr:x>0.13665</cdr:x>
      <cdr:y>0.40237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0490" y="1522095"/>
          <a:ext cx="1161946" cy="784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i="1">
              <a:solidFill>
                <a:schemeClr val="accent1">
                  <a:lumMod val="50000"/>
                </a:schemeClr>
              </a:solidFill>
            </a:rPr>
            <a:t>2019 год</a:t>
          </a:r>
        </a:p>
        <a:p xmlns:a="http://schemas.openxmlformats.org/drawingml/2006/main">
          <a:pPr algn="ctr"/>
          <a:r>
            <a:rPr lang="ru-RU" sz="1400" b="1" i="1">
              <a:solidFill>
                <a:schemeClr val="accent1">
                  <a:lumMod val="50000"/>
                </a:schemeClr>
              </a:solidFill>
            </a:rPr>
            <a:t>(млн.руб.)</a:t>
          </a:r>
        </a:p>
      </cdr:txBody>
    </cdr:sp>
  </cdr:relSizeAnchor>
  <cdr:relSizeAnchor xmlns:cdr="http://schemas.openxmlformats.org/drawingml/2006/chartDrawing">
    <cdr:from>
      <cdr:x>0.00648</cdr:x>
      <cdr:y>0.58048</cdr:y>
    </cdr:from>
    <cdr:to>
      <cdr:x>0.13126</cdr:x>
      <cdr:y>0.71731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0325" y="3327400"/>
          <a:ext cx="1161946" cy="784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i="1">
              <a:solidFill>
                <a:schemeClr val="accent1">
                  <a:lumMod val="50000"/>
                </a:schemeClr>
              </a:solidFill>
            </a:rPr>
            <a:t>2018 год</a:t>
          </a:r>
        </a:p>
        <a:p xmlns:a="http://schemas.openxmlformats.org/drawingml/2006/main">
          <a:pPr algn="ctr"/>
          <a:r>
            <a:rPr lang="ru-RU" sz="1400" b="1" i="1">
              <a:solidFill>
                <a:schemeClr val="accent1">
                  <a:lumMod val="50000"/>
                </a:schemeClr>
              </a:solidFill>
            </a:rPr>
            <a:t>(млн.руб.)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0.38251</cdr:x>
      <cdr:y>0.55824</cdr:y>
    </cdr:from>
    <cdr:to>
      <cdr:x>0.68852</cdr:x>
      <cdr:y>0.83381</cdr:y>
    </cdr:to>
    <cdr:sp macro="" textlink="">
      <cdr:nvSpPr>
        <cdr:cNvPr id="4" name="AutoShap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33751" y="3743325"/>
          <a:ext cx="2667000" cy="1847850"/>
        </a:xfrm>
        <a:prstGeom xmlns:a="http://schemas.openxmlformats.org/drawingml/2006/main" prst="notchedRightArrow">
          <a:avLst/>
        </a:prstGeom>
        <a:ln xmlns:a="http://schemas.openxmlformats.org/drawingml/2006/main">
          <a:solidFill>
            <a:schemeClr val="tx2">
              <a:lumMod val="50000"/>
            </a:schemeClr>
          </a:solidFill>
          <a:headEnd/>
          <a:tailEnd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36576" tIns="32004" rIns="36576" bIns="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lnSpc>
              <a:spcPct val="100000"/>
            </a:lnSpc>
            <a:spcBef>
              <a:spcPts val="1200"/>
            </a:spcBef>
            <a:spcAft>
              <a:spcPts val="0"/>
            </a:spcAft>
            <a:defRPr sz="1000"/>
          </a:pPr>
          <a:r>
            <a:rPr lang="ru-RU" sz="1800" b="1" i="0" u="none" strike="noStrike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 10,2 %, или</a:t>
          </a:r>
        </a:p>
        <a:p xmlns:a="http://schemas.openxmlformats.org/drawingml/2006/main">
          <a:pPr algn="ctr" rtl="0">
            <a:lnSpc>
              <a:spcPct val="100000"/>
            </a:lnSpc>
            <a:spcAft>
              <a:spcPts val="0"/>
            </a:spcAft>
            <a:defRPr sz="1000"/>
          </a:pPr>
          <a:r>
            <a:rPr lang="ru-RU" sz="1800" b="1" i="0" u="none" strike="noStrike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459,6 млн.руб.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0.28666</cdr:x>
      <cdr:y>0.6662</cdr:y>
    </cdr:from>
    <cdr:to>
      <cdr:x>0.72878</cdr:x>
      <cdr:y>0.78732</cdr:y>
    </cdr:to>
    <cdr:sp macro="" textlink="">
      <cdr:nvSpPr>
        <cdr:cNvPr id="2" name="Выгнутая вниз стрелка 1"/>
        <cdr:cNvSpPr/>
      </cdr:nvSpPr>
      <cdr:spPr>
        <a:xfrm xmlns:a="http://schemas.openxmlformats.org/drawingml/2006/main">
          <a:off x="2476500" y="4505325"/>
          <a:ext cx="3819526" cy="819150"/>
        </a:xfrm>
        <a:prstGeom xmlns:a="http://schemas.openxmlformats.org/drawingml/2006/main" prst="curvedUpArrow">
          <a:avLst>
            <a:gd name="adj1" fmla="val 30057"/>
            <a:gd name="adj2" fmla="val 70426"/>
            <a:gd name="adj3" fmla="val 54059"/>
          </a:avLst>
        </a:prstGeom>
        <a:solidFill xmlns:a="http://schemas.openxmlformats.org/drawingml/2006/main">
          <a:schemeClr val="bg2">
            <a:lumMod val="50000"/>
          </a:schemeClr>
        </a:solidFill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0.4763</cdr:x>
      <cdr:y>0.6831</cdr:y>
    </cdr:from>
    <cdr:to>
      <cdr:x>0.60639</cdr:x>
      <cdr:y>0.75915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14800" y="4619625"/>
          <a:ext cx="1123950" cy="514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0.46086</cdr:x>
      <cdr:y>0.72113</cdr:y>
    </cdr:from>
    <cdr:to>
      <cdr:x>0.61301</cdr:x>
      <cdr:y>0.77887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81451" y="4876800"/>
          <a:ext cx="1314450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на 18,8 %</a:t>
          </a:r>
        </a:p>
      </cdr:txBody>
    </cdr:sp>
  </cdr:relSizeAnchor>
  <cdr:relSizeAnchor xmlns:cdr="http://schemas.openxmlformats.org/drawingml/2006/chartDrawing">
    <cdr:from>
      <cdr:x>0.53363</cdr:x>
      <cdr:y>0.44366</cdr:y>
    </cdr:from>
    <cdr:to>
      <cdr:x>0.66593</cdr:x>
      <cdr:y>0.51549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610100" y="3000375"/>
          <a:ext cx="1143000" cy="485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0.54686</cdr:x>
      <cdr:y>0.45211</cdr:y>
    </cdr:from>
    <cdr:to>
      <cdr:x>0.68247</cdr:x>
      <cdr:y>0.50845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724400" y="3057525"/>
          <a:ext cx="1171575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0.5204</cdr:x>
      <cdr:y>0.46479</cdr:y>
    </cdr:from>
    <cdr:to>
      <cdr:x>0.65821</cdr:x>
      <cdr:y>0.51972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95800" y="3143250"/>
          <a:ext cx="1190625" cy="371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на 3,4%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027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D7E6E-AB2D-43CA-B5A2-8AA1BD4FB39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027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38323-506A-49E8-993D-A52C03DA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11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6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9E69E-1F99-41C6-AD35-15811BF40901}" type="datetimeFigureOut">
              <a:rPr lang="ru-RU" smtClean="0"/>
              <a:pPr/>
              <a:t>13.11.2020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228896"/>
            <a:ext cx="7899400" cy="3058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6" y="6456613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09E0A-0E18-4F47-88CB-05BC2EB099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2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3DFBB-F7E8-49CA-9236-2C8C4EF71D98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93ED9-480F-46BE-B298-5E7E1F266AE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AD38-2AC6-4599-B4C6-781A2FE8A7E0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A3F87-A166-40EF-9796-B2FADC8025C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5B76-9477-48C5-A457-F1394DF49F85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C49C3-B3FE-41CC-84AE-EC05100C56B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EBD1-632B-415A-9C08-A0A89FA821A4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D2420-EF95-4CE5-879D-66F3A6C4B97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F0CDA-6F9E-4AB1-91A9-2F4870C2ABCC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8AAC5-8DD7-4893-9BFC-A3E5CDD6597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E5713-9928-43DF-8D70-9827D80E7F90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388EE-093F-4AED-B8A1-5FB777D98CD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996A0-F7BC-4385-9F08-5215E3861DFF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1321D-2975-4F7E-ADAE-2C8A6693E30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8FB7-84C2-47F2-B3B3-538AC55DF020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48931-43F6-452E-AA04-02BC6467F8D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72ED-AAD0-4B1D-97FD-8C0359789F6A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8FAB9-DE03-4962-8C7E-F2E87CB328F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77800-150B-4079-B528-4D852CBED7A4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A5975-E11C-4EA2-BC6B-BC8E1AB59D2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9CF7C-7E8E-4812-893C-2431C6F9972E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7E805-A999-49F5-810D-8198A9AB8B9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6BF66D-DCB9-4D39-96BA-4A5A8886F3A3}" type="datetimeFigureOut">
              <a:rPr lang="ru-RU"/>
              <a:pPr>
                <a:defRPr/>
              </a:pPr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0FBB775-0008-43CC-A676-702E15DCE3E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://&#1084;&#1080;&#1072;&#1089;&#1089;.&#1088;&#1092;/" TargetMode="Externa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://&#1084;&#1080;&#1072;&#1089;&#1089;.&#1088;&#1092;/" TargetMode="Externa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611560" y="274638"/>
            <a:ext cx="807524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Публичные слушания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9386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Исполнение </a:t>
            </a:r>
            <a:r>
              <a:rPr lang="ru-RU" sz="2000" b="1" dirty="0">
                <a:solidFill>
                  <a:srgbClr val="7030A0"/>
                </a:solidFill>
              </a:rPr>
              <a:t>Бюджета</a:t>
            </a:r>
            <a:r>
              <a:rPr lang="ru-RU" sz="2400" b="1" dirty="0">
                <a:solidFill>
                  <a:srgbClr val="7030A0"/>
                </a:solidFill>
              </a:rPr>
              <a:t> Миасского городского округа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за 2019 год</a:t>
            </a:r>
          </a:p>
        </p:txBody>
      </p:sp>
      <p:pic>
        <p:nvPicPr>
          <p:cNvPr id="6" name="Picture 2" descr="Официальный сайт Администрации Миасского городского округ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802010" cy="1012374"/>
          </a:xfrm>
          <a:prstGeom prst="rect">
            <a:avLst/>
          </a:prstGeom>
          <a:noFill/>
        </p:spPr>
      </p:pic>
      <p:pic>
        <p:nvPicPr>
          <p:cNvPr id="7" name="Picture 8" descr="http://4.bp.blogspot.com/-4_Zy8f9Izac/TdQBfWSvaPI/AAAAAAAAALY/6QhakQBS64s/s1600/Avtozav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6192688" cy="4342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449063"/>
              </p:ext>
            </p:extLst>
          </p:nvPr>
        </p:nvGraphicFramePr>
        <p:xfrm>
          <a:off x="1" y="44624"/>
          <a:ext cx="9144000" cy="681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8914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395108"/>
              </p:ext>
            </p:extLst>
          </p:nvPr>
        </p:nvGraphicFramePr>
        <p:xfrm>
          <a:off x="35496" y="0"/>
          <a:ext cx="9108503" cy="681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295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71296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8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6891"/>
            <a:ext cx="8712968" cy="74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50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903649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64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64" y="260648"/>
            <a:ext cx="93245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52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598"/>
            <a:ext cx="9036497" cy="63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16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101"/>
            <a:ext cx="8805937" cy="67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81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" y="116632"/>
            <a:ext cx="911160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2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6891"/>
            <a:ext cx="8712968" cy="74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3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55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06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97066" cy="625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22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102134"/>
              </p:ext>
            </p:extLst>
          </p:nvPr>
        </p:nvGraphicFramePr>
        <p:xfrm>
          <a:off x="0" y="44625"/>
          <a:ext cx="9144000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307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300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98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611560" y="274638"/>
            <a:ext cx="807524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Публичные слушания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9386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Исполнение </a:t>
            </a:r>
            <a:r>
              <a:rPr lang="ru-RU" sz="2000" b="1" dirty="0">
                <a:solidFill>
                  <a:srgbClr val="7030A0"/>
                </a:solidFill>
              </a:rPr>
              <a:t>Бюджета</a:t>
            </a:r>
            <a:r>
              <a:rPr lang="ru-RU" sz="2400" b="1" dirty="0">
                <a:solidFill>
                  <a:srgbClr val="7030A0"/>
                </a:solidFill>
              </a:rPr>
              <a:t> Миасского городского округа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за 2019 год</a:t>
            </a:r>
          </a:p>
        </p:txBody>
      </p:sp>
      <p:pic>
        <p:nvPicPr>
          <p:cNvPr id="6" name="Picture 2" descr="Официальный сайт Администрации Миасского городского округ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802010" cy="1012374"/>
          </a:xfrm>
          <a:prstGeom prst="rect">
            <a:avLst/>
          </a:prstGeom>
          <a:noFill/>
        </p:spPr>
      </p:pic>
      <p:pic>
        <p:nvPicPr>
          <p:cNvPr id="7" name="Picture 8" descr="http://4.bp.blogspot.com/-4_Zy8f9Izac/TdQBfWSvaPI/AAAAAAAAALY/6QhakQBS64s/s1600/Avtozav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6192688" cy="4342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859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300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06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399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64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75845"/>
              </p:ext>
            </p:extLst>
          </p:nvPr>
        </p:nvGraphicFramePr>
        <p:xfrm>
          <a:off x="107504" y="562927"/>
          <a:ext cx="9120316" cy="573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Блок-схема: извлечение 2"/>
          <p:cNvSpPr/>
          <p:nvPr/>
        </p:nvSpPr>
        <p:spPr>
          <a:xfrm>
            <a:off x="4932040" y="3155174"/>
            <a:ext cx="1545841" cy="679457"/>
          </a:xfrm>
          <a:prstGeom prst="flowChartExtra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-1,8</a:t>
            </a:r>
          </a:p>
        </p:txBody>
      </p:sp>
      <p:sp>
        <p:nvSpPr>
          <p:cNvPr id="4" name="Блок-схема: объединение 3"/>
          <p:cNvSpPr/>
          <p:nvPr/>
        </p:nvSpPr>
        <p:spPr>
          <a:xfrm>
            <a:off x="2051720" y="3154378"/>
            <a:ext cx="1721366" cy="651505"/>
          </a:xfrm>
          <a:prstGeom prst="flowChartMerg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+69,9</a:t>
            </a:r>
          </a:p>
        </p:txBody>
      </p:sp>
    </p:spTree>
    <p:extLst>
      <p:ext uri="{BB962C8B-B14F-4D97-AF65-F5344CB8AC3E}">
        <p14:creationId xmlns:p14="http://schemas.microsoft.com/office/powerpoint/2010/main" val="287407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04664"/>
            <a:ext cx="982556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315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356968"/>
              </p:ext>
            </p:extLst>
          </p:nvPr>
        </p:nvGraphicFramePr>
        <p:xfrm>
          <a:off x="0" y="0"/>
          <a:ext cx="910850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260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139790"/>
              </p:ext>
            </p:extLst>
          </p:nvPr>
        </p:nvGraphicFramePr>
        <p:xfrm>
          <a:off x="0" y="47624"/>
          <a:ext cx="9144000" cy="681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Выгнутая вниз стрелка 3"/>
          <p:cNvSpPr/>
          <p:nvPr/>
        </p:nvSpPr>
        <p:spPr>
          <a:xfrm>
            <a:off x="3683004" y="2695576"/>
            <a:ext cx="4083042" cy="990600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72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793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1882</TotalTime>
  <Words>183</Words>
  <Application>Microsoft Office PowerPoint</Application>
  <PresentationFormat>Экран (4:3)</PresentationFormat>
  <Paragraphs>49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Стадии бюджетного процесса</dc:title>
  <dc:creator>k56-2</dc:creator>
  <cp:lastModifiedBy>Oksana Ovsiannikova</cp:lastModifiedBy>
  <cp:revision>228</cp:revision>
  <cp:lastPrinted>2020-11-13T07:03:51Z</cp:lastPrinted>
  <dcterms:created xsi:type="dcterms:W3CDTF">2015-08-27T04:41:58Z</dcterms:created>
  <dcterms:modified xsi:type="dcterms:W3CDTF">2020-11-13T13:06:08Z</dcterms:modified>
</cp:coreProperties>
</file>