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96" r:id="rId1"/>
    <p:sldMasterId id="2147483708" r:id="rId2"/>
    <p:sldMasterId id="2147483720" r:id="rId3"/>
  </p:sldMasterIdLst>
  <p:notesMasterIdLst>
    <p:notesMasterId r:id="rId75"/>
  </p:notesMasterIdLst>
  <p:sldIdLst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90" r:id="rId20"/>
    <p:sldId id="291" r:id="rId21"/>
    <p:sldId id="284" r:id="rId22"/>
    <p:sldId id="285" r:id="rId23"/>
    <p:sldId id="286" r:id="rId24"/>
    <p:sldId id="287" r:id="rId25"/>
    <p:sldId id="288" r:id="rId26"/>
    <p:sldId id="289" r:id="rId27"/>
    <p:sldId id="355" r:id="rId28"/>
    <p:sldId id="349" r:id="rId29"/>
    <p:sldId id="350" r:id="rId30"/>
    <p:sldId id="351" r:id="rId31"/>
    <p:sldId id="352" r:id="rId32"/>
    <p:sldId id="292" r:id="rId33"/>
    <p:sldId id="293" r:id="rId34"/>
    <p:sldId id="342" r:id="rId35"/>
    <p:sldId id="343" r:id="rId36"/>
    <p:sldId id="344" r:id="rId37"/>
    <p:sldId id="345" r:id="rId38"/>
    <p:sldId id="346" r:id="rId39"/>
    <p:sldId id="347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0" r:id="rId56"/>
    <p:sldId id="326" r:id="rId57"/>
    <p:sldId id="348" r:id="rId58"/>
    <p:sldId id="327" r:id="rId59"/>
    <p:sldId id="320" r:id="rId60"/>
    <p:sldId id="328" r:id="rId61"/>
    <p:sldId id="329" r:id="rId62"/>
    <p:sldId id="331" r:id="rId63"/>
    <p:sldId id="332" r:id="rId64"/>
    <p:sldId id="330" r:id="rId65"/>
    <p:sldId id="356" r:id="rId66"/>
    <p:sldId id="334" r:id="rId67"/>
    <p:sldId id="335" r:id="rId68"/>
    <p:sldId id="336" r:id="rId69"/>
    <p:sldId id="337" r:id="rId70"/>
    <p:sldId id="338" r:id="rId71"/>
    <p:sldId id="340" r:id="rId72"/>
    <p:sldId id="339" r:id="rId73"/>
    <p:sldId id="341" r:id="rId74"/>
  </p:sldIdLst>
  <p:sldSz cx="9144000" cy="6858000" type="screen4x3"/>
  <p:notesSz cx="6834188" cy="99790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3232FA"/>
    <a:srgbClr val="0087E6"/>
    <a:srgbClr val="1C8ED4"/>
    <a:srgbClr val="FF99FF"/>
    <a:srgbClr val="FF9966"/>
    <a:srgbClr val="FF66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5" autoAdjust="0"/>
    <p:restoredTop sz="9466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n-DC\&#1057;&#1077;&#1084;&#1080;&#1085;&#1072;&#1088;&#1099;%20%20&#1089;&#1086;&#1074;&#1077;&#1097;&#1072;&#1085;&#1080;&#1103;%20%20&#1076;&#1080;&#1072;&#1075;&#1088;&#1072;&#1084;&#1084;&#1099;\!!!&#1044;&#1080;&#1072;&#1075;&#1088;&#1072;&#1084;&#1084;&#1099;%20&#1082;%20&#1089;&#1083;&#1091;&#1096;&#1072;&#1085;&#1080;&#1103;&#1084;\!2019%20&#1041;&#1102;&#1076;&#1078;&#1077;&#1090;%20&#1076;&#1083;&#1103;%20&#1075;&#1088;&#1072;&#1078;&#1076;&#1072;&#1085;%20-%20&#1087;&#1086;%20&#1087;&#1088;&#1086;&#1077;&#1082;&#1090;&#1091;%20&#1085;&#1072;%202020%20&#1075;&#1086;&#1076;\3.&#1054;&#1089;&#1085;&#1086;&#1074;&#1085;&#1099;&#1077;%20&#1087;&#1072;&#1088;&#1072;&#1084;&#1077;&#1090;&#1088;&#1099;%20&#1073;&#1102;&#1076;&#1078;&#1077;&#1090;&#1072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57-2\Desktop\&#1055;&#1077;&#1088;&#1074;&#1086;&#1085;&#1072;&#1095;.&#1073;&#1102;&#1076;&#1078;&#1077;&#1090;%202020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57-2\Desktop\&#1055;&#1077;&#1088;&#1074;&#1086;&#1085;&#1072;&#1095;.&#1073;&#1102;&#1076;&#1078;&#1077;&#1090;%202020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-DC\&#1057;&#1077;&#1084;&#1080;&#1085;&#1072;&#1088;&#1099;%20%20&#1089;&#1086;&#1074;&#1077;&#1097;&#1072;&#1085;&#1080;&#1103;%20%20&#1076;&#1080;&#1072;&#1075;&#1088;&#1072;&#1084;&#1084;&#1099;\!!!&#1044;&#1080;&#1072;&#1075;&#1088;&#1072;&#1084;&#1084;&#1099;%20&#1082;%20&#1089;&#1083;&#1091;&#1096;&#1072;&#1085;&#1080;&#1103;&#1084;\!2019%20&#1041;&#1102;&#1076;&#1078;&#1077;&#1090;%20&#1076;&#1083;&#1103;%20&#1075;&#1088;&#1072;&#1078;&#1076;&#1072;&#1085;%20-%20&#1087;&#1086;%20&#1087;&#1088;&#1086;&#1077;&#1082;&#1090;&#1091;%20&#1085;&#1072;%202020%20&#1075;&#1086;&#1076;\6.2.&#1042;&#1077;&#1076;&#1086;&#1084;&#1089;&#1090;&#1074;&#1077;&#1085;&#1085;&#1072;&#1103;%20&#1089;&#1090;&#1088;&#1091;&#1082;&#1090;&#1091;&#1088;&#1072;%20&#1088;&#1072;&#1089;&#1093;&#1086;&#1076;&#1086;&#1074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-DC\&#1057;&#1077;&#1084;&#1080;&#1085;&#1072;&#1088;&#1099;%20%20&#1089;&#1086;&#1074;&#1077;&#1097;&#1072;&#1085;&#1080;&#1103;%20%20&#1076;&#1080;&#1072;&#1075;&#1088;&#1072;&#1084;&#1084;&#1099;\!!!&#1044;&#1080;&#1072;&#1075;&#1088;&#1072;&#1084;&#1084;&#1099;%20&#1082;%20&#1089;&#1083;&#1091;&#1096;&#1072;&#1085;&#1080;&#1103;&#1084;\!2019%20&#1041;&#1102;&#1076;&#1078;&#1077;&#1090;%20&#1076;&#1083;&#1103;%20&#1075;&#1088;&#1072;&#1078;&#1076;&#1072;&#1085;%20-%20&#1087;&#1086;%20&#1087;&#1088;&#1086;&#1077;&#1082;&#1090;&#1091;%20&#1085;&#1072;%202020%20&#1075;&#1086;&#1076;\6.3%20&#1056;&#1072;&#1089;&#1087;&#1088;&#1077;&#1076;&#1077;&#1083;&#1077;&#1085;&#1080;&#1077;%20&#1073;&#1102;&#1076;&#1078;&#1077;&#1090;&#1085;&#1099;&#1093;%20&#1072;&#1089;&#1089;&#1080;&#1075;&#1085;&#1086;&#1074;&#1072;&#1085;&#1080;&#1081;%20&#1087;&#1086;%20&#1087;&#1088;&#1086;&#1075;&#1088;&#1072;&#1084;&#1084;&#1072;&#1084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-DC\&#1057;&#1077;&#1084;&#1080;&#1085;&#1072;&#1088;&#1099;%20%20&#1089;&#1086;&#1074;&#1077;&#1097;&#1072;&#1085;&#1080;&#1103;%20%20&#1076;&#1080;&#1072;&#1075;&#1088;&#1072;&#1084;&#1084;&#1099;\!!!&#1044;&#1080;&#1072;&#1075;&#1088;&#1072;&#1084;&#1084;&#1099;%20&#1082;%20&#1089;&#1083;&#1091;&#1096;&#1072;&#1085;&#1080;&#1103;&#1084;\!2019%20&#1041;&#1102;&#1076;&#1078;&#1077;&#1090;%20&#1076;&#1083;&#1103;%20&#1075;&#1088;&#1072;&#1078;&#1076;&#1072;&#1085;%20-%20&#1087;&#1086;%20&#1087;&#1088;&#1086;&#1077;&#1082;&#1090;&#1091;%20&#1085;&#1072;%202020%20&#1075;&#1086;&#1076;\6.4%20&#1056;&#1072;&#1089;&#1093;&#1086;&#1076;&#1099;%20%20&#1085;&#1072;%20&#1088;&#1077;&#1072;&#1083;&#1080;&#1079;&#1072;&#1094;&#1080;&#1102;%20%20&#1053;&#1072;&#1094;&#1080;&#1086;&#1085;&#1072;&#1083;&#1100;&#1085;&#1099;&#1093;%20%20&#1087;&#1088;&#1086;&#1077;&#1082;&#1090;&#1086;&#1074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-DC\&#1057;&#1077;&#1084;&#1080;&#1085;&#1072;&#1088;&#1099;%20%20&#1089;&#1086;&#1074;&#1077;&#1097;&#1072;&#1085;&#1080;&#1103;%20%20&#1076;&#1080;&#1072;&#1075;&#1088;&#1072;&#1084;&#1084;&#1099;\!!!&#1044;&#1080;&#1072;&#1075;&#1088;&#1072;&#1084;&#1084;&#1099;%20&#1082;%20&#1089;&#1083;&#1091;&#1096;&#1072;&#1085;&#1080;&#1103;&#1084;\!2019%20&#1041;&#1102;&#1076;&#1078;&#1077;&#1090;%20&#1076;&#1083;&#1103;%20&#1075;&#1088;&#1072;&#1078;&#1076;&#1072;&#1085;%20-%20&#1087;&#1086;%20&#1087;&#1088;&#1086;&#1077;&#1082;&#1090;&#1091;%20&#1085;&#1072;%202020%20&#1075;&#1086;&#1076;\6.&#1056;&#1072;&#1089;&#1093;&#1086;&#1076;&#1099;%20&#1073;&#1102;&#1076;&#1078;&#1077;&#1090;&#1072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58.2\&#1086;&#1090;&#1076;&#1077;&#1083;%20&#1075;&#1086;&#1088;&#1086;&#1076;&#1089;&#1082;&#1086;&#1075;&#1086;%20&#1093;&#1086;&#1079;&#1103;&#1081;&#1089;&#1090;&#1074;&#1072;\&#1054;&#1090;&#1082;&#1088;&#1099;&#1090;&#1099;&#1081;%20&#1073;&#1102;&#1076;&#1078;&#1077;&#1090;%202020\&#1055;&#1077;&#1088;&#1074;&#1086;&#1085;&#1072;&#1095;.&#1073;&#1102;&#1076;&#1078;&#1077;&#1090;%20202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b="1" i="0" u="sng" strike="noStrike" baseline="0">
                <a:solidFill>
                  <a:srgbClr val="000000"/>
                </a:solidFill>
                <a:latin typeface="Calibri"/>
              </a:rPr>
              <a:t>Динамика основных параметров бюджета Миасского городского округа на 2019-2022гг.</a:t>
            </a:r>
          </a:p>
        </c:rich>
      </c:tx>
      <c:layout/>
      <c:overlay val="0"/>
    </c:title>
    <c:autoTitleDeleted val="0"/>
    <c:view3D>
      <c:rotX val="0"/>
      <c:hPercent val="50"/>
      <c:rotY val="0"/>
      <c:depthPercent val="20"/>
      <c:rAngAx val="0"/>
      <c:perspective val="10"/>
    </c:view3D>
    <c:floor>
      <c:thickness val="0"/>
    </c:floor>
    <c:sideWall>
      <c:thickness val="0"/>
      <c:spPr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 prstMaterial="dkEdge"/>
      </c:spPr>
    </c:sideWall>
    <c:backWall>
      <c:thickness val="0"/>
      <c:spPr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 prstMaterial="dkEdge"/>
      </c:spPr>
    </c:backWall>
    <c:plotArea>
      <c:layout>
        <c:manualLayout>
          <c:layoutTarget val="inner"/>
          <c:xMode val="edge"/>
          <c:yMode val="edge"/>
          <c:x val="0"/>
          <c:y val="0.14265820939049287"/>
          <c:w val="0.87486996915609583"/>
          <c:h val="0.781719518666724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'[1]информ. лист'!$A$3</c:f>
              <c:strCache>
                <c:ptCount val="1"/>
                <c:pt idx="0">
                  <c:v>доходы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3.2586664956086191E-2"/>
                  <c:y val="-1.3308664285816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577839429949065E-2"/>
                  <c:y val="-5.39076058115687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724478941150677E-2"/>
                  <c:y val="-1.61108959740688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513345200485297E-2"/>
                  <c:y val="3.6429872495446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'[1]информ. лист'!$B$2:$E$2</c:f>
              <c:strCache>
                <c:ptCount val="4"/>
                <c:pt idx="0">
                  <c:v>Утвержденный бюджет 2019 год  (млн.руб.)</c:v>
                </c:pt>
                <c:pt idx="1">
                  <c:v>Проект 2020 год  (млн.руб.)</c:v>
                </c:pt>
                <c:pt idx="2">
                  <c:v>Проект 2021 год  (млн.руб.)</c:v>
                </c:pt>
                <c:pt idx="3">
                  <c:v> Проект 2022 год  (млн.руб.)</c:v>
                </c:pt>
              </c:strCache>
            </c:strRef>
          </c:cat>
          <c:val>
            <c:numRef>
              <c:f>'[1]информ. лист'!$B$3:$E$3</c:f>
              <c:numCache>
                <c:formatCode>#,##0.0</c:formatCode>
                <c:ptCount val="4"/>
                <c:pt idx="0">
                  <c:v>4561.6000000000004</c:v>
                </c:pt>
                <c:pt idx="1">
                  <c:v>5194.4000000000005</c:v>
                </c:pt>
                <c:pt idx="2">
                  <c:v>4931.1000000000004</c:v>
                </c:pt>
                <c:pt idx="3">
                  <c:v>4997.2</c:v>
                </c:pt>
              </c:numCache>
            </c:numRef>
          </c:val>
        </c:ser>
        <c:ser>
          <c:idx val="1"/>
          <c:order val="1"/>
          <c:tx>
            <c:strRef>
              <c:f>'[1]информ. лист'!$A$4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5400" cap="flat" cmpd="sng" algn="ctr">
              <a:solidFill>
                <a:schemeClr val="tx2">
                  <a:lumMod val="75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2.7018084042957032E-2"/>
                  <c:y val="3.2832673372475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263450775374076E-2"/>
                  <c:y val="-1.517151396537864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03777175511018E-2"/>
                  <c:y val="-3.536479368792299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797306904865012E-2"/>
                  <c:y val="-2.1194605009633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'[1]информ. лист'!$B$2:$E$2</c:f>
              <c:strCache>
                <c:ptCount val="4"/>
                <c:pt idx="0">
                  <c:v>Утвержденный бюджет 2019 год  (млн.руб.)</c:v>
                </c:pt>
                <c:pt idx="1">
                  <c:v>Проект 2020 год  (млн.руб.)</c:v>
                </c:pt>
                <c:pt idx="2">
                  <c:v>Проект 2021 год  (млн.руб.)</c:v>
                </c:pt>
                <c:pt idx="3">
                  <c:v> Проект 2022 год  (млн.руб.)</c:v>
                </c:pt>
              </c:strCache>
            </c:strRef>
          </c:cat>
          <c:val>
            <c:numRef>
              <c:f>'[1]информ. лист'!$B$4:$E$4</c:f>
              <c:numCache>
                <c:formatCode>#,##0.0</c:formatCode>
                <c:ptCount val="4"/>
                <c:pt idx="0">
                  <c:v>4561.6000000000004</c:v>
                </c:pt>
                <c:pt idx="1">
                  <c:v>5194.4000000000005</c:v>
                </c:pt>
                <c:pt idx="2">
                  <c:v>4931.1000000000004</c:v>
                </c:pt>
                <c:pt idx="3">
                  <c:v>4997.2</c:v>
                </c:pt>
              </c:numCache>
            </c:numRef>
          </c:val>
        </c:ser>
        <c:ser>
          <c:idx val="2"/>
          <c:order val="2"/>
          <c:tx>
            <c:strRef>
              <c:f>'[1]информ. лист'!$A$5</c:f>
              <c:strCache>
                <c:ptCount val="1"/>
                <c:pt idx="0">
                  <c:v>дефицит (-), профицит (+)</c:v>
                </c:pt>
              </c:strCache>
            </c:strRef>
          </c:tx>
          <c:spPr>
            <a:solidFill>
              <a:schemeClr val="accent4"/>
            </a:solidFill>
            <a:ln w="2540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'[1]информ. лист'!$B$2:$E$2</c:f>
              <c:strCache>
                <c:ptCount val="4"/>
                <c:pt idx="0">
                  <c:v>Утвержденный бюджет 2019 год  (млн.руб.)</c:v>
                </c:pt>
                <c:pt idx="1">
                  <c:v>Проект 2020 год  (млн.руб.)</c:v>
                </c:pt>
                <c:pt idx="2">
                  <c:v>Проект 2021 год  (млн.руб.)</c:v>
                </c:pt>
                <c:pt idx="3">
                  <c:v> Проект 2022 год  (млн.руб.)</c:v>
                </c:pt>
              </c:strCache>
            </c:strRef>
          </c:cat>
          <c:val>
            <c:numRef>
              <c:f>'[1]информ. лист'!$B$5:$E$5</c:f>
              <c:numCache>
                <c:formatCode>#,##0.0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0462464"/>
        <c:axId val="110464000"/>
        <c:axId val="0"/>
      </c:bar3DChart>
      <c:catAx>
        <c:axId val="11046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0464000"/>
        <c:crosses val="autoZero"/>
        <c:auto val="1"/>
        <c:lblAlgn val="ctr"/>
        <c:lblOffset val="100"/>
        <c:noMultiLvlLbl val="0"/>
      </c:catAx>
      <c:valAx>
        <c:axId val="11046400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1046246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010" b="1" i="0" u="none" strike="noStrike" baseline="0">
                <a:solidFill>
                  <a:srgbClr val="660066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10" b="1" i="0" u="none" strike="noStrike" baseline="0">
                <a:solidFill>
                  <a:srgbClr val="660066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51007745722212461"/>
          <c:y val="0.9387932852804276"/>
          <c:w val="0.43677053097487151"/>
          <c:h val="3.6590146775459763E-2"/>
        </c:manualLayout>
      </c:layout>
      <c:overlay val="0"/>
      <c:txPr>
        <a:bodyPr/>
        <a:lstStyle/>
        <a:p>
          <a:pPr>
            <a:defRPr sz="995" b="0" i="0" u="none" strike="noStrike" baseline="0">
              <a:solidFill>
                <a:srgbClr val="660066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accent6">
          <a:lumMod val="20000"/>
          <a:lumOff val="80000"/>
        </a:schemeClr>
      </a:solidFill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000"/>
              <a:t> Структура себестоимости на 1 поездку в общественном транспорте по муниципальным маршрутам (авто- и электротранспорт) в 2020 году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'структура себестоимости'!$A$17</c:f>
              <c:strCache>
                <c:ptCount val="1"/>
                <c:pt idx="0">
                  <c:v>Оплата населением за 1 поездку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46,0%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42,7%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'структура себестоимости'!$B$16:$C$16</c:f>
              <c:strCache>
                <c:ptCount val="2"/>
                <c:pt idx="0">
                  <c:v>2019г</c:v>
                </c:pt>
                <c:pt idx="1">
                  <c:v>2020г.</c:v>
                </c:pt>
              </c:strCache>
            </c:strRef>
          </c:cat>
          <c:val>
            <c:numRef>
              <c:f>'структура себестоимости'!$B$17:$C$17</c:f>
              <c:numCache>
                <c:formatCode>0.0</c:formatCode>
                <c:ptCount val="2"/>
                <c:pt idx="0">
                  <c:v>46</c:v>
                </c:pt>
                <c:pt idx="1">
                  <c:v>42.651622002820879</c:v>
                </c:pt>
              </c:numCache>
            </c:numRef>
          </c:val>
        </c:ser>
        <c:ser>
          <c:idx val="1"/>
          <c:order val="1"/>
          <c:tx>
            <c:strRef>
              <c:f>'структура себестоимости'!$A$18</c:f>
              <c:strCache>
                <c:ptCount val="1"/>
                <c:pt idx="0">
                  <c:v>Субсидия из местного бюджета за 1 поездку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54,0%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57,3%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'структура себестоимости'!$B$16:$C$16</c:f>
              <c:strCache>
                <c:ptCount val="2"/>
                <c:pt idx="0">
                  <c:v>2019г</c:v>
                </c:pt>
                <c:pt idx="1">
                  <c:v>2020г.</c:v>
                </c:pt>
              </c:strCache>
            </c:strRef>
          </c:cat>
          <c:val>
            <c:numRef>
              <c:f>'структура себестоимости'!$B$18:$C$18</c:f>
              <c:numCache>
                <c:formatCode>0.0</c:formatCode>
                <c:ptCount val="2"/>
                <c:pt idx="0">
                  <c:v>54</c:v>
                </c:pt>
                <c:pt idx="1">
                  <c:v>57.348377997179163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025536"/>
        <c:axId val="111027712"/>
      </c:barChart>
      <c:catAx>
        <c:axId val="111025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1800"/>
                  <a:t>Период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1027712"/>
        <c:crosses val="autoZero"/>
        <c:auto val="1"/>
        <c:lblAlgn val="ctr"/>
        <c:lblOffset val="100"/>
        <c:noMultiLvlLbl val="0"/>
      </c:catAx>
      <c:valAx>
        <c:axId val="11102771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1025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80707000232563"/>
          <c:y val="0.36299328392774505"/>
          <c:w val="0.32775291010834567"/>
          <c:h val="0.51033329684169837"/>
        </c:manualLayout>
      </c:layout>
      <c:overlay val="0"/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/>
              <a:t>Планируемый удельный вес перевезенных пассажиров по категориям</a:t>
            </a:r>
            <a:r>
              <a:rPr lang="ru-RU" sz="1800" baseline="0" dirty="0"/>
              <a:t> в общественном </a:t>
            </a:r>
            <a:r>
              <a:rPr lang="ru-RU" sz="1800" baseline="0" dirty="0" smtClean="0"/>
              <a:t>транспорте </a:t>
            </a:r>
            <a:r>
              <a:rPr lang="ru-RU" sz="1800" baseline="0" dirty="0"/>
              <a:t>по муниципальным маршрутам в 2020г.</a:t>
            </a:r>
            <a:r>
              <a:rPr lang="ru-RU" sz="1800" dirty="0"/>
              <a:t>
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267050912584092E-2"/>
          <c:y val="0.20968300789026792"/>
          <c:w val="0.91162345237038511"/>
          <c:h val="0.60384397144286162"/>
        </c:manualLayout>
      </c:layout>
      <c:pie3DChart>
        <c:varyColors val="1"/>
        <c:ser>
          <c:idx val="0"/>
          <c:order val="0"/>
          <c:explosion val="25"/>
          <c:dPt>
            <c:idx val="3"/>
            <c:bubble3D val="0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'2020 трансп.'!$A$8:$A$11</c:f>
              <c:strCache>
                <c:ptCount val="4"/>
                <c:pt idx="0">
                  <c:v>Платные пассажиры</c:v>
                </c:pt>
                <c:pt idx="1">
                  <c:v>Местные льготники (пенсионеры, школьники, студенты)</c:v>
                </c:pt>
                <c:pt idx="2">
                  <c:v>Региональные льготники</c:v>
                </c:pt>
                <c:pt idx="3">
                  <c:v>Федеральные льготники</c:v>
                </c:pt>
              </c:strCache>
            </c:strRef>
          </c:cat>
          <c:val>
            <c:numRef>
              <c:f>'2020 трансп.'!$B$8:$B$11</c:f>
              <c:numCache>
                <c:formatCode>_-* #,##0.0_р_._-;\-* #,##0.0_р_._-;_-* "-"??_р_._-;_-@_-</c:formatCode>
                <c:ptCount val="4"/>
                <c:pt idx="0">
                  <c:v>4552404</c:v>
                </c:pt>
                <c:pt idx="1">
                  <c:v>725554</c:v>
                </c:pt>
                <c:pt idx="2">
                  <c:v>876459</c:v>
                </c:pt>
                <c:pt idx="3">
                  <c:v>173391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1.7745080652921633E-2"/>
          <c:y val="0.72307547974229402"/>
          <c:w val="0.70878970099919214"/>
          <c:h val="0.27104554294052863"/>
        </c:manualLayout>
      </c:layout>
      <c:overlay val="0"/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u="sng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400" u="sng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ведомственной структуры расходов  </a:t>
            </a:r>
          </a:p>
          <a:p>
            <a:pPr>
              <a:defRPr sz="2400" u="sng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400" u="sng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2019-2022 годы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Диаграмма!$C$4:$C$6</c:f>
              <c:strCache>
                <c:ptCount val="1"/>
                <c:pt idx="0">
                  <c:v>Бюджет на 2019г. (млн. руб.)</c:v>
                </c:pt>
              </c:strCache>
            </c:strRef>
          </c:tx>
          <c:invertIfNegative val="0"/>
          <c:cat>
            <c:strRef>
              <c:f>Диаграмма!$B$7:$B$15</c:f>
              <c:strCache>
                <c:ptCount val="9"/>
                <c:pt idx="0">
                  <c:v>Администрация МГО</c:v>
                </c:pt>
                <c:pt idx="1">
                  <c:v>Финансовое управление Администрации МГО</c:v>
                </c:pt>
                <c:pt idx="2">
                  <c:v>Управление социальной защиты населения Администрации МГО</c:v>
                </c:pt>
                <c:pt idx="3">
                  <c:v>Управление по физической культуре и спорту Администрации МГО</c:v>
                </c:pt>
                <c:pt idx="4">
                  <c:v>Управление образования Администрации МГО</c:v>
                </c:pt>
                <c:pt idx="5">
                  <c:v>Управление культуры Администрации МГО</c:v>
                </c:pt>
                <c:pt idx="6">
                  <c:v>Собрание депутатов МГО</c:v>
                </c:pt>
                <c:pt idx="7">
                  <c:v>Контрольно-счетная палата МГО</c:v>
                </c:pt>
                <c:pt idx="8">
                  <c:v>Условно утверждаемые расходы</c:v>
                </c:pt>
              </c:strCache>
            </c:strRef>
          </c:cat>
          <c:val>
            <c:numRef>
              <c:f>Диаграмма!$C$7:$C$15</c:f>
              <c:numCache>
                <c:formatCode>#,##0.0</c:formatCode>
                <c:ptCount val="9"/>
                <c:pt idx="0">
                  <c:v>733.9</c:v>
                </c:pt>
                <c:pt idx="1">
                  <c:v>36.300000000000004</c:v>
                </c:pt>
                <c:pt idx="2">
                  <c:v>1133.0999999999999</c:v>
                </c:pt>
                <c:pt idx="3">
                  <c:v>152.80000000000001</c:v>
                </c:pt>
                <c:pt idx="4">
                  <c:v>2227.1999999999998</c:v>
                </c:pt>
                <c:pt idx="5">
                  <c:v>245.4</c:v>
                </c:pt>
                <c:pt idx="6">
                  <c:v>24.9</c:v>
                </c:pt>
                <c:pt idx="7">
                  <c:v>8</c:v>
                </c:pt>
              </c:numCache>
            </c:numRef>
          </c:val>
        </c:ser>
        <c:ser>
          <c:idx val="1"/>
          <c:order val="1"/>
          <c:tx>
            <c:strRef>
              <c:f>Диаграмма!$D$4:$D$6</c:f>
              <c:strCache>
                <c:ptCount val="1"/>
                <c:pt idx="0">
                  <c:v>Проект на 2020г. (млн. руб.)</c:v>
                </c:pt>
              </c:strCache>
            </c:strRef>
          </c:tx>
          <c:invertIfNegative val="0"/>
          <c:cat>
            <c:strRef>
              <c:f>Диаграмма!$B$7:$B$15</c:f>
              <c:strCache>
                <c:ptCount val="9"/>
                <c:pt idx="0">
                  <c:v>Администрация МГО</c:v>
                </c:pt>
                <c:pt idx="1">
                  <c:v>Финансовое управление Администрации МГО</c:v>
                </c:pt>
                <c:pt idx="2">
                  <c:v>Управление социальной защиты населения Администрации МГО</c:v>
                </c:pt>
                <c:pt idx="3">
                  <c:v>Управление по физической культуре и спорту Администрации МГО</c:v>
                </c:pt>
                <c:pt idx="4">
                  <c:v>Управление образования Администрации МГО</c:v>
                </c:pt>
                <c:pt idx="5">
                  <c:v>Управление культуры Администрации МГО</c:v>
                </c:pt>
                <c:pt idx="6">
                  <c:v>Собрание депутатов МГО</c:v>
                </c:pt>
                <c:pt idx="7">
                  <c:v>Контрольно-счетная палата МГО</c:v>
                </c:pt>
                <c:pt idx="8">
                  <c:v>Условно утверждаемые расходы</c:v>
                </c:pt>
              </c:strCache>
            </c:strRef>
          </c:cat>
          <c:val>
            <c:numRef>
              <c:f>Диаграмма!$D$7:$D$15</c:f>
              <c:numCache>
                <c:formatCode>#,##0.0</c:formatCode>
                <c:ptCount val="9"/>
                <c:pt idx="0">
                  <c:v>968.2</c:v>
                </c:pt>
                <c:pt idx="1">
                  <c:v>37.200000000000003</c:v>
                </c:pt>
                <c:pt idx="2">
                  <c:v>1167.5</c:v>
                </c:pt>
                <c:pt idx="3">
                  <c:v>290</c:v>
                </c:pt>
                <c:pt idx="4">
                  <c:v>2434.9</c:v>
                </c:pt>
                <c:pt idx="5">
                  <c:v>262.60000000000002</c:v>
                </c:pt>
                <c:pt idx="6">
                  <c:v>25.7</c:v>
                </c:pt>
                <c:pt idx="7">
                  <c:v>8.3000000000000007</c:v>
                </c:pt>
              </c:numCache>
            </c:numRef>
          </c:val>
        </c:ser>
        <c:ser>
          <c:idx val="2"/>
          <c:order val="2"/>
          <c:tx>
            <c:strRef>
              <c:f>Диаграмма!$E$4:$E$6</c:f>
              <c:strCache>
                <c:ptCount val="1"/>
                <c:pt idx="0">
                  <c:v>Отклонен. от   бюджета  на 2019г.</c:v>
                </c:pt>
              </c:strCache>
            </c:strRef>
          </c:tx>
          <c:invertIfNegative val="0"/>
          <c:cat>
            <c:strRef>
              <c:f>Диаграмма!$B$7:$B$15</c:f>
              <c:strCache>
                <c:ptCount val="9"/>
                <c:pt idx="0">
                  <c:v>Администрация МГО</c:v>
                </c:pt>
                <c:pt idx="1">
                  <c:v>Финансовое управление Администрации МГО</c:v>
                </c:pt>
                <c:pt idx="2">
                  <c:v>Управление социальной защиты населения Администрации МГО</c:v>
                </c:pt>
                <c:pt idx="3">
                  <c:v>Управление по физической культуре и спорту Администрации МГО</c:v>
                </c:pt>
                <c:pt idx="4">
                  <c:v>Управление образования Администрации МГО</c:v>
                </c:pt>
                <c:pt idx="5">
                  <c:v>Управление культуры Администрации МГО</c:v>
                </c:pt>
                <c:pt idx="6">
                  <c:v>Собрание депутатов МГО</c:v>
                </c:pt>
                <c:pt idx="7">
                  <c:v>Контрольно-счетная палата МГО</c:v>
                </c:pt>
                <c:pt idx="8">
                  <c:v>Условно утверждаемые расходы</c:v>
                </c:pt>
              </c:strCache>
            </c:strRef>
          </c:cat>
          <c:val>
            <c:numRef>
              <c:f>Диаграмма!$E$7:$E$15</c:f>
            </c:numRef>
          </c:val>
        </c:ser>
        <c:ser>
          <c:idx val="3"/>
          <c:order val="3"/>
          <c:tx>
            <c:strRef>
              <c:f>Диаграмма!$F$4:$F$6</c:f>
              <c:strCache>
                <c:ptCount val="1"/>
                <c:pt idx="0">
                  <c:v>% от  бюджета  на  2019г.</c:v>
                </c:pt>
              </c:strCache>
            </c:strRef>
          </c:tx>
          <c:invertIfNegative val="0"/>
          <c:cat>
            <c:strRef>
              <c:f>Диаграмма!$B$7:$B$15</c:f>
              <c:strCache>
                <c:ptCount val="9"/>
                <c:pt idx="0">
                  <c:v>Администрация МГО</c:v>
                </c:pt>
                <c:pt idx="1">
                  <c:v>Финансовое управление Администрации МГО</c:v>
                </c:pt>
                <c:pt idx="2">
                  <c:v>Управление социальной защиты населения Администрации МГО</c:v>
                </c:pt>
                <c:pt idx="3">
                  <c:v>Управление по физической культуре и спорту Администрации МГО</c:v>
                </c:pt>
                <c:pt idx="4">
                  <c:v>Управление образования Администрации МГО</c:v>
                </c:pt>
                <c:pt idx="5">
                  <c:v>Управление культуры Администрации МГО</c:v>
                </c:pt>
                <c:pt idx="6">
                  <c:v>Собрание депутатов МГО</c:v>
                </c:pt>
                <c:pt idx="7">
                  <c:v>Контрольно-счетная палата МГО</c:v>
                </c:pt>
                <c:pt idx="8">
                  <c:v>Условно утверждаемые расходы</c:v>
                </c:pt>
              </c:strCache>
            </c:strRef>
          </c:cat>
          <c:val>
            <c:numRef>
              <c:f>Диаграмма!$F$7:$F$15</c:f>
            </c:numRef>
          </c:val>
        </c:ser>
        <c:ser>
          <c:idx val="4"/>
          <c:order val="4"/>
          <c:tx>
            <c:strRef>
              <c:f>Диаграмма!$G$4:$G$6</c:f>
              <c:strCache>
                <c:ptCount val="1"/>
                <c:pt idx="0">
                  <c:v>Проект на 2021г. (млн. руб.)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Диаграмма!$B$7:$B$15</c:f>
              <c:strCache>
                <c:ptCount val="9"/>
                <c:pt idx="0">
                  <c:v>Администрация МГО</c:v>
                </c:pt>
                <c:pt idx="1">
                  <c:v>Финансовое управление Администрации МГО</c:v>
                </c:pt>
                <c:pt idx="2">
                  <c:v>Управление социальной защиты населения Администрации МГО</c:v>
                </c:pt>
                <c:pt idx="3">
                  <c:v>Управление по физической культуре и спорту Администрации МГО</c:v>
                </c:pt>
                <c:pt idx="4">
                  <c:v>Управление образования Администрации МГО</c:v>
                </c:pt>
                <c:pt idx="5">
                  <c:v>Управление культуры Администрации МГО</c:v>
                </c:pt>
                <c:pt idx="6">
                  <c:v>Собрание депутатов МГО</c:v>
                </c:pt>
                <c:pt idx="7">
                  <c:v>Контрольно-счетная палата МГО</c:v>
                </c:pt>
                <c:pt idx="8">
                  <c:v>Условно утверждаемые расходы</c:v>
                </c:pt>
              </c:strCache>
            </c:strRef>
          </c:cat>
          <c:val>
            <c:numRef>
              <c:f>Диаграмма!$G$7:$G$15</c:f>
              <c:numCache>
                <c:formatCode>#,##0.0</c:formatCode>
                <c:ptCount val="9"/>
                <c:pt idx="0">
                  <c:v>825.2</c:v>
                </c:pt>
                <c:pt idx="1">
                  <c:v>35</c:v>
                </c:pt>
                <c:pt idx="2">
                  <c:v>1194.4000000000001</c:v>
                </c:pt>
                <c:pt idx="3">
                  <c:v>164.2</c:v>
                </c:pt>
                <c:pt idx="4">
                  <c:v>2382.6999999999998</c:v>
                </c:pt>
                <c:pt idx="5">
                  <c:v>246.1</c:v>
                </c:pt>
                <c:pt idx="6">
                  <c:v>25.2</c:v>
                </c:pt>
                <c:pt idx="7">
                  <c:v>8.3000000000000007</c:v>
                </c:pt>
                <c:pt idx="8">
                  <c:v>50</c:v>
                </c:pt>
              </c:numCache>
            </c:numRef>
          </c:val>
        </c:ser>
        <c:ser>
          <c:idx val="5"/>
          <c:order val="5"/>
          <c:tx>
            <c:strRef>
              <c:f>Диаграмма!$H$4:$H$6</c:f>
              <c:strCache>
                <c:ptCount val="1"/>
                <c:pt idx="0">
                  <c:v>% от  бюджета  на  2020г.</c:v>
                </c:pt>
              </c:strCache>
            </c:strRef>
          </c:tx>
          <c:invertIfNegative val="0"/>
          <c:cat>
            <c:strRef>
              <c:f>Диаграмма!$B$7:$B$15</c:f>
              <c:strCache>
                <c:ptCount val="9"/>
                <c:pt idx="0">
                  <c:v>Администрация МГО</c:v>
                </c:pt>
                <c:pt idx="1">
                  <c:v>Финансовое управление Администрации МГО</c:v>
                </c:pt>
                <c:pt idx="2">
                  <c:v>Управление социальной защиты населения Администрации МГО</c:v>
                </c:pt>
                <c:pt idx="3">
                  <c:v>Управление по физической культуре и спорту Администрации МГО</c:v>
                </c:pt>
                <c:pt idx="4">
                  <c:v>Управление образования Администрации МГО</c:v>
                </c:pt>
                <c:pt idx="5">
                  <c:v>Управление культуры Администрации МГО</c:v>
                </c:pt>
                <c:pt idx="6">
                  <c:v>Собрание депутатов МГО</c:v>
                </c:pt>
                <c:pt idx="7">
                  <c:v>Контрольно-счетная палата МГО</c:v>
                </c:pt>
                <c:pt idx="8">
                  <c:v>Условно утверждаемые расходы</c:v>
                </c:pt>
              </c:strCache>
            </c:strRef>
          </c:cat>
          <c:val>
            <c:numRef>
              <c:f>Диаграмма!$H$7:$H$15</c:f>
            </c:numRef>
          </c:val>
        </c:ser>
        <c:ser>
          <c:idx val="6"/>
          <c:order val="6"/>
          <c:tx>
            <c:strRef>
              <c:f>Диаграмма!$I$4:$I$6</c:f>
              <c:strCache>
                <c:ptCount val="1"/>
                <c:pt idx="0">
                  <c:v>Проект на 2022г. (млн. руб.)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Диаграмма!$B$7:$B$15</c:f>
              <c:strCache>
                <c:ptCount val="9"/>
                <c:pt idx="0">
                  <c:v>Администрация МГО</c:v>
                </c:pt>
                <c:pt idx="1">
                  <c:v>Финансовое управление Администрации МГО</c:v>
                </c:pt>
                <c:pt idx="2">
                  <c:v>Управление социальной защиты населения Администрации МГО</c:v>
                </c:pt>
                <c:pt idx="3">
                  <c:v>Управление по физической культуре и спорту Администрации МГО</c:v>
                </c:pt>
                <c:pt idx="4">
                  <c:v>Управление образования Администрации МГО</c:v>
                </c:pt>
                <c:pt idx="5">
                  <c:v>Управление культуры Администрации МГО</c:v>
                </c:pt>
                <c:pt idx="6">
                  <c:v>Собрание депутатов МГО</c:v>
                </c:pt>
                <c:pt idx="7">
                  <c:v>Контрольно-счетная палата МГО</c:v>
                </c:pt>
                <c:pt idx="8">
                  <c:v>Условно утверждаемые расходы</c:v>
                </c:pt>
              </c:strCache>
            </c:strRef>
          </c:cat>
          <c:val>
            <c:numRef>
              <c:f>Диаграмма!$I$7:$I$15</c:f>
              <c:numCache>
                <c:formatCode>#,##0.0</c:formatCode>
                <c:ptCount val="9"/>
                <c:pt idx="0">
                  <c:v>810.4</c:v>
                </c:pt>
                <c:pt idx="1">
                  <c:v>35</c:v>
                </c:pt>
                <c:pt idx="2">
                  <c:v>1222.5999999999999</c:v>
                </c:pt>
                <c:pt idx="3">
                  <c:v>165.1</c:v>
                </c:pt>
                <c:pt idx="4">
                  <c:v>2386.8000000000002</c:v>
                </c:pt>
                <c:pt idx="5">
                  <c:v>243.9</c:v>
                </c:pt>
                <c:pt idx="6">
                  <c:v>25.2</c:v>
                </c:pt>
                <c:pt idx="7">
                  <c:v>8.3000000000000007</c:v>
                </c:pt>
                <c:pt idx="8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0791296"/>
        <c:axId val="110805376"/>
        <c:axId val="0"/>
      </c:bar3DChart>
      <c:catAx>
        <c:axId val="1107912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 anchor="t" anchorCtr="1"/>
          <a:lstStyle/>
          <a:p>
            <a:pPr>
              <a:defRPr/>
            </a:pPr>
            <a:endParaRPr lang="ru-RU"/>
          </a:p>
        </c:txPr>
        <c:crossAx val="110805376"/>
        <c:crosses val="autoZero"/>
        <c:auto val="1"/>
        <c:lblAlgn val="ctr"/>
        <c:lblOffset val="100"/>
        <c:noMultiLvlLbl val="0"/>
      </c:catAx>
      <c:valAx>
        <c:axId val="110805376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one"/>
        <c:crossAx val="1107912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/>
        </c:spPr>
        <c:txPr>
          <a:bodyPr/>
          <a:lstStyle/>
          <a:p>
            <a:pPr rtl="0">
              <a:defRPr sz="100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ln w="25400">
          <a:noFill/>
        </a:ln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u="sng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400" u="sng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ведомственной структуры расходов  </a:t>
            </a:r>
          </a:p>
          <a:p>
            <a:pPr>
              <a:defRPr sz="2400" u="sng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400" u="sng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2019-2022 годы</a:t>
            </a:r>
          </a:p>
        </c:rich>
      </c:tx>
      <c:layout>
        <c:manualLayout>
          <c:xMode val="edge"/>
          <c:yMode val="edge"/>
          <c:x val="0.22405293631100082"/>
          <c:y val="3.964662519131091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'[6.2.Ведомственная структура расходов.xlsx]Диаграмма'!$C$4:$C$6</c:f>
              <c:strCache>
                <c:ptCount val="1"/>
                <c:pt idx="0">
                  <c:v>Бюджет на 2019г. (млн. руб.)</c:v>
                </c:pt>
              </c:strCache>
            </c:strRef>
          </c:tx>
          <c:invertIfNegative val="0"/>
          <c:cat>
            <c:strRef>
              <c:f>'[6.2.Ведомственная структура расходов.xlsx]Диаграмма'!$B$7:$B$15</c:f>
              <c:strCache>
                <c:ptCount val="9"/>
                <c:pt idx="0">
                  <c:v>Администрация МГО</c:v>
                </c:pt>
                <c:pt idx="1">
                  <c:v>Финансовое управление Администрации МГО</c:v>
                </c:pt>
                <c:pt idx="2">
                  <c:v>Управление социальной защиты населения Администрации МГО</c:v>
                </c:pt>
                <c:pt idx="3">
                  <c:v>Управление по физической культуре и спорту Администрации МГО</c:v>
                </c:pt>
                <c:pt idx="4">
                  <c:v>Управление образования Администрации МГО</c:v>
                </c:pt>
                <c:pt idx="5">
                  <c:v>Управление культуры Администрации МГО</c:v>
                </c:pt>
                <c:pt idx="6">
                  <c:v>Собрание депутатов МГО</c:v>
                </c:pt>
                <c:pt idx="7">
                  <c:v>Контрольно-счетная палата МГО</c:v>
                </c:pt>
                <c:pt idx="8">
                  <c:v>Условно утверждаемые расходы</c:v>
                </c:pt>
              </c:strCache>
            </c:strRef>
          </c:cat>
          <c:val>
            <c:numRef>
              <c:f>'[6.2.Ведомственная структура расходов.xlsx]Диаграмма'!$C$7:$C$15</c:f>
              <c:numCache>
                <c:formatCode>#,##0.0</c:formatCode>
                <c:ptCount val="9"/>
                <c:pt idx="0">
                  <c:v>733.9</c:v>
                </c:pt>
                <c:pt idx="1">
                  <c:v>36.299999999999997</c:v>
                </c:pt>
                <c:pt idx="2">
                  <c:v>1133.0999999999999</c:v>
                </c:pt>
                <c:pt idx="3">
                  <c:v>152.80000000000001</c:v>
                </c:pt>
                <c:pt idx="4">
                  <c:v>2227.1999999999998</c:v>
                </c:pt>
                <c:pt idx="5">
                  <c:v>245.4</c:v>
                </c:pt>
                <c:pt idx="6">
                  <c:v>24.9</c:v>
                </c:pt>
                <c:pt idx="7">
                  <c:v>8</c:v>
                </c:pt>
              </c:numCache>
            </c:numRef>
          </c:val>
        </c:ser>
        <c:ser>
          <c:idx val="1"/>
          <c:order val="1"/>
          <c:tx>
            <c:strRef>
              <c:f>'[6.2.Ведомственная структура расходов.xlsx]Диаграмма'!$D$4:$D$6</c:f>
              <c:strCache>
                <c:ptCount val="1"/>
                <c:pt idx="0">
                  <c:v>Проект на 2020г. (млн. руб.)</c:v>
                </c:pt>
              </c:strCache>
            </c:strRef>
          </c:tx>
          <c:invertIfNegative val="0"/>
          <c:cat>
            <c:strRef>
              <c:f>'[6.2.Ведомственная структура расходов.xlsx]Диаграмма'!$B$7:$B$15</c:f>
              <c:strCache>
                <c:ptCount val="9"/>
                <c:pt idx="0">
                  <c:v>Администрация МГО</c:v>
                </c:pt>
                <c:pt idx="1">
                  <c:v>Финансовое управление Администрации МГО</c:v>
                </c:pt>
                <c:pt idx="2">
                  <c:v>Управление социальной защиты населения Администрации МГО</c:v>
                </c:pt>
                <c:pt idx="3">
                  <c:v>Управление по физической культуре и спорту Администрации МГО</c:v>
                </c:pt>
                <c:pt idx="4">
                  <c:v>Управление образования Администрации МГО</c:v>
                </c:pt>
                <c:pt idx="5">
                  <c:v>Управление культуры Администрации МГО</c:v>
                </c:pt>
                <c:pt idx="6">
                  <c:v>Собрание депутатов МГО</c:v>
                </c:pt>
                <c:pt idx="7">
                  <c:v>Контрольно-счетная палата МГО</c:v>
                </c:pt>
                <c:pt idx="8">
                  <c:v>Условно утверждаемые расходы</c:v>
                </c:pt>
              </c:strCache>
            </c:strRef>
          </c:cat>
          <c:val>
            <c:numRef>
              <c:f>'[6.2.Ведомственная структура расходов.xlsx]Диаграмма'!$D$7:$D$15</c:f>
              <c:numCache>
                <c:formatCode>#,##0.0</c:formatCode>
                <c:ptCount val="9"/>
                <c:pt idx="0">
                  <c:v>968.2</c:v>
                </c:pt>
                <c:pt idx="1">
                  <c:v>37.200000000000003</c:v>
                </c:pt>
                <c:pt idx="2">
                  <c:v>1167.5</c:v>
                </c:pt>
                <c:pt idx="3">
                  <c:v>290</c:v>
                </c:pt>
                <c:pt idx="4">
                  <c:v>2434.9</c:v>
                </c:pt>
                <c:pt idx="5">
                  <c:v>262.60000000000002</c:v>
                </c:pt>
                <c:pt idx="6">
                  <c:v>25.7</c:v>
                </c:pt>
                <c:pt idx="7">
                  <c:v>8.3000000000000007</c:v>
                </c:pt>
              </c:numCache>
            </c:numRef>
          </c:val>
        </c:ser>
        <c:ser>
          <c:idx val="2"/>
          <c:order val="2"/>
          <c:tx>
            <c:strRef>
              <c:f>'[6.2.Ведомственная структура расходов.xlsx]Диаграмма'!$E$4:$E$6</c:f>
              <c:strCache>
                <c:ptCount val="1"/>
                <c:pt idx="0">
                  <c:v>Отклонен. от   бюджета  на 2019г.</c:v>
                </c:pt>
              </c:strCache>
            </c:strRef>
          </c:tx>
          <c:invertIfNegative val="0"/>
          <c:cat>
            <c:strRef>
              <c:f>'[6.2.Ведомственная структура расходов.xlsx]Диаграмма'!$B$7:$B$15</c:f>
              <c:strCache>
                <c:ptCount val="9"/>
                <c:pt idx="0">
                  <c:v>Администрация МГО</c:v>
                </c:pt>
                <c:pt idx="1">
                  <c:v>Финансовое управление Администрации МГО</c:v>
                </c:pt>
                <c:pt idx="2">
                  <c:v>Управление социальной защиты населения Администрации МГО</c:v>
                </c:pt>
                <c:pt idx="3">
                  <c:v>Управление по физической культуре и спорту Администрации МГО</c:v>
                </c:pt>
                <c:pt idx="4">
                  <c:v>Управление образования Администрации МГО</c:v>
                </c:pt>
                <c:pt idx="5">
                  <c:v>Управление культуры Администрации МГО</c:v>
                </c:pt>
                <c:pt idx="6">
                  <c:v>Собрание депутатов МГО</c:v>
                </c:pt>
                <c:pt idx="7">
                  <c:v>Контрольно-счетная палата МГО</c:v>
                </c:pt>
                <c:pt idx="8">
                  <c:v>Условно утверждаемые расходы</c:v>
                </c:pt>
              </c:strCache>
            </c:strRef>
          </c:cat>
          <c:val>
            <c:numRef>
              <c:f>'[6.2.Ведомственная структура расходов.xlsx]Диаграмма'!$E$7:$E$15</c:f>
            </c:numRef>
          </c:val>
        </c:ser>
        <c:ser>
          <c:idx val="3"/>
          <c:order val="3"/>
          <c:tx>
            <c:strRef>
              <c:f>'[6.2.Ведомственная структура расходов.xlsx]Диаграмма'!$F$4:$F$6</c:f>
              <c:strCache>
                <c:ptCount val="1"/>
                <c:pt idx="0">
                  <c:v>% от  бюджета  на  2019г.</c:v>
                </c:pt>
              </c:strCache>
            </c:strRef>
          </c:tx>
          <c:invertIfNegative val="0"/>
          <c:cat>
            <c:strRef>
              <c:f>'[6.2.Ведомственная структура расходов.xlsx]Диаграмма'!$B$7:$B$15</c:f>
              <c:strCache>
                <c:ptCount val="9"/>
                <c:pt idx="0">
                  <c:v>Администрация МГО</c:v>
                </c:pt>
                <c:pt idx="1">
                  <c:v>Финансовое управление Администрации МГО</c:v>
                </c:pt>
                <c:pt idx="2">
                  <c:v>Управление социальной защиты населения Администрации МГО</c:v>
                </c:pt>
                <c:pt idx="3">
                  <c:v>Управление по физической культуре и спорту Администрации МГО</c:v>
                </c:pt>
                <c:pt idx="4">
                  <c:v>Управление образования Администрации МГО</c:v>
                </c:pt>
                <c:pt idx="5">
                  <c:v>Управление культуры Администрации МГО</c:v>
                </c:pt>
                <c:pt idx="6">
                  <c:v>Собрание депутатов МГО</c:v>
                </c:pt>
                <c:pt idx="7">
                  <c:v>Контрольно-счетная палата МГО</c:v>
                </c:pt>
                <c:pt idx="8">
                  <c:v>Условно утверждаемые расходы</c:v>
                </c:pt>
              </c:strCache>
            </c:strRef>
          </c:cat>
          <c:val>
            <c:numRef>
              <c:f>'[6.2.Ведомственная структура расходов.xlsx]Диаграмма'!$F$7:$F$15</c:f>
            </c:numRef>
          </c:val>
        </c:ser>
        <c:ser>
          <c:idx val="4"/>
          <c:order val="4"/>
          <c:tx>
            <c:strRef>
              <c:f>'[6.2.Ведомственная структура расходов.xlsx]Диаграмма'!$G$4:$G$6</c:f>
              <c:strCache>
                <c:ptCount val="1"/>
                <c:pt idx="0">
                  <c:v>Проект на 2021г. (млн. руб.)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'[6.2.Ведомственная структура расходов.xlsx]Диаграмма'!$B$7:$B$15</c:f>
              <c:strCache>
                <c:ptCount val="9"/>
                <c:pt idx="0">
                  <c:v>Администрация МГО</c:v>
                </c:pt>
                <c:pt idx="1">
                  <c:v>Финансовое управление Администрации МГО</c:v>
                </c:pt>
                <c:pt idx="2">
                  <c:v>Управление социальной защиты населения Администрации МГО</c:v>
                </c:pt>
                <c:pt idx="3">
                  <c:v>Управление по физической культуре и спорту Администрации МГО</c:v>
                </c:pt>
                <c:pt idx="4">
                  <c:v>Управление образования Администрации МГО</c:v>
                </c:pt>
                <c:pt idx="5">
                  <c:v>Управление культуры Администрации МГО</c:v>
                </c:pt>
                <c:pt idx="6">
                  <c:v>Собрание депутатов МГО</c:v>
                </c:pt>
                <c:pt idx="7">
                  <c:v>Контрольно-счетная палата МГО</c:v>
                </c:pt>
                <c:pt idx="8">
                  <c:v>Условно утверждаемые расходы</c:v>
                </c:pt>
              </c:strCache>
            </c:strRef>
          </c:cat>
          <c:val>
            <c:numRef>
              <c:f>'[6.2.Ведомственная структура расходов.xlsx]Диаграмма'!$G$7:$G$15</c:f>
              <c:numCache>
                <c:formatCode>#,##0.0</c:formatCode>
                <c:ptCount val="9"/>
                <c:pt idx="0">
                  <c:v>825.2</c:v>
                </c:pt>
                <c:pt idx="1">
                  <c:v>35</c:v>
                </c:pt>
                <c:pt idx="2">
                  <c:v>1194.4000000000001</c:v>
                </c:pt>
                <c:pt idx="3">
                  <c:v>164.2</c:v>
                </c:pt>
                <c:pt idx="4">
                  <c:v>2382.6999999999998</c:v>
                </c:pt>
                <c:pt idx="5">
                  <c:v>246.1</c:v>
                </c:pt>
                <c:pt idx="6">
                  <c:v>25.2</c:v>
                </c:pt>
                <c:pt idx="7">
                  <c:v>8.3000000000000007</c:v>
                </c:pt>
                <c:pt idx="8">
                  <c:v>50</c:v>
                </c:pt>
              </c:numCache>
            </c:numRef>
          </c:val>
        </c:ser>
        <c:ser>
          <c:idx val="5"/>
          <c:order val="5"/>
          <c:tx>
            <c:strRef>
              <c:f>'[6.2.Ведомственная структура расходов.xlsx]Диаграмма'!$H$4:$H$6</c:f>
              <c:strCache>
                <c:ptCount val="1"/>
                <c:pt idx="0">
                  <c:v>% от  бюджета  на  2020г.</c:v>
                </c:pt>
              </c:strCache>
            </c:strRef>
          </c:tx>
          <c:invertIfNegative val="0"/>
          <c:cat>
            <c:strRef>
              <c:f>'[6.2.Ведомственная структура расходов.xlsx]Диаграмма'!$B$7:$B$15</c:f>
              <c:strCache>
                <c:ptCount val="9"/>
                <c:pt idx="0">
                  <c:v>Администрация МГО</c:v>
                </c:pt>
                <c:pt idx="1">
                  <c:v>Финансовое управление Администрации МГО</c:v>
                </c:pt>
                <c:pt idx="2">
                  <c:v>Управление социальной защиты населения Администрации МГО</c:v>
                </c:pt>
                <c:pt idx="3">
                  <c:v>Управление по физической культуре и спорту Администрации МГО</c:v>
                </c:pt>
                <c:pt idx="4">
                  <c:v>Управление образования Администрации МГО</c:v>
                </c:pt>
                <c:pt idx="5">
                  <c:v>Управление культуры Администрации МГО</c:v>
                </c:pt>
                <c:pt idx="6">
                  <c:v>Собрание депутатов МГО</c:v>
                </c:pt>
                <c:pt idx="7">
                  <c:v>Контрольно-счетная палата МГО</c:v>
                </c:pt>
                <c:pt idx="8">
                  <c:v>Условно утверждаемые расходы</c:v>
                </c:pt>
              </c:strCache>
            </c:strRef>
          </c:cat>
          <c:val>
            <c:numRef>
              <c:f>'[6.2.Ведомственная структура расходов.xlsx]Диаграмма'!$H$7:$H$15</c:f>
            </c:numRef>
          </c:val>
        </c:ser>
        <c:ser>
          <c:idx val="6"/>
          <c:order val="6"/>
          <c:tx>
            <c:strRef>
              <c:f>'[6.2.Ведомственная структура расходов.xlsx]Диаграмма'!$I$4:$I$6</c:f>
              <c:strCache>
                <c:ptCount val="1"/>
                <c:pt idx="0">
                  <c:v>Проект на 2022г. (млн. руб.)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'[6.2.Ведомственная структура расходов.xlsx]Диаграмма'!$B$7:$B$15</c:f>
              <c:strCache>
                <c:ptCount val="9"/>
                <c:pt idx="0">
                  <c:v>Администрация МГО</c:v>
                </c:pt>
                <c:pt idx="1">
                  <c:v>Финансовое управление Администрации МГО</c:v>
                </c:pt>
                <c:pt idx="2">
                  <c:v>Управление социальной защиты населения Администрации МГО</c:v>
                </c:pt>
                <c:pt idx="3">
                  <c:v>Управление по физической культуре и спорту Администрации МГО</c:v>
                </c:pt>
                <c:pt idx="4">
                  <c:v>Управление образования Администрации МГО</c:v>
                </c:pt>
                <c:pt idx="5">
                  <c:v>Управление культуры Администрации МГО</c:v>
                </c:pt>
                <c:pt idx="6">
                  <c:v>Собрание депутатов МГО</c:v>
                </c:pt>
                <c:pt idx="7">
                  <c:v>Контрольно-счетная палата МГО</c:v>
                </c:pt>
                <c:pt idx="8">
                  <c:v>Условно утверждаемые расходы</c:v>
                </c:pt>
              </c:strCache>
            </c:strRef>
          </c:cat>
          <c:val>
            <c:numRef>
              <c:f>'[6.2.Ведомственная структура расходов.xlsx]Диаграмма'!$I$7:$I$15</c:f>
              <c:numCache>
                <c:formatCode>#,##0.0</c:formatCode>
                <c:ptCount val="9"/>
                <c:pt idx="0">
                  <c:v>810.4</c:v>
                </c:pt>
                <c:pt idx="1">
                  <c:v>35</c:v>
                </c:pt>
                <c:pt idx="2">
                  <c:v>1222.5999999999999</c:v>
                </c:pt>
                <c:pt idx="3">
                  <c:v>165.1</c:v>
                </c:pt>
                <c:pt idx="4">
                  <c:v>2386.8000000000002</c:v>
                </c:pt>
                <c:pt idx="5">
                  <c:v>243.9</c:v>
                </c:pt>
                <c:pt idx="6">
                  <c:v>25.2</c:v>
                </c:pt>
                <c:pt idx="7">
                  <c:v>8.3000000000000007</c:v>
                </c:pt>
                <c:pt idx="8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0979712"/>
        <c:axId val="111010176"/>
        <c:axId val="0"/>
      </c:bar3DChart>
      <c:catAx>
        <c:axId val="1109797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 anchor="t" anchorCtr="1"/>
          <a:lstStyle/>
          <a:p>
            <a:pPr>
              <a:defRPr/>
            </a:pPr>
            <a:endParaRPr lang="ru-RU"/>
          </a:p>
        </c:txPr>
        <c:crossAx val="111010176"/>
        <c:crosses val="autoZero"/>
        <c:auto val="1"/>
        <c:lblAlgn val="ctr"/>
        <c:lblOffset val="100"/>
        <c:noMultiLvlLbl val="0"/>
      </c:catAx>
      <c:valAx>
        <c:axId val="111010176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109797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/>
        </c:spPr>
        <c:txPr>
          <a:bodyPr/>
          <a:lstStyle/>
          <a:p>
            <a:pPr rtl="0">
              <a:defRPr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ln w="25400">
          <a:noFill/>
        </a:ln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 i="0" u="sng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dirty="0"/>
              <a:t>Структура расходов </a:t>
            </a:r>
            <a:r>
              <a:rPr lang="ru-RU" dirty="0" smtClean="0"/>
              <a:t> проекта бюджета </a:t>
            </a:r>
            <a:r>
              <a:rPr lang="ru-RU" dirty="0" err="1"/>
              <a:t>Миасского</a:t>
            </a:r>
            <a:r>
              <a:rPr lang="ru-RU" dirty="0"/>
              <a:t> городского округа на 2020-2022гг. по программным и непрограммным мероприятиям
</a:t>
            </a:r>
          </a:p>
        </c:rich>
      </c:tx>
      <c:layout>
        <c:manualLayout>
          <c:xMode val="edge"/>
          <c:yMode val="edge"/>
          <c:x val="0.17348959440144157"/>
          <c:y val="3.5841608581452973E-3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floor>
    <c:sideWall>
      <c:thickness val="0"/>
      <c:spPr>
        <a:solidFill>
          <a:schemeClr val="accent5">
            <a:lumMod val="40000"/>
            <a:lumOff val="60000"/>
          </a:schemeClr>
        </a:solidFill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5.8626421697287837E-2"/>
          <c:y val="0.15336687080781572"/>
          <c:w val="0.84342507645260023"/>
          <c:h val="0.737875604962097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'D:\Мои Документы\[Диаграммы к публичн.слушаниям 2020.xls]информ. лист'!$A$20</c:f>
              <c:strCache>
                <c:ptCount val="1"/>
                <c:pt idx="0">
                  <c:v>Государственные программы </c:v>
                </c:pt>
              </c:strCache>
            </c:strRef>
          </c:tx>
          <c:spPr>
            <a:solidFill>
              <a:schemeClr val="accent6"/>
            </a:soli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7305912080042632E-2"/>
                  <c:y val="-2.6881637079726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795107033639161E-2"/>
                  <c:y val="-1.6129032258064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027522935779818E-2"/>
                  <c:y val="-3.2258064516129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993366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'D:\Мои Документы\[Диаграммы к публичн.слушаниям 2020.xls]информ. лист'!$B$19:$D$19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'D:\Мои Документы\[Диаграммы к публичн.слушаниям 2020.xls]информ. лист'!$B$20:$D$20</c:f>
              <c:numCache>
                <c:formatCode>General</c:formatCode>
                <c:ptCount val="3"/>
                <c:pt idx="0">
                  <c:v>0.23024795934082862</c:v>
                </c:pt>
                <c:pt idx="1">
                  <c:v>0.24813936038612075</c:v>
                </c:pt>
                <c:pt idx="2">
                  <c:v>0.25054030256943877</c:v>
                </c:pt>
              </c:numCache>
            </c:numRef>
          </c:val>
        </c:ser>
        <c:ser>
          <c:idx val="1"/>
          <c:order val="1"/>
          <c:tx>
            <c:strRef>
              <c:f>'D:\Мои Документы\[Диаграммы к публичн.слушаниям 2020.xls]информ. лист'!$A$21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12700" cap="flat" cmpd="sng" algn="ctr">
              <a:solidFill>
                <a:schemeClr val="tx2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0366972477064264E-2"/>
                  <c:y val="-3.4050179211469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483180428134561E-2"/>
                  <c:y val="-3.5842293906810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0366972477064222E-2"/>
                  <c:y val="-2.6881720430107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993366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'D:\Мои Документы\[Диаграммы к публичн.слушаниям 2020.xls]информ. лист'!$B$19:$D$19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'D:\Мои Документы\[Диаграммы к публичн.слушаниям 2020.xls]информ. лист'!$B$21:$D$21</c:f>
              <c:numCache>
                <c:formatCode>General</c:formatCode>
                <c:ptCount val="3"/>
                <c:pt idx="0">
                  <c:v>0.75995302633605433</c:v>
                </c:pt>
                <c:pt idx="1">
                  <c:v>0.73375109002048244</c:v>
                </c:pt>
                <c:pt idx="2">
                  <c:v>0.72152405346994319</c:v>
                </c:pt>
              </c:numCache>
            </c:numRef>
          </c:val>
        </c:ser>
        <c:ser>
          <c:idx val="2"/>
          <c:order val="2"/>
          <c:tx>
            <c:strRef>
              <c:f>'D:\Мои Документы\[Диаграммы к публичн.слушаниям 2020.xls]информ. лист'!$A$22</c:f>
              <c:strCache>
                <c:ptCount val="1"/>
                <c:pt idx="0">
                  <c:v>Непрограммные мероприятия</c:v>
                </c:pt>
              </c:strCache>
            </c:strRef>
          </c:tx>
          <c:spPr>
            <a:solidFill>
              <a:schemeClr val="accent2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5461985869694951E-2"/>
                  <c:y val="-3.9851073095039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474006116207955E-2"/>
                  <c:y val="-8.3048570541585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134556574923641E-2"/>
                  <c:y val="-8.6354951598792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993366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'D:\Мои Документы\[Диаграммы к публичн.слушаниям 2020.xls]информ. лист'!$B$19:$D$19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'D:\Мои Документы\[Диаграммы к публичн.слушаниям 2020.xls]информ. лист'!$B$22:$D$22</c:f>
              <c:numCache>
                <c:formatCode>General</c:formatCode>
                <c:ptCount val="3"/>
                <c:pt idx="0">
                  <c:v>9.7990143231172049E-3</c:v>
                </c:pt>
                <c:pt idx="1">
                  <c:v>1.8109549593397011E-2</c:v>
                </c:pt>
                <c:pt idx="2">
                  <c:v>2.7935643960617946E-2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10916736"/>
        <c:axId val="110918272"/>
        <c:axId val="0"/>
      </c:bar3DChart>
      <c:catAx>
        <c:axId val="11091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993366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0918272"/>
        <c:crosses val="autoZero"/>
        <c:auto val="1"/>
        <c:lblAlgn val="ctr"/>
        <c:lblOffset val="100"/>
        <c:noMultiLvlLbl val="0"/>
      </c:catAx>
      <c:valAx>
        <c:axId val="1109182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091673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8.1447506561679817E-2"/>
          <c:y val="0.94243977836103809"/>
          <c:w val="0.80119579089311133"/>
          <c:h val="3.8580983828634285E-2"/>
        </c:manualLayout>
      </c:layout>
      <c:overlay val="0"/>
      <c:txPr>
        <a:bodyPr/>
        <a:lstStyle/>
        <a:p>
          <a:pPr>
            <a:defRPr sz="1180" b="1" i="0" u="none" strike="noStrike" baseline="0">
              <a:solidFill>
                <a:srgbClr val="993366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u="sng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defRPr>
            </a:pPr>
            <a:r>
              <a:rPr lang="ru-RU" u="sng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на реализацию национальных </a:t>
            </a:r>
          </a:p>
          <a:p>
            <a:pPr>
              <a:defRPr u="sng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defRPr>
            </a:pPr>
            <a:r>
              <a:rPr lang="ru-RU" u="sng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на 2019-2022 годы</a:t>
            </a:r>
          </a:p>
          <a:p>
            <a:pPr>
              <a:defRPr u="sng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defRPr>
            </a:pPr>
            <a:r>
              <a:rPr lang="ru-RU" u="sng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u="sng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'Динамика (диаграмма)'!$C$4:$C$5</c:f>
              <c:strCache>
                <c:ptCount val="1"/>
                <c:pt idx="0">
                  <c:v>2019 год (уточненный бюджет)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6402741324001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4020329477742727E-2"/>
                  <c:y val="9.401600793614827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'Динамика (диаграмма)'!$B$6:$B$18</c:f>
              <c:strCache>
                <c:ptCount val="5"/>
                <c:pt idx="0">
                  <c:v>Национальный проект "Культура"</c:v>
                </c:pt>
                <c:pt idx="1">
                  <c:v> Национальный проект "Образование"</c:v>
                </c:pt>
                <c:pt idx="2">
                  <c:v>Национальный проект "Жилье и городская среда"</c:v>
                </c:pt>
                <c:pt idx="3">
                  <c:v>Национальный проект "Экология"</c:v>
                </c:pt>
                <c:pt idx="4">
                  <c:v>Национальный проект "Демография"</c:v>
                </c:pt>
              </c:strCache>
            </c:strRef>
          </c:cat>
          <c:val>
            <c:numRef>
              <c:f>'Динамика (диаграмма)'!$C$6:$C$18</c:f>
              <c:numCache>
                <c:formatCode>General</c:formatCode>
                <c:ptCount val="5"/>
                <c:pt idx="0">
                  <c:v>5.6</c:v>
                </c:pt>
                <c:pt idx="1">
                  <c:v>1.1000000000000001</c:v>
                </c:pt>
                <c:pt idx="2">
                  <c:v>60.1</c:v>
                </c:pt>
                <c:pt idx="3">
                  <c:v>8.4</c:v>
                </c:pt>
                <c:pt idx="4">
                  <c:v>14.2</c:v>
                </c:pt>
              </c:numCache>
            </c:numRef>
          </c:val>
        </c:ser>
        <c:ser>
          <c:idx val="1"/>
          <c:order val="1"/>
          <c:tx>
            <c:strRef>
              <c:f>'Динамика (диаграмма)'!$D$4:$D$5</c:f>
              <c:strCache>
                <c:ptCount val="1"/>
                <c:pt idx="0">
                  <c:v>проект 2020 год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'Динамика (диаграмма)'!$B$6:$B$18</c:f>
              <c:strCache>
                <c:ptCount val="5"/>
                <c:pt idx="0">
                  <c:v>Национальный проект "Культура"</c:v>
                </c:pt>
                <c:pt idx="1">
                  <c:v> Национальный проект "Образование"</c:v>
                </c:pt>
                <c:pt idx="2">
                  <c:v>Национальный проект "Жилье и городская среда"</c:v>
                </c:pt>
                <c:pt idx="3">
                  <c:v>Национальный проект "Экология"</c:v>
                </c:pt>
                <c:pt idx="4">
                  <c:v>Национальный проект "Демография"</c:v>
                </c:pt>
              </c:strCache>
            </c:strRef>
          </c:cat>
          <c:val>
            <c:numRef>
              <c:f>'Динамика (диаграмма)'!$D$6:$D$18</c:f>
              <c:numCache>
                <c:formatCode>#,##0.0</c:formatCode>
                <c:ptCount val="5"/>
                <c:pt idx="0">
                  <c:v>0</c:v>
                </c:pt>
                <c:pt idx="1">
                  <c:v>1.9000000000000001</c:v>
                </c:pt>
                <c:pt idx="2">
                  <c:v>8.2000000000000011</c:v>
                </c:pt>
                <c:pt idx="3">
                  <c:v>4.4000000000000004</c:v>
                </c:pt>
                <c:pt idx="4">
                  <c:v>59.4</c:v>
                </c:pt>
              </c:numCache>
            </c:numRef>
          </c:val>
        </c:ser>
        <c:ser>
          <c:idx val="2"/>
          <c:order val="2"/>
          <c:tx>
            <c:strRef>
              <c:f>'Динамика (диаграмма)'!$E$4:$E$5</c:f>
              <c:strCache>
                <c:ptCount val="1"/>
                <c:pt idx="0">
                  <c:v>проект 2020 год</c:v>
                </c:pt>
              </c:strCache>
            </c:strRef>
          </c:tx>
          <c:invertIfNegative val="0"/>
          <c:cat>
            <c:strRef>
              <c:f>'Динамика (диаграмма)'!$B$6:$B$18</c:f>
              <c:strCache>
                <c:ptCount val="5"/>
                <c:pt idx="0">
                  <c:v>Национальный проект "Культура"</c:v>
                </c:pt>
                <c:pt idx="1">
                  <c:v> Национальный проект "Образование"</c:v>
                </c:pt>
                <c:pt idx="2">
                  <c:v>Национальный проект "Жилье и городская среда"</c:v>
                </c:pt>
                <c:pt idx="3">
                  <c:v>Национальный проект "Экология"</c:v>
                </c:pt>
                <c:pt idx="4">
                  <c:v>Национальный проект "Демография"</c:v>
                </c:pt>
              </c:strCache>
            </c:strRef>
          </c:cat>
          <c:val>
            <c:numRef>
              <c:f>'Динамика (диаграмма)'!$E$6:$E$18</c:f>
            </c:numRef>
          </c:val>
        </c:ser>
        <c:ser>
          <c:idx val="3"/>
          <c:order val="3"/>
          <c:tx>
            <c:strRef>
              <c:f>'Динамика (диаграмма)'!$F$4:$F$5</c:f>
              <c:strCache>
                <c:ptCount val="1"/>
                <c:pt idx="0">
                  <c:v>проект 2021 год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8.412197686645667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'Динамика (диаграмма)'!$B$6:$B$18</c:f>
              <c:strCache>
                <c:ptCount val="5"/>
                <c:pt idx="0">
                  <c:v>Национальный проект "Культура"</c:v>
                </c:pt>
                <c:pt idx="1">
                  <c:v> Национальный проект "Образование"</c:v>
                </c:pt>
                <c:pt idx="2">
                  <c:v>Национальный проект "Жилье и городская среда"</c:v>
                </c:pt>
                <c:pt idx="3">
                  <c:v>Национальный проект "Экология"</c:v>
                </c:pt>
                <c:pt idx="4">
                  <c:v>Национальный проект "Демография"</c:v>
                </c:pt>
              </c:strCache>
            </c:strRef>
          </c:cat>
          <c:val>
            <c:numRef>
              <c:f>'Динамика (диаграмма)'!$F$6:$F$18</c:f>
              <c:numCache>
                <c:formatCode>#,##0.0</c:formatCode>
                <c:ptCount val="5"/>
                <c:pt idx="0">
                  <c:v>6.2</c:v>
                </c:pt>
                <c:pt idx="1">
                  <c:v>1.6</c:v>
                </c:pt>
                <c:pt idx="2">
                  <c:v>2.1</c:v>
                </c:pt>
                <c:pt idx="3">
                  <c:v>0</c:v>
                </c:pt>
                <c:pt idx="4">
                  <c:v>12.3</c:v>
                </c:pt>
              </c:numCache>
            </c:numRef>
          </c:val>
        </c:ser>
        <c:ser>
          <c:idx val="4"/>
          <c:order val="4"/>
          <c:tx>
            <c:strRef>
              <c:f>'Динамика (диаграмма)'!$G$4:$G$5</c:f>
              <c:strCache>
                <c:ptCount val="1"/>
                <c:pt idx="0">
                  <c:v>проект 2021 год</c:v>
                </c:pt>
              </c:strCache>
            </c:strRef>
          </c:tx>
          <c:invertIfNegative val="0"/>
          <c:cat>
            <c:strRef>
              <c:f>'Динамика (диаграмма)'!$B$6:$B$18</c:f>
              <c:strCache>
                <c:ptCount val="5"/>
                <c:pt idx="0">
                  <c:v>Национальный проект "Культура"</c:v>
                </c:pt>
                <c:pt idx="1">
                  <c:v> Национальный проект "Образование"</c:v>
                </c:pt>
                <c:pt idx="2">
                  <c:v>Национальный проект "Жилье и городская среда"</c:v>
                </c:pt>
                <c:pt idx="3">
                  <c:v>Национальный проект "Экология"</c:v>
                </c:pt>
                <c:pt idx="4">
                  <c:v>Национальный проект "Демография"</c:v>
                </c:pt>
              </c:strCache>
            </c:strRef>
          </c:cat>
          <c:val>
            <c:numRef>
              <c:f>'Динамика (диаграмма)'!$G$6:$G$18</c:f>
            </c:numRef>
          </c:val>
        </c:ser>
        <c:ser>
          <c:idx val="5"/>
          <c:order val="5"/>
          <c:tx>
            <c:strRef>
              <c:f>'Динамика (диаграмма)'!$H$4:$H$5</c:f>
              <c:strCache>
                <c:ptCount val="1"/>
                <c:pt idx="0">
                  <c:v>проект 2022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2162635821941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628461268839867E-2"/>
                  <c:y val="-2.5641025641025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'Динамика (диаграмма)'!$B$6:$B$18</c:f>
              <c:strCache>
                <c:ptCount val="5"/>
                <c:pt idx="0">
                  <c:v>Национальный проект "Культура"</c:v>
                </c:pt>
                <c:pt idx="1">
                  <c:v> Национальный проект "Образование"</c:v>
                </c:pt>
                <c:pt idx="2">
                  <c:v>Национальный проект "Жилье и городская среда"</c:v>
                </c:pt>
                <c:pt idx="3">
                  <c:v>Национальный проект "Экология"</c:v>
                </c:pt>
                <c:pt idx="4">
                  <c:v>Национальный проект "Демография"</c:v>
                </c:pt>
              </c:strCache>
            </c:strRef>
          </c:cat>
          <c:val>
            <c:numRef>
              <c:f>'Динамика (диаграмма)'!$H$6:$H$18</c:f>
              <c:numCache>
                <c:formatCode>#,##0.0</c:formatCode>
                <c:ptCount val="5"/>
                <c:pt idx="0">
                  <c:v>3</c:v>
                </c:pt>
                <c:pt idx="1">
                  <c:v>1.6</c:v>
                </c:pt>
                <c:pt idx="2">
                  <c:v>2.4</c:v>
                </c:pt>
                <c:pt idx="3">
                  <c:v>0</c:v>
                </c:pt>
                <c:pt idx="4">
                  <c:v>12.1</c:v>
                </c:pt>
              </c:numCache>
            </c:numRef>
          </c:val>
        </c:ser>
        <c:ser>
          <c:idx val="6"/>
          <c:order val="6"/>
          <c:tx>
            <c:strRef>
              <c:f>'Динамика (диаграмма)'!$I$4:$I$5</c:f>
              <c:strCache>
                <c:ptCount val="1"/>
                <c:pt idx="0">
                  <c:v>проект 2022 год в т.ч. за счет средств Округа</c:v>
                </c:pt>
              </c:strCache>
            </c:strRef>
          </c:tx>
          <c:invertIfNegative val="0"/>
          <c:cat>
            <c:strRef>
              <c:f>'Динамика (диаграмма)'!$B$6:$B$18</c:f>
              <c:strCache>
                <c:ptCount val="5"/>
                <c:pt idx="0">
                  <c:v>Национальный проект "Культура"</c:v>
                </c:pt>
                <c:pt idx="1">
                  <c:v> Национальный проект "Образование"</c:v>
                </c:pt>
                <c:pt idx="2">
                  <c:v>Национальный проект "Жилье и городская среда"</c:v>
                </c:pt>
                <c:pt idx="3">
                  <c:v>Национальный проект "Экология"</c:v>
                </c:pt>
                <c:pt idx="4">
                  <c:v>Национальный проект "Демография"</c:v>
                </c:pt>
              </c:strCache>
            </c:strRef>
          </c:cat>
          <c:val>
            <c:numRef>
              <c:f>'Динамика (диаграмма)'!$I$6:$I$18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0"/>
        <c:axId val="111357952"/>
        <c:axId val="111359488"/>
      </c:barChart>
      <c:catAx>
        <c:axId val="1113579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1359488"/>
        <c:crosses val="autoZero"/>
        <c:auto val="1"/>
        <c:lblAlgn val="ctr"/>
        <c:lblOffset val="100"/>
        <c:noMultiLvlLbl val="0"/>
      </c:catAx>
      <c:valAx>
        <c:axId val="1113594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1357952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</c:spPr>
    </c:plotArea>
    <c:legend>
      <c:legendPos val="b"/>
      <c:layout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статус</a:t>
            </a:r>
            <a:r>
              <a:rPr lang="ru-RU" sz="1400" dirty="0"/>
              <a:t> </a:t>
            </a:r>
          </a:p>
          <a:p>
            <a:pPr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% от общего количества проголосовавших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491023622047244"/>
          <c:y val="0.27548685512671617"/>
          <c:w val="0.35263013998250231"/>
          <c:h val="0.69369863603115389"/>
        </c:manualLayout>
      </c:layout>
      <c:doughnutChart>
        <c:varyColors val="1"/>
        <c:ser>
          <c:idx val="0"/>
          <c:order val="0"/>
          <c:tx>
            <c:strRef>
              <c:f>Лист1!$C$96</c:f>
              <c:strCache>
                <c:ptCount val="1"/>
                <c:pt idx="0">
                  <c:v>Проголосовало человек</c:v>
                </c:pt>
              </c:strCache>
            </c:strRef>
          </c:tx>
          <c:explosion val="25"/>
          <c:dPt>
            <c:idx val="0"/>
            <c:bubble3D val="0"/>
            <c:explosion val="17"/>
          </c:dPt>
          <c:dLbls>
            <c:dLbl>
              <c:idx val="0"/>
              <c:layout>
                <c:manualLayout>
                  <c:x val="1.0610079575596816E-2"/>
                  <c:y val="0.1038251366120218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05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05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Лист1!$B$97:$B$99</c:f>
              <c:strCache>
                <c:ptCount val="3"/>
                <c:pt idx="0">
                  <c:v> работающий</c:v>
                </c:pt>
                <c:pt idx="1">
                  <c:v> безработный</c:v>
                </c:pt>
                <c:pt idx="2">
                  <c:v> пенсионер</c:v>
                </c:pt>
              </c:strCache>
            </c:strRef>
          </c:cat>
          <c:val>
            <c:numRef>
              <c:f>Лист1!$C$97:$C$99</c:f>
              <c:numCache>
                <c:formatCode>General</c:formatCode>
                <c:ptCount val="3"/>
                <c:pt idx="0">
                  <c:v>117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90998141147489"/>
          <c:y val="0.51227296587926385"/>
          <c:w val="0.26772600374555328"/>
          <c:h val="0.30779427039705193"/>
        </c:manualLayout>
      </c:layout>
      <c:overlay val="0"/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Сфера деятельности </a:t>
            </a:r>
          </a:p>
          <a:p>
            <a:pPr>
              <a:defRPr sz="1400"/>
            </a:pPr>
            <a:r>
              <a:rPr lang="ru-RU" sz="1400" i="1" dirty="0"/>
              <a:t>(в % от общего количества проголосовавших)</a:t>
            </a:r>
          </a:p>
        </c:rich>
      </c:tx>
      <c:layout>
        <c:manualLayout>
          <c:xMode val="edge"/>
          <c:yMode val="edge"/>
          <c:x val="0.19153111793229241"/>
          <c:y val="2.2988505747126436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Лист1!$C$102</c:f>
              <c:strCache>
                <c:ptCount val="1"/>
                <c:pt idx="0">
                  <c:v>Проголосовало человек</c:v>
                </c:pt>
              </c:strCache>
            </c:strRef>
          </c:tx>
          <c:explosion val="17"/>
          <c:dLbls>
            <c:dLbl>
              <c:idx val="0"/>
              <c:layout>
                <c:manualLayout>
                  <c:x val="4.3080236941303741E-3"/>
                  <c:y val="-0.1071257610041144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5390414647280746E-2"/>
                  <c:y val="-3.06073602868898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8158319870759277E-2"/>
                  <c:y val="7.269248068136334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3080236941303333E-3"/>
                  <c:y val="0.1032998409682532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6004308023694147E-2"/>
                  <c:y val="5.73888005379184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6.8928379106085097E-2"/>
                  <c:y val="3.443328032275105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7.1082390953150373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6.031233171782456E-2"/>
                  <c:y val="-4.208512039447344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6.8928379106085097E-2"/>
                  <c:y val="-8.41702407889470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Лист1!$B$103:$B$111</c:f>
              <c:strCache>
                <c:ptCount val="9"/>
                <c:pt idx="0">
                  <c:v>образование</c:v>
                </c:pt>
                <c:pt idx="1">
                  <c:v> культура</c:v>
                </c:pt>
                <c:pt idx="2">
                  <c:v> здравоохранение</c:v>
                </c:pt>
                <c:pt idx="3">
                  <c:v> органы государственной власти и местного самоуправления</c:v>
                </c:pt>
                <c:pt idx="4">
                  <c:v> промышленность</c:v>
                </c:pt>
                <c:pt idx="5">
                  <c:v> строительство</c:v>
                </c:pt>
                <c:pt idx="6">
                  <c:v> торговля</c:v>
                </c:pt>
                <c:pt idx="7">
                  <c:v> сельское хозяйство</c:v>
                </c:pt>
                <c:pt idx="8">
                  <c:v> прочее</c:v>
                </c:pt>
              </c:strCache>
            </c:strRef>
          </c:cat>
          <c:val>
            <c:numRef>
              <c:f>Лист1!$C$103:$C$111</c:f>
              <c:numCache>
                <c:formatCode>General</c:formatCode>
                <c:ptCount val="9"/>
                <c:pt idx="0">
                  <c:v>5</c:v>
                </c:pt>
                <c:pt idx="1">
                  <c:v>40</c:v>
                </c:pt>
                <c:pt idx="2">
                  <c:v>1</c:v>
                </c:pt>
                <c:pt idx="3">
                  <c:v>33</c:v>
                </c:pt>
                <c:pt idx="4">
                  <c:v>6</c:v>
                </c:pt>
                <c:pt idx="5">
                  <c:v>4</c:v>
                </c:pt>
                <c:pt idx="6">
                  <c:v>5</c:v>
                </c:pt>
                <c:pt idx="7">
                  <c:v>1</c:v>
                </c:pt>
                <c:pt idx="8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263953022821416"/>
          <c:y val="0.22115817419374287"/>
          <c:w val="0.37380114773788936"/>
          <c:h val="0.7653464868615566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291612789988798E-2"/>
          <c:y val="5.7412320040321161E-5"/>
          <c:w val="0.65515456265830641"/>
          <c:h val="0.8476797022553076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1684749053383929E-2"/>
                  <c:y val="-7.88634066587021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912998737845156E-3"/>
                  <c:y val="6.452535084177652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  </a:t>
                    </a:r>
                    <a:r>
                      <a:rPr lang="en-US" dirty="0" smtClean="0"/>
                      <a:t>3465,6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84749053383929E-2"/>
                  <c:y val="-1.693578762251359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467348800953004E-2"/>
                  <c:y val="-2.15084502805921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Утвержденный бюджет 2019 года</c:v>
                </c:pt>
                <c:pt idx="1">
                  <c:v>Бюджет на 2020</c:v>
                </c:pt>
                <c:pt idx="2">
                  <c:v>Бюджет на 2021</c:v>
                </c:pt>
                <c:pt idx="3">
                  <c:v>Бюджет на 2022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3080.4</c:v>
                </c:pt>
                <c:pt idx="1">
                  <c:v>3465.6</c:v>
                </c:pt>
                <c:pt idx="2">
                  <c:v>3180.4</c:v>
                </c:pt>
                <c:pt idx="3">
                  <c:v>3195.5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     </a:t>
                    </a:r>
                    <a:r>
                      <a:rPr lang="en-US" smtClean="0"/>
                      <a:t>1305,6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     </a:t>
                    </a:r>
                    <a:r>
                      <a:rPr lang="en-US" smtClean="0"/>
                      <a:t>1573,4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      </a:t>
                    </a:r>
                    <a:r>
                      <a:rPr lang="en-US" dirty="0" smtClean="0"/>
                      <a:t>1600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     </a:t>
                    </a:r>
                    <a:r>
                      <a:rPr lang="en-US" smtClean="0"/>
                      <a:t>1649,8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Утвержденный бюджет 2019 года</c:v>
                </c:pt>
                <c:pt idx="1">
                  <c:v>Бюджет на 2020</c:v>
                </c:pt>
                <c:pt idx="2">
                  <c:v>Бюджет на 2021</c:v>
                </c:pt>
                <c:pt idx="3">
                  <c:v>Бюджет на 2022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1305.5999999999999</c:v>
                </c:pt>
                <c:pt idx="1">
                  <c:v>1573.4</c:v>
                </c:pt>
                <c:pt idx="2">
                  <c:v>1600</c:v>
                </c:pt>
                <c:pt idx="3">
                  <c:v>1649.8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2.4978083667641038E-2"/>
                  <c:y val="-4.0636575610839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7148374737079E-2"/>
                  <c:y val="-3.9231413311800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635673533939853E-2"/>
                  <c:y val="-3.9231413311800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225916074684514E-2"/>
                  <c:y val="-3.9231413311800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Утвержденный бюджет 2019 года</c:v>
                </c:pt>
                <c:pt idx="1">
                  <c:v>Бюджет на 2020</c:v>
                </c:pt>
                <c:pt idx="2">
                  <c:v>Бюджет на 2021</c:v>
                </c:pt>
                <c:pt idx="3">
                  <c:v>Бюджет на 2022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175.6</c:v>
                </c:pt>
                <c:pt idx="1">
                  <c:v>155.4</c:v>
                </c:pt>
                <c:pt idx="2">
                  <c:v>150.69999999999999</c:v>
                </c:pt>
                <c:pt idx="3">
                  <c:v>151.9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6"/>
        <c:gapDepth val="50"/>
        <c:shape val="cylinder"/>
        <c:axId val="137049600"/>
        <c:axId val="137051136"/>
        <c:axId val="0"/>
      </c:bar3DChart>
      <c:catAx>
        <c:axId val="137049600"/>
        <c:scaling>
          <c:orientation val="minMax"/>
        </c:scaling>
        <c:delete val="1"/>
        <c:axPos val="b"/>
        <c:majorTickMark val="out"/>
        <c:minorTickMark val="none"/>
        <c:tickLblPos val="none"/>
        <c:crossAx val="137051136"/>
        <c:crosses val="autoZero"/>
        <c:auto val="1"/>
        <c:lblAlgn val="ctr"/>
        <c:lblOffset val="100"/>
        <c:noMultiLvlLbl val="0"/>
      </c:catAx>
      <c:valAx>
        <c:axId val="1370511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370496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75308641975356E-2"/>
          <c:y val="5.0106921067790472E-3"/>
          <c:w val="0.85389277729172763"/>
          <c:h val="0.8833345169613900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1.6975308641975356E-2"/>
                  <c:y val="-7.51603816016855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234567901234612E-2"/>
                  <c:y val="-7.51603816016855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23456790123458E-2"/>
                  <c:y val="-7.51603816016855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518518518518563E-2"/>
                  <c:y val="-7.51603816016855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Утвержденный бюджет 2019 год</c:v>
                </c:pt>
                <c:pt idx="1">
                  <c:v>Бюджет на 2020 год</c:v>
                </c:pt>
                <c:pt idx="2">
                  <c:v>Бюджет на 2021 год</c:v>
                </c:pt>
                <c:pt idx="3">
                  <c:v>Бюджет на 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4561.6000000000004</c:v>
                </c:pt>
                <c:pt idx="1">
                  <c:v>5194.4000000000005</c:v>
                </c:pt>
                <c:pt idx="2">
                  <c:v>4931.1000000000004</c:v>
                </c:pt>
                <c:pt idx="3">
                  <c:v>4997.2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gapDepth val="116"/>
        <c:shape val="cylinder"/>
        <c:axId val="137116672"/>
        <c:axId val="137123712"/>
        <c:axId val="0"/>
      </c:bar3DChart>
      <c:catAx>
        <c:axId val="137116672"/>
        <c:scaling>
          <c:orientation val="minMax"/>
        </c:scaling>
        <c:delete val="1"/>
        <c:axPos val="b"/>
        <c:majorTickMark val="out"/>
        <c:minorTickMark val="none"/>
        <c:tickLblPos val="none"/>
        <c:crossAx val="137123712"/>
        <c:crosses val="autoZero"/>
        <c:auto val="1"/>
        <c:lblAlgn val="ctr"/>
        <c:lblOffset val="100"/>
        <c:noMultiLvlLbl val="0"/>
      </c:catAx>
      <c:valAx>
        <c:axId val="1371237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37116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029992037921711"/>
          <c:y val="0.13053136639788571"/>
          <c:w val="0.60145527811724619"/>
          <c:h val="0.869468633602116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elete val="1"/>
          </c:dLbls>
          <c:cat>
            <c:strRef>
              <c:f>Лист1!$A$2:$A$7</c:f>
              <c:strCache>
                <c:ptCount val="6"/>
                <c:pt idx="0">
                  <c:v>Межбюджетные трансферты</c:v>
                </c:pt>
                <c:pt idx="1">
                  <c:v>НДФЛ </c:v>
                </c:pt>
                <c:pt idx="2">
                  <c:v>Местные налоги </c:v>
                </c:pt>
                <c:pt idx="3">
                  <c:v>Налоги на совокупный доход </c:v>
                </c:pt>
                <c:pt idx="4">
                  <c:v>Доходы от использования 
и продажи имущества </c:v>
                </c:pt>
                <c:pt idx="5">
                  <c:v>Прочие доходы 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0.66700000000000192</c:v>
                </c:pt>
                <c:pt idx="1">
                  <c:v>0.2</c:v>
                </c:pt>
                <c:pt idx="2">
                  <c:v>3.3000000000000002E-2</c:v>
                </c:pt>
                <c:pt idx="3">
                  <c:v>5.7000000000000023E-2</c:v>
                </c:pt>
                <c:pt idx="4">
                  <c:v>2.1999999999999999E-2</c:v>
                </c:pt>
                <c:pt idx="5">
                  <c:v>2.1000000000000012E-2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518518518518524E-2"/>
          <c:y val="2.8340099861829345E-2"/>
          <c:w val="0.66650080198308581"/>
          <c:h val="0.8122426797035186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prst="slope"/>
            </a:sp3d>
          </c:spPr>
          <c:invertIfNegative val="0"/>
          <c:dLbls>
            <c:dLbl>
              <c:idx val="0"/>
              <c:layout>
                <c:manualLayout>
                  <c:x val="1.69753086419753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148148148148147E-2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Утвержденный бюджет на 2019 год</c:v>
                </c:pt>
                <c:pt idx="1">
                  <c:v>Проект на 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1481.2</c:v>
                </c:pt>
                <c:pt idx="1">
                  <c:v>1728.8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dLbl>
              <c:idx val="0"/>
              <c:layout>
                <c:manualLayout>
                  <c:x val="1.6975308641975356E-2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691358024691374E-2"/>
                  <c:y val="-2.8060147551096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Утвержденный бюджет на 2019 год</c:v>
                </c:pt>
                <c:pt idx="1">
                  <c:v>Проект на 2020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3080.4</c:v>
                </c:pt>
                <c:pt idx="1">
                  <c:v>3465.6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6"/>
        <c:shape val="cylinder"/>
        <c:axId val="137174400"/>
        <c:axId val="137208960"/>
        <c:axId val="0"/>
      </c:bar3DChart>
      <c:catAx>
        <c:axId val="1371744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7208960"/>
        <c:crosses val="autoZero"/>
        <c:auto val="1"/>
        <c:lblAlgn val="ctr"/>
        <c:lblOffset val="100"/>
        <c:noMultiLvlLbl val="0"/>
      </c:catAx>
      <c:valAx>
        <c:axId val="1372089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371744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2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315930527493179"/>
          <c:y val="0.14483531280995551"/>
          <c:w val="0.53599788347434085"/>
          <c:h val="0.8275405811670185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3451895175488981E-2"/>
                  <c:y val="-2.5499174790485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893100389975641E-3"/>
                  <c:y val="-3.8248762185727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441205214486592E-2"/>
                  <c:y val="-2.9749037255566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935860233985346E-2"/>
                  <c:y val="-4.2498624650808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Утвержденный 
бюджет
на 2019 год </c:v>
                </c:pt>
                <c:pt idx="1">
                  <c:v>Проект
на 2020 год </c:v>
                </c:pt>
                <c:pt idx="2">
                  <c:v>Проект
на 2021 год </c:v>
                </c:pt>
                <c:pt idx="3">
                  <c:v>Проект
на 2022 год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1305.5999999999999</c:v>
                </c:pt>
                <c:pt idx="1">
                  <c:v>1573.4</c:v>
                </c:pt>
                <c:pt idx="2" formatCode="0.0">
                  <c:v>1600</c:v>
                </c:pt>
                <c:pt idx="3">
                  <c:v>1649.8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invertIfNegative val="0"/>
          <c:dLbls>
            <c:dLbl>
              <c:idx val="0"/>
              <c:layout>
                <c:manualLayout>
                  <c:x val="4.7828960623960796E-2"/>
                  <c:y val="-3.6123830953187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0818270662958354E-2"/>
                  <c:y val="-4.0373693418268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312925682457129E-2"/>
                  <c:y val="-3.3998899720646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0818270662958354E-2"/>
                  <c:y val="-3.1873968488106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effectLst>
                <a:softEdge rad="12700"/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Утвержденный 
бюджет
на 2019 год </c:v>
                </c:pt>
                <c:pt idx="1">
                  <c:v>Проект
на 2020 год </c:v>
                </c:pt>
                <c:pt idx="2">
                  <c:v>Проект
на 2021 год </c:v>
                </c:pt>
                <c:pt idx="3">
                  <c:v>Проект
на 2022 год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175.6</c:v>
                </c:pt>
                <c:pt idx="1">
                  <c:v>155.4</c:v>
                </c:pt>
                <c:pt idx="2">
                  <c:v>150.69999999999999</c:v>
                </c:pt>
                <c:pt idx="3">
                  <c:v>151.9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gapDepth val="10"/>
        <c:shape val="cylinder"/>
        <c:axId val="138227712"/>
        <c:axId val="138229248"/>
        <c:axId val="0"/>
      </c:bar3DChart>
      <c:catAx>
        <c:axId val="13822771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8229248"/>
        <c:crosses val="autoZero"/>
        <c:auto val="1"/>
        <c:lblAlgn val="ctr"/>
        <c:lblOffset val="10"/>
        <c:noMultiLvlLbl val="0"/>
      </c:catAx>
      <c:valAx>
        <c:axId val="138229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822771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ru-RU"/>
          </a:p>
        </c:txPr>
      </c:legendEntry>
      <c:layout>
        <c:manualLayout>
          <c:xMode val="edge"/>
          <c:yMode val="edge"/>
          <c:x val="0.72823052617505779"/>
          <c:y val="0.50716570314141807"/>
          <c:w val="0.26280154370795039"/>
          <c:h val="0.2273368554765669"/>
        </c:manualLayout>
      </c:layout>
      <c:overlay val="0"/>
    </c:legend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518518518518563E-2"/>
          <c:y val="3.6478424591628346E-2"/>
          <c:w val="0.78962574122679163"/>
          <c:h val="0.938267281460320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prst="cross"/>
            </a:sp3d>
          </c:spPr>
          <c:explosion val="8"/>
          <c:dPt>
            <c:idx val="0"/>
            <c:bubble3D val="0"/>
            <c:explosion val="0"/>
          </c:dPt>
          <c:dLbls>
            <c:dLbl>
              <c:idx val="0"/>
              <c:layout>
                <c:manualLayout>
                  <c:x val="3.07900748517546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248,0</a:t>
                    </a:r>
                    <a:r>
                      <a:rPr lang="ru-RU" sz="2400" dirty="0" smtClean="0"/>
                      <a:t> Дотация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7441309419655846E-2"/>
                  <c:y val="-2.6284051380832483E-2"/>
                </c:manualLayout>
              </c:layout>
              <c:tx>
                <c:rich>
                  <a:bodyPr/>
                  <a:lstStyle/>
                  <a:p>
                    <a:r>
                      <a:rPr lang="en-US" sz="2400" smtClean="0"/>
                      <a:t>517,7</a:t>
                    </a:r>
                    <a:r>
                      <a:rPr lang="ru-RU" sz="2400" smtClean="0"/>
                      <a:t> Субсидия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941703120443278"/>
                  <c:y val="-0.32345668756019536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2699,9</a:t>
                    </a:r>
                    <a:r>
                      <a:rPr lang="ru-RU" sz="2400" dirty="0" smtClean="0"/>
                      <a:t> Субвенция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Дотация</c:v>
                </c:pt>
                <c:pt idx="1">
                  <c:v>Субсидия </c:v>
                </c:pt>
                <c:pt idx="2">
                  <c:v>Субвенция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248</c:v>
                </c:pt>
                <c:pt idx="1">
                  <c:v>517.70000000000005</c:v>
                </c:pt>
                <c:pt idx="2">
                  <c:v>2699.9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800" b="1" i="0" u="none" strike="noStrike" baseline="0">
                <a:solidFill>
                  <a:srgbClr val="333399"/>
                </a:solidFill>
                <a:latin typeface="Times New Roman"/>
                <a:cs typeface="Times New Roman"/>
              </a:rPr>
              <a:t>Динамика составляющих расходов  бюджета Миасского городского округа 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800" b="1" i="0" u="none" strike="noStrike" baseline="0">
                <a:solidFill>
                  <a:srgbClr val="333399"/>
                </a:solidFill>
                <a:latin typeface="Times New Roman"/>
                <a:cs typeface="Times New Roman"/>
              </a:rPr>
              <a:t> на 2019-2022 годы   </a:t>
            </a:r>
          </a:p>
        </c:rich>
      </c:tx>
      <c:layout>
        <c:manualLayout>
          <c:xMode val="edge"/>
          <c:yMode val="edge"/>
          <c:x val="0.12177360209222511"/>
          <c:y val="8.8614051778232276E-3"/>
        </c:manualLayout>
      </c:layout>
      <c:overlay val="0"/>
    </c:title>
    <c:autoTitleDeleted val="0"/>
    <c:view3D>
      <c:rotX val="0"/>
      <c:rotY val="20"/>
      <c:depthPercent val="100"/>
      <c:rAngAx val="0"/>
      <c:perspective val="30"/>
    </c:view3D>
    <c:floor>
      <c:thickness val="0"/>
      <c:spPr>
        <a:solidFill>
          <a:srgbClr val="FFFF00"/>
        </a:solidFill>
        <a:effectLst>
          <a:innerShdw blurRad="63500" dist="50800" dir="10800000">
            <a:srgbClr val="FFFF00">
              <a:alpha val="50000"/>
            </a:srgbClr>
          </a:innerShdw>
        </a:effectLst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947163804882181E-2"/>
          <c:y val="0.10043697478991605"/>
          <c:w val="0.96996207308569493"/>
          <c:h val="0.7427620612390509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'D:\Мои Документы\[Диаграммы к публичн.слушаниям 2020.xls]Лист4'!$C$32</c:f>
              <c:strCache>
                <c:ptCount val="1"/>
                <c:pt idx="0">
                  <c:v>Переданные гос.полномочия, млн. руб.</c:v>
                </c:pt>
              </c:strCache>
            </c:strRef>
          </c:tx>
          <c:spPr>
            <a:solidFill>
              <a:schemeClr val="accent5"/>
            </a:solidFill>
            <a:ln w="25400" cap="flat" cmpd="sng" algn="ctr">
              <a:solidFill>
                <a:schemeClr val="accent5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6.5445607313397089E-2"/>
                  <c:y val="-1.9220141599947085E-2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2407,6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0892341498457551E-2"/>
                  <c:y val="-4.5378151260504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1556350626118079E-2"/>
                  <c:y val="-5.378151260504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6326774001192657E-2"/>
                  <c:y val="-6.5546218487394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accent1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'D:\Мои Документы\[Диаграммы к публичн.слушаниям 2020.xls]Лист4'!$B$33:$B$36</c:f>
              <c:strCache>
                <c:ptCount val="4"/>
                <c:pt idx="0">
                  <c:v>Утвержденный бюджет на 2019 год</c:v>
                </c:pt>
                <c:pt idx="1">
                  <c:v>Проект на 2020 год</c:v>
                </c:pt>
                <c:pt idx="2">
                  <c:v>Проект на 2021 год</c:v>
                </c:pt>
                <c:pt idx="3">
                  <c:v>Проект на 2022 год</c:v>
                </c:pt>
              </c:strCache>
            </c:strRef>
          </c:cat>
          <c:val>
            <c:numRef>
              <c:f>'D:\Мои Документы\[Диаграммы к публичн.слушаниям 2020.xls]Лист4'!$C$33:$C$36</c:f>
              <c:numCache>
                <c:formatCode>General</c:formatCode>
                <c:ptCount val="4"/>
                <c:pt idx="0">
                  <c:v>2558.3000000000002</c:v>
                </c:pt>
                <c:pt idx="1">
                  <c:v>2699.8</c:v>
                </c:pt>
                <c:pt idx="2">
                  <c:v>2727.7</c:v>
                </c:pt>
                <c:pt idx="3">
                  <c:v>2756.5</c:v>
                </c:pt>
              </c:numCache>
            </c:numRef>
          </c:val>
        </c:ser>
        <c:ser>
          <c:idx val="1"/>
          <c:order val="1"/>
          <c:tx>
            <c:strRef>
              <c:f>'D:\Мои Документы\[Диаграммы к публичн.слушаниям 2020.xls]Лист4'!$D$32</c:f>
              <c:strCache>
                <c:ptCount val="1"/>
                <c:pt idx="0">
                  <c:v>Полномочия Округа, млн. руб.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6.709356321515271E-2"/>
                  <c:y val="-3.2207503473830508E-2"/>
                </c:manualLayout>
              </c:layout>
              <c:spPr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666699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4536221881030628E-2"/>
                  <c:y val="-1.6623569112684457E-2"/>
                </c:manualLayout>
              </c:layout>
              <c:spPr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666699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9134515609520192E-2"/>
                  <c:y val="-4.6967246741216183E-2"/>
                </c:manualLayout>
              </c:layout>
              <c:spPr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666699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9180200864874012E-2"/>
                  <c:y val="-4.2649639383312378E-2"/>
                </c:manualLayout>
              </c:layout>
              <c:spPr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666699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ysClr val="window" lastClr="FFFFFF"/>
              </a:solidFill>
              <a:ln>
                <a:noFill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'D:\Мои Документы\[Диаграммы к публичн.слушаниям 2020.xls]Лист4'!$B$33:$B$36</c:f>
              <c:strCache>
                <c:ptCount val="4"/>
                <c:pt idx="0">
                  <c:v>Утвержденный бюджет на 2019 год</c:v>
                </c:pt>
                <c:pt idx="1">
                  <c:v>Проект на 2020 год</c:v>
                </c:pt>
                <c:pt idx="2">
                  <c:v>Проект на 2021 год</c:v>
                </c:pt>
                <c:pt idx="3">
                  <c:v>Проект на 2022 год</c:v>
                </c:pt>
              </c:strCache>
            </c:strRef>
          </c:cat>
          <c:val>
            <c:numRef>
              <c:f>'D:\Мои Документы\[Диаграммы к публичн.слушаниям 2020.xls]Лист4'!$D$33:$D$36</c:f>
              <c:numCache>
                <c:formatCode>General</c:formatCode>
                <c:ptCount val="4"/>
                <c:pt idx="0">
                  <c:v>2003.3000000000002</c:v>
                </c:pt>
                <c:pt idx="1">
                  <c:v>2494.5999999999995</c:v>
                </c:pt>
                <c:pt idx="2">
                  <c:v>2203.4000000000005</c:v>
                </c:pt>
                <c:pt idx="3">
                  <c:v>2240.6999999999998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0409600"/>
        <c:axId val="110411136"/>
        <c:axId val="0"/>
      </c:bar3DChart>
      <c:catAx>
        <c:axId val="11040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666699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0411136"/>
        <c:crosses val="autoZero"/>
        <c:auto val="1"/>
        <c:lblAlgn val="ctr"/>
        <c:lblOffset val="100"/>
        <c:noMultiLvlLbl val="0"/>
      </c:catAx>
      <c:valAx>
        <c:axId val="110411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04096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7788983890430521"/>
          <c:y val="0.92583788791106958"/>
          <c:w val="0.82211016109569457"/>
          <c:h val="5.8412095546880205E-2"/>
        </c:manualLayout>
      </c:layout>
      <c:overlay val="0"/>
      <c:txPr>
        <a:bodyPr/>
        <a:lstStyle/>
        <a:p>
          <a:pPr>
            <a:defRPr sz="1655" b="0" i="0" u="none" strike="noStrike" baseline="0">
              <a:solidFill>
                <a:srgbClr val="666699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accent6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Структура расходов в разделах жилищно-коммунального хозяйства и транспорта                                   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 (без капитального строительства) на 2020 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175125268432389"/>
          <c:y val="0.12739477996722492"/>
          <c:w val="0.74398413266523633"/>
          <c:h val="0.60718400868631761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/>
          </c:spPr>
          <c:explosion val="25"/>
          <c:dPt>
            <c:idx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3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</c:dPt>
          <c:dLbls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'2020 жкх'!$A$5:$A$9</c:f>
              <c:strCache>
                <c:ptCount val="5"/>
                <c:pt idx="0">
                  <c:v>Транспортное обслуживание населения</c:v>
                </c:pt>
                <c:pt idx="1">
                  <c:v>Содержание и уборка дорог</c:v>
                </c:pt>
                <c:pt idx="2">
                  <c:v>Мероприятия в области коммунального хозяйства</c:v>
                </c:pt>
                <c:pt idx="3">
                  <c:v>Уличное освещение</c:v>
                </c:pt>
                <c:pt idx="4">
                  <c:v>Мероприятия по благоустройству</c:v>
                </c:pt>
              </c:strCache>
            </c:strRef>
          </c:cat>
          <c:val>
            <c:numRef>
              <c:f>'2020 жкх'!$B$5:$B$9</c:f>
              <c:numCache>
                <c:formatCode>_-* #,##0.0_р_._-;\-* #,##0.0_р_._-;_-* "-"??_р_._-;_-@_-</c:formatCode>
                <c:ptCount val="5"/>
                <c:pt idx="0">
                  <c:v>110712</c:v>
                </c:pt>
                <c:pt idx="1">
                  <c:v>158128.70000000001</c:v>
                </c:pt>
                <c:pt idx="2">
                  <c:v>24814</c:v>
                </c:pt>
                <c:pt idx="3">
                  <c:v>60390.2</c:v>
                </c:pt>
                <c:pt idx="4">
                  <c:v>83559.600000000006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ayout>
        <c:manualLayout>
          <c:xMode val="edge"/>
          <c:yMode val="edge"/>
          <c:x val="0.25449164877117547"/>
          <c:y val="0.70397391315933344"/>
          <c:w val="0.614254978127734"/>
          <c:h val="0.2793169191414539"/>
        </c:manualLayout>
      </c:layout>
      <c:overlay val="0"/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BFC94-C357-42A5-B5DA-1CA4FEA1628C}" type="doc">
      <dgm:prSet loTypeId="urn:microsoft.com/office/officeart/2005/8/layout/radial6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8DBC268-ABDC-4B82-9633-2DADCF7FDB51}">
      <dgm:prSet phldrT="[Текст]" custT="1"/>
      <dgm:spPr/>
      <dgm:t>
        <a:bodyPr/>
        <a:lstStyle/>
        <a:p>
          <a:r>
            <a:rPr lang="ru-RU" sz="1800" b="1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>
              <a:latin typeface="Times New Roman" panose="02020603050405020304" pitchFamily="18" charset="0"/>
              <a:cs typeface="Times New Roman" panose="02020603050405020304" pitchFamily="18" charset="0"/>
            </a:rPr>
            <a:t>БЮДЖЕТНОЙ ПОЛИТИКИ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4D6B9D-2F43-4CD9-AD2F-07776717EFF2}" type="parTrans" cxnId="{2A1A0164-F2E7-475F-8CF9-73EF65EBE112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3CA393-6256-4097-BF82-AEF64F5997D2}" type="sibTrans" cxnId="{2A1A0164-F2E7-475F-8CF9-73EF65EBE112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60F949-B1F9-4579-AADC-55664890382F}">
      <dgm:prSet phldrT="[Текст]" custT="1"/>
      <dgm:spPr/>
      <dgm:t>
        <a:bodyPr/>
        <a:lstStyle/>
        <a:p>
          <a:r>
            <a:rPr lang="ru-RU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Концентрация ресурсов на реализации в Миасском городском округе  муниципальных программ, обеспечивающих достижение целей, показателей и результатов федеральных проектов в рамках реализации Указа Президента Российской Федерации от 7 мая 2018 года № 204, с соответствующим структурированием расходов по приоритетным национальным проектам.</a:t>
          </a:r>
        </a:p>
      </dgm:t>
    </dgm:pt>
    <dgm:pt modelId="{92D425A6-680C-438F-97A2-E9937753F94E}" type="parTrans" cxnId="{24AD30EE-EFDF-4A01-9F63-7EA3870DD74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E5839A-C168-4FC3-A327-21638D335300}" type="sibTrans" cxnId="{24AD30EE-EFDF-4A01-9F63-7EA3870DD74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0E4621-57B2-48DB-88A1-5B36FBFEEC25}">
      <dgm:prSet custT="1"/>
      <dgm:spPr/>
      <dgm:t>
        <a:bodyPr/>
        <a:lstStyle/>
        <a:p>
          <a:r>
            <a:rPr 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долгосрочной сбалансированности и устойчивости   бюджета Миасского городского округа</a:t>
          </a:r>
        </a:p>
      </dgm:t>
    </dgm:pt>
    <dgm:pt modelId="{8DB85AB8-9C92-44E1-8C28-26C8945E49C2}" type="parTrans" cxnId="{2C1B358E-8986-47DB-B23B-2F5B030BA1E0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CDB5B8-42CF-4334-9647-D71464CC7B43}" type="sibTrans" cxnId="{2C1B358E-8986-47DB-B23B-2F5B030BA1E0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E35508-F4B6-4228-A60C-AE7A294D2A1B}">
      <dgm:prSet custT="1"/>
      <dgm:spPr/>
      <dgm:t>
        <a:bodyPr/>
        <a:lstStyle/>
        <a:p>
          <a:r>
            <a:rPr 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 бюджетных расходов с учетом результатов оценки их эффективности</a:t>
          </a:r>
        </a:p>
      </dgm:t>
    </dgm:pt>
    <dgm:pt modelId="{2035AA13-C19A-40E5-8F57-17267C36FA99}" type="parTrans" cxnId="{8560027D-C247-414A-B2AF-71D37C05154A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789D12-41BC-4FE7-8F88-08C24D313045}" type="sibTrans" cxnId="{8560027D-C247-414A-B2AF-71D37C05154A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B4AFEE-2E06-44D7-9899-8A9E8D102F67}">
      <dgm:prSet custT="1"/>
      <dgm:spPr/>
      <dgm:t>
        <a:bodyPr/>
        <a:lstStyle/>
        <a:p>
          <a:r>
            <a:rPr 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эффективного расходования бюджетных средств, в том  числе выделенных на реализацию национальных проектов</a:t>
          </a:r>
        </a:p>
      </dgm:t>
    </dgm:pt>
    <dgm:pt modelId="{4D934474-AF81-45E8-8C1F-D05F27B73195}" type="parTrans" cxnId="{A92AA10D-DE7C-4F98-8AC4-62EBD918F766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E81EBB-D63C-45C2-80D4-0AF7DA32279E}" type="sibTrans" cxnId="{A92AA10D-DE7C-4F98-8AC4-62EBD918F766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7688B-4224-4D12-92B1-830999F3B27A}">
      <dgm:prSet custT="1"/>
      <dgm:spPr/>
      <dgm:t>
        <a:bodyPr/>
        <a:lstStyle/>
        <a:p>
          <a:r>
            <a:rPr 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предоставления муниципальных и государственных услуг жителям Миасского городского округа  в рамках муниципальных  заданий на их оказание.</a:t>
          </a:r>
        </a:p>
      </dgm:t>
    </dgm:pt>
    <dgm:pt modelId="{E25F1B9F-0876-4C72-9079-63AB0AEF0C66}" type="parTrans" cxnId="{2F3692C8-8877-4694-98B5-18EF593B11D0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AD8F95-B52C-4360-A704-DEA0A8B5150E}" type="sibTrans" cxnId="{2F3692C8-8877-4694-98B5-18EF593B11D0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283C8F-6DAC-4757-88D2-9AF49D5F57A5}">
      <dgm:prSet custT="1"/>
      <dgm:spPr/>
      <dgm:t>
        <a:bodyPr/>
        <a:lstStyle/>
        <a:p>
          <a:r>
            <a:rPr lang="ru-RU" sz="130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мониторинга и контроля эффективного использования бюджетных средств.</a:t>
          </a:r>
        </a:p>
      </dgm:t>
    </dgm:pt>
    <dgm:pt modelId="{5E42E539-AB0C-4EDF-BF55-E64AC83C7A3F}" type="parTrans" cxnId="{8909E2A7-403F-4939-AE7F-1F9B40355962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EA7C48-C640-40EA-84C5-B781CB1A9C8F}" type="sibTrans" cxnId="{8909E2A7-403F-4939-AE7F-1F9B40355962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0842D4-DF4A-4E59-BAE8-5CA9A69085FA}" type="pres">
      <dgm:prSet presAssocID="{09ABFC94-C357-42A5-B5DA-1CA4FEA1628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DCDA36-E6F9-4BB6-B560-AFEB91841623}" type="pres">
      <dgm:prSet presAssocID="{28DBC268-ABDC-4B82-9633-2DADCF7FDB51}" presName="centerShape" presStyleLbl="node0" presStyleIdx="0" presStyleCnt="1" custScaleX="115228"/>
      <dgm:spPr/>
      <dgm:t>
        <a:bodyPr/>
        <a:lstStyle/>
        <a:p>
          <a:endParaRPr lang="ru-RU"/>
        </a:p>
      </dgm:t>
    </dgm:pt>
    <dgm:pt modelId="{1C701AD6-8DBF-4C6F-8A28-5746EDCBC781}" type="pres">
      <dgm:prSet presAssocID="{3B60F949-B1F9-4579-AADC-55664890382F}" presName="node" presStyleLbl="node1" presStyleIdx="0" presStyleCnt="6" custScaleX="327463" custScaleY="107195" custRadScaleRad="100057" custRadScaleInc="9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BBCAD-9369-450C-88B0-E17F83214CDB}" type="pres">
      <dgm:prSet presAssocID="{3B60F949-B1F9-4579-AADC-55664890382F}" presName="dummy" presStyleCnt="0"/>
      <dgm:spPr/>
    </dgm:pt>
    <dgm:pt modelId="{C8E8F24E-0230-4D3F-A515-5A81B02CAE8E}" type="pres">
      <dgm:prSet presAssocID="{58E5839A-C168-4FC3-A327-21638D335300}" presName="sibTrans" presStyleLbl="sibTrans2D1" presStyleIdx="0" presStyleCnt="6"/>
      <dgm:spPr/>
      <dgm:t>
        <a:bodyPr/>
        <a:lstStyle/>
        <a:p>
          <a:endParaRPr lang="ru-RU"/>
        </a:p>
      </dgm:t>
    </dgm:pt>
    <dgm:pt modelId="{264C9365-6131-4B40-AC75-68E0AE5E43F4}" type="pres">
      <dgm:prSet presAssocID="{C4283C8F-6DAC-4757-88D2-9AF49D5F57A5}" presName="node" presStyleLbl="node1" presStyleIdx="1" presStyleCnt="6" custScaleX="165616" custRadScaleRad="124693" custRadScaleInc="55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B72D8-0935-4386-AA76-3EDF92266E19}" type="pres">
      <dgm:prSet presAssocID="{C4283C8F-6DAC-4757-88D2-9AF49D5F57A5}" presName="dummy" presStyleCnt="0"/>
      <dgm:spPr/>
    </dgm:pt>
    <dgm:pt modelId="{2F79CFFA-2FCB-4159-87FF-4694B0F1A82E}" type="pres">
      <dgm:prSet presAssocID="{17EA7C48-C640-40EA-84C5-B781CB1A9C8F}" presName="sibTrans" presStyleLbl="sibTrans2D1" presStyleIdx="1" presStyleCnt="6"/>
      <dgm:spPr/>
      <dgm:t>
        <a:bodyPr/>
        <a:lstStyle/>
        <a:p>
          <a:endParaRPr lang="ru-RU"/>
        </a:p>
      </dgm:t>
    </dgm:pt>
    <dgm:pt modelId="{5F6287C4-83AC-4BEF-9711-8731BBC93079}" type="pres">
      <dgm:prSet presAssocID="{5047688B-4224-4D12-92B1-830999F3B27A}" presName="node" presStyleLbl="node1" presStyleIdx="2" presStyleCnt="6" custScaleX="166101" custScaleY="109488" custRadScaleRad="123651" custRadScaleInc="-27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AB2C5-E64B-40BA-BC5B-EA1CD529CB04}" type="pres">
      <dgm:prSet presAssocID="{5047688B-4224-4D12-92B1-830999F3B27A}" presName="dummy" presStyleCnt="0"/>
      <dgm:spPr/>
    </dgm:pt>
    <dgm:pt modelId="{F87445B0-9AE3-4003-8B14-B4D10DE393BA}" type="pres">
      <dgm:prSet presAssocID="{43AD8F95-B52C-4360-A704-DEA0A8B5150E}" presName="sibTrans" presStyleLbl="sibTrans2D1" presStyleIdx="2" presStyleCnt="6"/>
      <dgm:spPr/>
      <dgm:t>
        <a:bodyPr/>
        <a:lstStyle/>
        <a:p>
          <a:endParaRPr lang="ru-RU"/>
        </a:p>
      </dgm:t>
    </dgm:pt>
    <dgm:pt modelId="{B53CC9C8-302C-405E-9C84-201A63BB4D93}" type="pres">
      <dgm:prSet presAssocID="{42B4AFEE-2E06-44D7-9899-8A9E8D102F67}" presName="node" presStyleLbl="node1" presStyleIdx="3" presStyleCnt="6" custScaleX="172468" custRadScaleRad="100239" custRadScaleInc="-19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2F4BA-8797-4910-B6DA-D51C8813BBBB}" type="pres">
      <dgm:prSet presAssocID="{42B4AFEE-2E06-44D7-9899-8A9E8D102F67}" presName="dummy" presStyleCnt="0"/>
      <dgm:spPr/>
    </dgm:pt>
    <dgm:pt modelId="{7190E058-41FE-4002-AE32-C7931D98A163}" type="pres">
      <dgm:prSet presAssocID="{9BE81EBB-D63C-45C2-80D4-0AF7DA32279E}" presName="sibTrans" presStyleLbl="sibTrans2D1" presStyleIdx="3" presStyleCnt="6"/>
      <dgm:spPr/>
      <dgm:t>
        <a:bodyPr/>
        <a:lstStyle/>
        <a:p>
          <a:endParaRPr lang="ru-RU"/>
        </a:p>
      </dgm:t>
    </dgm:pt>
    <dgm:pt modelId="{772CBC9B-49C1-4CE1-A2BF-692617BAF0FA}" type="pres">
      <dgm:prSet presAssocID="{43E35508-F4B6-4228-A60C-AE7A294D2A1B}" presName="node" presStyleLbl="node1" presStyleIdx="4" presStyleCnt="6" custScaleX="170200" custRadScaleRad="112125" custRadScaleInc="23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2CBE4-8502-4E03-A074-2C1EADC23725}" type="pres">
      <dgm:prSet presAssocID="{43E35508-F4B6-4228-A60C-AE7A294D2A1B}" presName="dummy" presStyleCnt="0"/>
      <dgm:spPr/>
    </dgm:pt>
    <dgm:pt modelId="{DBA9FEF6-995F-4705-BF07-FCC2BDF8687D}" type="pres">
      <dgm:prSet presAssocID="{E4789D12-41BC-4FE7-8F88-08C24D313045}" presName="sibTrans" presStyleLbl="sibTrans2D1" presStyleIdx="4" presStyleCnt="6"/>
      <dgm:spPr/>
      <dgm:t>
        <a:bodyPr/>
        <a:lstStyle/>
        <a:p>
          <a:endParaRPr lang="ru-RU"/>
        </a:p>
      </dgm:t>
    </dgm:pt>
    <dgm:pt modelId="{21E609D5-8FC7-4206-8F2D-9AB22E172423}" type="pres">
      <dgm:prSet presAssocID="{050E4621-57B2-48DB-88A1-5B36FBFEEC25}" presName="node" presStyleLbl="node1" presStyleIdx="5" presStyleCnt="6" custScaleX="167940" custRadScaleRad="106674" custRadScaleInc="-27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6F648-8AAA-4183-AB19-B56379488AE3}" type="pres">
      <dgm:prSet presAssocID="{050E4621-57B2-48DB-88A1-5B36FBFEEC25}" presName="dummy" presStyleCnt="0"/>
      <dgm:spPr/>
    </dgm:pt>
    <dgm:pt modelId="{1842C8A9-E654-4E69-8320-EC658FB5320B}" type="pres">
      <dgm:prSet presAssocID="{5ACDB5B8-42CF-4334-9647-D71464CC7B43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3AF1B363-4C85-4A58-AF1B-0717A38A7590}" type="presOf" srcId="{050E4621-57B2-48DB-88A1-5B36FBFEEC25}" destId="{21E609D5-8FC7-4206-8F2D-9AB22E172423}" srcOrd="0" destOrd="0" presId="urn:microsoft.com/office/officeart/2005/8/layout/radial6"/>
    <dgm:cxn modelId="{2F3692C8-8877-4694-98B5-18EF593B11D0}" srcId="{28DBC268-ABDC-4B82-9633-2DADCF7FDB51}" destId="{5047688B-4224-4D12-92B1-830999F3B27A}" srcOrd="2" destOrd="0" parTransId="{E25F1B9F-0876-4C72-9079-63AB0AEF0C66}" sibTransId="{43AD8F95-B52C-4360-A704-DEA0A8B5150E}"/>
    <dgm:cxn modelId="{D35C224F-2A80-4EE2-89BC-AA4471B495B6}" type="presOf" srcId="{43AD8F95-B52C-4360-A704-DEA0A8B5150E}" destId="{F87445B0-9AE3-4003-8B14-B4D10DE393BA}" srcOrd="0" destOrd="0" presId="urn:microsoft.com/office/officeart/2005/8/layout/radial6"/>
    <dgm:cxn modelId="{8909E2A7-403F-4939-AE7F-1F9B40355962}" srcId="{28DBC268-ABDC-4B82-9633-2DADCF7FDB51}" destId="{C4283C8F-6DAC-4757-88D2-9AF49D5F57A5}" srcOrd="1" destOrd="0" parTransId="{5E42E539-AB0C-4EDF-BF55-E64AC83C7A3F}" sibTransId="{17EA7C48-C640-40EA-84C5-B781CB1A9C8F}"/>
    <dgm:cxn modelId="{81655C28-62F4-45C2-8BDF-8D40B12926A6}" type="presOf" srcId="{58E5839A-C168-4FC3-A327-21638D335300}" destId="{C8E8F24E-0230-4D3F-A515-5A81B02CAE8E}" srcOrd="0" destOrd="0" presId="urn:microsoft.com/office/officeart/2005/8/layout/radial6"/>
    <dgm:cxn modelId="{8BE60D5F-F5CE-48FE-B6A5-E429432F8A38}" type="presOf" srcId="{5047688B-4224-4D12-92B1-830999F3B27A}" destId="{5F6287C4-83AC-4BEF-9711-8731BBC93079}" srcOrd="0" destOrd="0" presId="urn:microsoft.com/office/officeart/2005/8/layout/radial6"/>
    <dgm:cxn modelId="{AEAD9832-40C2-4A3A-A38C-9137FC2E4AB0}" type="presOf" srcId="{42B4AFEE-2E06-44D7-9899-8A9E8D102F67}" destId="{B53CC9C8-302C-405E-9C84-201A63BB4D93}" srcOrd="0" destOrd="0" presId="urn:microsoft.com/office/officeart/2005/8/layout/radial6"/>
    <dgm:cxn modelId="{3BF83705-5F37-45FC-B43A-280B4D561857}" type="presOf" srcId="{09ABFC94-C357-42A5-B5DA-1CA4FEA1628C}" destId="{D70842D4-DF4A-4E59-BAE8-5CA9A69085FA}" srcOrd="0" destOrd="0" presId="urn:microsoft.com/office/officeart/2005/8/layout/radial6"/>
    <dgm:cxn modelId="{34353C24-CC98-4240-833D-804291D72962}" type="presOf" srcId="{9BE81EBB-D63C-45C2-80D4-0AF7DA32279E}" destId="{7190E058-41FE-4002-AE32-C7931D98A163}" srcOrd="0" destOrd="0" presId="urn:microsoft.com/office/officeart/2005/8/layout/radial6"/>
    <dgm:cxn modelId="{4FE0F6E6-BD1F-4581-B6D8-2028B3F3C12C}" type="presOf" srcId="{43E35508-F4B6-4228-A60C-AE7A294D2A1B}" destId="{772CBC9B-49C1-4CE1-A2BF-692617BAF0FA}" srcOrd="0" destOrd="0" presId="urn:microsoft.com/office/officeart/2005/8/layout/radial6"/>
    <dgm:cxn modelId="{8560027D-C247-414A-B2AF-71D37C05154A}" srcId="{28DBC268-ABDC-4B82-9633-2DADCF7FDB51}" destId="{43E35508-F4B6-4228-A60C-AE7A294D2A1B}" srcOrd="4" destOrd="0" parTransId="{2035AA13-C19A-40E5-8F57-17267C36FA99}" sibTransId="{E4789D12-41BC-4FE7-8F88-08C24D313045}"/>
    <dgm:cxn modelId="{E53F7DDC-58E4-4DEE-BD28-A3ACF572CD7F}" type="presOf" srcId="{E4789D12-41BC-4FE7-8F88-08C24D313045}" destId="{DBA9FEF6-995F-4705-BF07-FCC2BDF8687D}" srcOrd="0" destOrd="0" presId="urn:microsoft.com/office/officeart/2005/8/layout/radial6"/>
    <dgm:cxn modelId="{A92AA10D-DE7C-4F98-8AC4-62EBD918F766}" srcId="{28DBC268-ABDC-4B82-9633-2DADCF7FDB51}" destId="{42B4AFEE-2E06-44D7-9899-8A9E8D102F67}" srcOrd="3" destOrd="0" parTransId="{4D934474-AF81-45E8-8C1F-D05F27B73195}" sibTransId="{9BE81EBB-D63C-45C2-80D4-0AF7DA32279E}"/>
    <dgm:cxn modelId="{24AD30EE-EFDF-4A01-9F63-7EA3870DD748}" srcId="{28DBC268-ABDC-4B82-9633-2DADCF7FDB51}" destId="{3B60F949-B1F9-4579-AADC-55664890382F}" srcOrd="0" destOrd="0" parTransId="{92D425A6-680C-438F-97A2-E9937753F94E}" sibTransId="{58E5839A-C168-4FC3-A327-21638D335300}"/>
    <dgm:cxn modelId="{E86C0AE8-1B4A-45B6-83C7-52A198487C15}" type="presOf" srcId="{17EA7C48-C640-40EA-84C5-B781CB1A9C8F}" destId="{2F79CFFA-2FCB-4159-87FF-4694B0F1A82E}" srcOrd="0" destOrd="0" presId="urn:microsoft.com/office/officeart/2005/8/layout/radial6"/>
    <dgm:cxn modelId="{9A888B8C-BE19-4A99-B926-6A417115559B}" type="presOf" srcId="{C4283C8F-6DAC-4757-88D2-9AF49D5F57A5}" destId="{264C9365-6131-4B40-AC75-68E0AE5E43F4}" srcOrd="0" destOrd="0" presId="urn:microsoft.com/office/officeart/2005/8/layout/radial6"/>
    <dgm:cxn modelId="{387DF30B-F19A-4A9D-AC2B-4BC6118CCB20}" type="presOf" srcId="{28DBC268-ABDC-4B82-9633-2DADCF7FDB51}" destId="{42DCDA36-E6F9-4BB6-B560-AFEB91841623}" srcOrd="0" destOrd="0" presId="urn:microsoft.com/office/officeart/2005/8/layout/radial6"/>
    <dgm:cxn modelId="{2C1B358E-8986-47DB-B23B-2F5B030BA1E0}" srcId="{28DBC268-ABDC-4B82-9633-2DADCF7FDB51}" destId="{050E4621-57B2-48DB-88A1-5B36FBFEEC25}" srcOrd="5" destOrd="0" parTransId="{8DB85AB8-9C92-44E1-8C28-26C8945E49C2}" sibTransId="{5ACDB5B8-42CF-4334-9647-D71464CC7B43}"/>
    <dgm:cxn modelId="{2A1A0164-F2E7-475F-8CF9-73EF65EBE112}" srcId="{09ABFC94-C357-42A5-B5DA-1CA4FEA1628C}" destId="{28DBC268-ABDC-4B82-9633-2DADCF7FDB51}" srcOrd="0" destOrd="0" parTransId="{524D6B9D-2F43-4CD9-AD2F-07776717EFF2}" sibTransId="{423CA393-6256-4097-BF82-AEF64F5997D2}"/>
    <dgm:cxn modelId="{48262654-D06C-4781-8020-8C43127D76A0}" type="presOf" srcId="{5ACDB5B8-42CF-4334-9647-D71464CC7B43}" destId="{1842C8A9-E654-4E69-8320-EC658FB5320B}" srcOrd="0" destOrd="0" presId="urn:microsoft.com/office/officeart/2005/8/layout/radial6"/>
    <dgm:cxn modelId="{DD9C3CF0-07A5-4C28-97A5-B98D5D41376C}" type="presOf" srcId="{3B60F949-B1F9-4579-AADC-55664890382F}" destId="{1C701AD6-8DBF-4C6F-8A28-5746EDCBC781}" srcOrd="0" destOrd="0" presId="urn:microsoft.com/office/officeart/2005/8/layout/radial6"/>
    <dgm:cxn modelId="{D5C8C832-8E97-4D68-B704-804E53F8DD82}" type="presParOf" srcId="{D70842D4-DF4A-4E59-BAE8-5CA9A69085FA}" destId="{42DCDA36-E6F9-4BB6-B560-AFEB91841623}" srcOrd="0" destOrd="0" presId="urn:microsoft.com/office/officeart/2005/8/layout/radial6"/>
    <dgm:cxn modelId="{20A22ECC-E3B6-44FE-8EF8-E96958FF14FD}" type="presParOf" srcId="{D70842D4-DF4A-4E59-BAE8-5CA9A69085FA}" destId="{1C701AD6-8DBF-4C6F-8A28-5746EDCBC781}" srcOrd="1" destOrd="0" presId="urn:microsoft.com/office/officeart/2005/8/layout/radial6"/>
    <dgm:cxn modelId="{4A80F31F-9B96-47EA-8F79-39C81A07038E}" type="presParOf" srcId="{D70842D4-DF4A-4E59-BAE8-5CA9A69085FA}" destId="{B2FBBCAD-9369-450C-88B0-E17F83214CDB}" srcOrd="2" destOrd="0" presId="urn:microsoft.com/office/officeart/2005/8/layout/radial6"/>
    <dgm:cxn modelId="{F82FE962-8949-4065-8359-860F4F360B01}" type="presParOf" srcId="{D70842D4-DF4A-4E59-BAE8-5CA9A69085FA}" destId="{C8E8F24E-0230-4D3F-A515-5A81B02CAE8E}" srcOrd="3" destOrd="0" presId="urn:microsoft.com/office/officeart/2005/8/layout/radial6"/>
    <dgm:cxn modelId="{61931CF0-C105-4E89-BC78-18B7D2488269}" type="presParOf" srcId="{D70842D4-DF4A-4E59-BAE8-5CA9A69085FA}" destId="{264C9365-6131-4B40-AC75-68E0AE5E43F4}" srcOrd="4" destOrd="0" presId="urn:microsoft.com/office/officeart/2005/8/layout/radial6"/>
    <dgm:cxn modelId="{F6C05C35-B4BA-4DE2-9040-D70AF3A2976C}" type="presParOf" srcId="{D70842D4-DF4A-4E59-BAE8-5CA9A69085FA}" destId="{58FB72D8-0935-4386-AA76-3EDF92266E19}" srcOrd="5" destOrd="0" presId="urn:microsoft.com/office/officeart/2005/8/layout/radial6"/>
    <dgm:cxn modelId="{D07AA708-21BE-426D-8895-26E99C770B64}" type="presParOf" srcId="{D70842D4-DF4A-4E59-BAE8-5CA9A69085FA}" destId="{2F79CFFA-2FCB-4159-87FF-4694B0F1A82E}" srcOrd="6" destOrd="0" presId="urn:microsoft.com/office/officeart/2005/8/layout/radial6"/>
    <dgm:cxn modelId="{A34801E3-6EFF-476B-A092-A698FA01EC6D}" type="presParOf" srcId="{D70842D4-DF4A-4E59-BAE8-5CA9A69085FA}" destId="{5F6287C4-83AC-4BEF-9711-8731BBC93079}" srcOrd="7" destOrd="0" presId="urn:microsoft.com/office/officeart/2005/8/layout/radial6"/>
    <dgm:cxn modelId="{79B2583C-DC54-4628-95F0-AD7134DBB378}" type="presParOf" srcId="{D70842D4-DF4A-4E59-BAE8-5CA9A69085FA}" destId="{0D0AB2C5-E64B-40BA-BC5B-EA1CD529CB04}" srcOrd="8" destOrd="0" presId="urn:microsoft.com/office/officeart/2005/8/layout/radial6"/>
    <dgm:cxn modelId="{BC4F9D9F-AAD5-4370-93C7-879A59537021}" type="presParOf" srcId="{D70842D4-DF4A-4E59-BAE8-5CA9A69085FA}" destId="{F87445B0-9AE3-4003-8B14-B4D10DE393BA}" srcOrd="9" destOrd="0" presId="urn:microsoft.com/office/officeart/2005/8/layout/radial6"/>
    <dgm:cxn modelId="{17E689AD-7764-454E-8554-D0BF78FA125F}" type="presParOf" srcId="{D70842D4-DF4A-4E59-BAE8-5CA9A69085FA}" destId="{B53CC9C8-302C-405E-9C84-201A63BB4D93}" srcOrd="10" destOrd="0" presId="urn:microsoft.com/office/officeart/2005/8/layout/radial6"/>
    <dgm:cxn modelId="{4819773F-FDB3-4262-A163-145D5C0A17E2}" type="presParOf" srcId="{D70842D4-DF4A-4E59-BAE8-5CA9A69085FA}" destId="{EFB2F4BA-8797-4910-B6DA-D51C8813BBBB}" srcOrd="11" destOrd="0" presId="urn:microsoft.com/office/officeart/2005/8/layout/radial6"/>
    <dgm:cxn modelId="{D43CA938-71F2-49AC-B2F1-4BA4D727ABC3}" type="presParOf" srcId="{D70842D4-DF4A-4E59-BAE8-5CA9A69085FA}" destId="{7190E058-41FE-4002-AE32-C7931D98A163}" srcOrd="12" destOrd="0" presId="urn:microsoft.com/office/officeart/2005/8/layout/radial6"/>
    <dgm:cxn modelId="{E14C9FD0-D95C-43B3-A259-2655A9BACD13}" type="presParOf" srcId="{D70842D4-DF4A-4E59-BAE8-5CA9A69085FA}" destId="{772CBC9B-49C1-4CE1-A2BF-692617BAF0FA}" srcOrd="13" destOrd="0" presId="urn:microsoft.com/office/officeart/2005/8/layout/radial6"/>
    <dgm:cxn modelId="{91882335-9C63-43D5-9B5D-78F860723F41}" type="presParOf" srcId="{D70842D4-DF4A-4E59-BAE8-5CA9A69085FA}" destId="{37D2CBE4-8502-4E03-A074-2C1EADC23725}" srcOrd="14" destOrd="0" presId="urn:microsoft.com/office/officeart/2005/8/layout/radial6"/>
    <dgm:cxn modelId="{BE53E682-3D8E-436E-B9D3-5769D7DC1015}" type="presParOf" srcId="{D70842D4-DF4A-4E59-BAE8-5CA9A69085FA}" destId="{DBA9FEF6-995F-4705-BF07-FCC2BDF8687D}" srcOrd="15" destOrd="0" presId="urn:microsoft.com/office/officeart/2005/8/layout/radial6"/>
    <dgm:cxn modelId="{C06CB004-F489-4504-A6A0-82CF40440ECD}" type="presParOf" srcId="{D70842D4-DF4A-4E59-BAE8-5CA9A69085FA}" destId="{21E609D5-8FC7-4206-8F2D-9AB22E172423}" srcOrd="16" destOrd="0" presId="urn:microsoft.com/office/officeart/2005/8/layout/radial6"/>
    <dgm:cxn modelId="{D8C033F9-446C-4F36-A10E-F9D04B152038}" type="presParOf" srcId="{D70842D4-DF4A-4E59-BAE8-5CA9A69085FA}" destId="{8106F648-8AAA-4183-AB19-B56379488AE3}" srcOrd="17" destOrd="0" presId="urn:microsoft.com/office/officeart/2005/8/layout/radial6"/>
    <dgm:cxn modelId="{5CA493D5-ACEB-4A52-9C1B-A7076248564A}" type="presParOf" srcId="{D70842D4-DF4A-4E59-BAE8-5CA9A69085FA}" destId="{1842C8A9-E654-4E69-8320-EC658FB5320B}" srcOrd="18" destOrd="0" presId="urn:microsoft.com/office/officeart/2005/8/layout/radial6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EDA97A-CB3A-42D5-8DFB-616396484BB8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DC68F32-57FF-47EB-BBFD-98684C0F2BC1}">
      <dgm:prSet phldrT="[Текст]"/>
      <dgm:spPr/>
      <dgm:t>
        <a:bodyPr/>
        <a:lstStyle/>
        <a:p>
          <a:r>
            <a:rPr lang="ru-RU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2020 год</a:t>
          </a:r>
        </a:p>
      </dgm:t>
    </dgm:pt>
    <dgm:pt modelId="{5601FDFC-4431-4F9E-A254-06F8C652357B}" type="parTrans" cxnId="{1E6A9F60-086C-4A9C-A7C4-F46AD8679CB1}">
      <dgm:prSet/>
      <dgm:spPr/>
      <dgm:t>
        <a:bodyPr/>
        <a:lstStyle/>
        <a:p>
          <a:endParaRPr lang="ru-RU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4A87F37C-D4B2-4E02-8651-B3604414E428}" type="sibTrans" cxnId="{1E6A9F60-086C-4A9C-A7C4-F46AD8679CB1}">
      <dgm:prSet/>
      <dgm:spPr/>
      <dgm:t>
        <a:bodyPr/>
        <a:lstStyle/>
        <a:p>
          <a:endParaRPr lang="ru-RU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060D74F0-DC13-4762-A347-F74358843897}">
      <dgm:prSet phldrT="[Текст]"/>
      <dgm:spPr/>
      <dgm:t>
        <a:bodyPr/>
        <a:lstStyle/>
        <a:p>
          <a:r>
            <a:rPr lang="ru-RU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доходы - 5 194 400,0 тыс. рублей </a:t>
          </a:r>
        </a:p>
      </dgm:t>
    </dgm:pt>
    <dgm:pt modelId="{3BACB256-8DDE-436E-80F8-A4AA112BADDB}" type="parTrans" cxnId="{D72B507C-43EF-4EDC-B4F6-47582FFAEED1}">
      <dgm:prSet/>
      <dgm:spPr/>
      <dgm:t>
        <a:bodyPr/>
        <a:lstStyle/>
        <a:p>
          <a:endParaRPr lang="ru-RU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BAD9198A-5B0A-43B7-A217-F33AB695CF56}" type="sibTrans" cxnId="{D72B507C-43EF-4EDC-B4F6-47582FFAEED1}">
      <dgm:prSet/>
      <dgm:spPr/>
      <dgm:t>
        <a:bodyPr/>
        <a:lstStyle/>
        <a:p>
          <a:endParaRPr lang="ru-RU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6193C1F5-7717-4E05-8975-4AF445978737}">
      <dgm:prSet phldrT="[Текст]"/>
      <dgm:spPr/>
      <dgm:t>
        <a:bodyPr/>
        <a:lstStyle/>
        <a:p>
          <a:r>
            <a:rPr lang="ru-RU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расходы - 5 194 400,0 тыс.рублей</a:t>
          </a:r>
        </a:p>
      </dgm:t>
    </dgm:pt>
    <dgm:pt modelId="{B60904A2-DE38-4BA6-9454-73B54EBDD7A4}" type="parTrans" cxnId="{00267C18-AC40-480E-916F-17281DBD1B30}">
      <dgm:prSet/>
      <dgm:spPr/>
      <dgm:t>
        <a:bodyPr/>
        <a:lstStyle/>
        <a:p>
          <a:endParaRPr lang="ru-RU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72AFDA26-278D-416E-8B59-FBD3641CA394}" type="sibTrans" cxnId="{00267C18-AC40-480E-916F-17281DBD1B30}">
      <dgm:prSet/>
      <dgm:spPr/>
      <dgm:t>
        <a:bodyPr/>
        <a:lstStyle/>
        <a:p>
          <a:endParaRPr lang="ru-RU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6F751DF-EC89-433A-8979-55DC1555BF4D}">
      <dgm:prSet phldrT="[Текст]"/>
      <dgm:spPr/>
      <dgm:t>
        <a:bodyPr/>
        <a:lstStyle/>
        <a:p>
          <a:r>
            <a:rPr lang="ru-RU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профицит (дефицит) - 0,0</a:t>
          </a:r>
        </a:p>
      </dgm:t>
    </dgm:pt>
    <dgm:pt modelId="{6155E81A-8EBB-4481-9623-F35983EB0E0C}" type="parTrans" cxnId="{70A13B4B-64F2-4B8E-A8F8-BD0D4AB36478}">
      <dgm:prSet/>
      <dgm:spPr/>
      <dgm:t>
        <a:bodyPr/>
        <a:lstStyle/>
        <a:p>
          <a:endParaRPr lang="ru-RU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76F4611C-A044-4549-8728-C78B459D54F1}" type="sibTrans" cxnId="{70A13B4B-64F2-4B8E-A8F8-BD0D4AB36478}">
      <dgm:prSet/>
      <dgm:spPr/>
      <dgm:t>
        <a:bodyPr/>
        <a:lstStyle/>
        <a:p>
          <a:endParaRPr lang="ru-RU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13F8836D-DFF9-4283-89EC-DDEBF39643D7}">
      <dgm:prSet phldrT="[Текст]"/>
      <dgm:spPr/>
      <dgm:t>
        <a:bodyPr/>
        <a:lstStyle/>
        <a:p>
          <a:r>
            <a:rPr lang="ru-RU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2021 год</a:t>
          </a:r>
        </a:p>
      </dgm:t>
    </dgm:pt>
    <dgm:pt modelId="{76F467C1-2F8D-4B1F-B487-EB34E34AFD98}" type="parTrans" cxnId="{4AFCE3CA-A8C2-407B-B10F-8C1F211EE9C5}">
      <dgm:prSet/>
      <dgm:spPr/>
      <dgm:t>
        <a:bodyPr/>
        <a:lstStyle/>
        <a:p>
          <a:endParaRPr lang="ru-RU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9C784174-AD70-479A-AC6B-FC1C2277650E}" type="sibTrans" cxnId="{4AFCE3CA-A8C2-407B-B10F-8C1F211EE9C5}">
      <dgm:prSet/>
      <dgm:spPr/>
      <dgm:t>
        <a:bodyPr/>
        <a:lstStyle/>
        <a:p>
          <a:endParaRPr lang="ru-RU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7720A31-7D75-41B6-B38A-4DDB32898656}">
      <dgm:prSet phldrT="[Текст]"/>
      <dgm:spPr/>
      <dgm:t>
        <a:bodyPr/>
        <a:lstStyle/>
        <a:p>
          <a:r>
            <a:rPr lang="ru-RU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доходы - 4 931 100,0 тыс. рублей </a:t>
          </a:r>
        </a:p>
      </dgm:t>
    </dgm:pt>
    <dgm:pt modelId="{E952DDEB-CB21-429D-9AFE-D768F9552C76}" type="parTrans" cxnId="{D3A02ED1-DD5E-4031-AB3B-CFD1EADA4A2E}">
      <dgm:prSet/>
      <dgm:spPr/>
      <dgm:t>
        <a:bodyPr/>
        <a:lstStyle/>
        <a:p>
          <a:endParaRPr lang="ru-RU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FFAC4880-6E8A-4EE8-9C82-F4531BB8DDB6}" type="sibTrans" cxnId="{D3A02ED1-DD5E-4031-AB3B-CFD1EADA4A2E}">
      <dgm:prSet/>
      <dgm:spPr/>
      <dgm:t>
        <a:bodyPr/>
        <a:lstStyle/>
        <a:p>
          <a:endParaRPr lang="ru-RU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06843C0B-3B85-4998-B129-4D448000BF94}">
      <dgm:prSet phldrT="[Текст]"/>
      <dgm:spPr/>
      <dgm:t>
        <a:bodyPr/>
        <a:lstStyle/>
        <a:p>
          <a:r>
            <a:rPr lang="ru-RU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расходы - 4 931 100,0 тыс.рублей  </a:t>
          </a:r>
        </a:p>
      </dgm:t>
    </dgm:pt>
    <dgm:pt modelId="{A39B77F0-FD3A-4A9A-8963-9FB4C7A01DAB}" type="parTrans" cxnId="{42A9A6B1-C98F-44C7-9C79-FC9CDD43DD7E}">
      <dgm:prSet/>
      <dgm:spPr/>
      <dgm:t>
        <a:bodyPr/>
        <a:lstStyle/>
        <a:p>
          <a:endParaRPr lang="ru-RU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0BA3F197-6673-49F9-862F-A285A45C3D16}" type="sibTrans" cxnId="{42A9A6B1-C98F-44C7-9C79-FC9CDD43DD7E}">
      <dgm:prSet/>
      <dgm:spPr/>
      <dgm:t>
        <a:bodyPr/>
        <a:lstStyle/>
        <a:p>
          <a:endParaRPr lang="ru-RU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F8C1EB2C-76EA-458F-A684-A3E965FC5A28}">
      <dgm:prSet phldrT="[Текст]"/>
      <dgm:spPr/>
      <dgm:t>
        <a:bodyPr/>
        <a:lstStyle/>
        <a:p>
          <a:r>
            <a:rPr lang="ru-RU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профицит (дефицит) - 0,0</a:t>
          </a:r>
        </a:p>
      </dgm:t>
    </dgm:pt>
    <dgm:pt modelId="{F1E6EA4D-3044-4DF4-8DC9-EE22E8BEDE98}" type="parTrans" cxnId="{914A2635-E535-4341-9AAF-76E873D2796D}">
      <dgm:prSet/>
      <dgm:spPr/>
      <dgm:t>
        <a:bodyPr/>
        <a:lstStyle/>
        <a:p>
          <a:endParaRPr lang="ru-RU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6720BE1D-B6F0-45C3-BCBA-3C6A5E41491A}" type="sibTrans" cxnId="{914A2635-E535-4341-9AAF-76E873D2796D}">
      <dgm:prSet/>
      <dgm:spPr/>
      <dgm:t>
        <a:bodyPr/>
        <a:lstStyle/>
        <a:p>
          <a:endParaRPr lang="ru-RU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B364AC6F-B7CB-45FB-85BE-56C750159A1A}">
      <dgm:prSet phldrT="[Текст]"/>
      <dgm:spPr/>
      <dgm:t>
        <a:bodyPr/>
        <a:lstStyle/>
        <a:p>
          <a:r>
            <a:rPr lang="ru-RU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2022 год</a:t>
          </a:r>
        </a:p>
      </dgm:t>
    </dgm:pt>
    <dgm:pt modelId="{21A897FE-D417-4843-806E-00E7F9EB6A41}" type="parTrans" cxnId="{9295C1F1-B3BD-4288-8869-2B4E0C916237}">
      <dgm:prSet/>
      <dgm:spPr/>
      <dgm:t>
        <a:bodyPr/>
        <a:lstStyle/>
        <a:p>
          <a:endParaRPr lang="ru-RU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4B94B401-B796-4452-AD94-B67F2C807A7B}" type="sibTrans" cxnId="{9295C1F1-B3BD-4288-8869-2B4E0C916237}">
      <dgm:prSet/>
      <dgm:spPr/>
      <dgm:t>
        <a:bodyPr/>
        <a:lstStyle/>
        <a:p>
          <a:endParaRPr lang="ru-RU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B3023476-E895-43A2-8CC1-2D9ECB9ABD3D}">
      <dgm:prSet phldrT="[Текст]"/>
      <dgm:spPr/>
      <dgm:t>
        <a:bodyPr/>
        <a:lstStyle/>
        <a:p>
          <a:r>
            <a:rPr lang="ru-RU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расходы - 4 997 200,0 тыс.рублей</a:t>
          </a:r>
        </a:p>
      </dgm:t>
    </dgm:pt>
    <dgm:pt modelId="{8813C5A0-8B56-4C2C-B90A-1CD7121A5470}" type="parTrans" cxnId="{77E66174-D179-4559-BF5A-F038BD586B67}">
      <dgm:prSet/>
      <dgm:spPr/>
      <dgm:t>
        <a:bodyPr/>
        <a:lstStyle/>
        <a:p>
          <a:endParaRPr lang="ru-RU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E659890C-216D-4D5C-8CC1-CB22384A69C2}" type="sibTrans" cxnId="{77E66174-D179-4559-BF5A-F038BD586B67}">
      <dgm:prSet/>
      <dgm:spPr/>
      <dgm:t>
        <a:bodyPr/>
        <a:lstStyle/>
        <a:p>
          <a:endParaRPr lang="ru-RU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B2DD738-D122-4346-AF29-4FCA2C960299}">
      <dgm:prSet phldrT="[Текст]"/>
      <dgm:spPr/>
      <dgm:t>
        <a:bodyPr/>
        <a:lstStyle/>
        <a:p>
          <a:r>
            <a:rPr lang="ru-RU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доходы - 4 997 200,0 тыс. рублей </a:t>
          </a:r>
        </a:p>
      </dgm:t>
    </dgm:pt>
    <dgm:pt modelId="{9C029CB9-DE36-41F4-BB9D-48BE489818BB}" type="parTrans" cxnId="{2314FD42-9486-4BC5-A794-3F2750F55CB1}">
      <dgm:prSet/>
      <dgm:spPr/>
      <dgm:t>
        <a:bodyPr/>
        <a:lstStyle/>
        <a:p>
          <a:endParaRPr lang="ru-RU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FA8EB4B4-94BB-4E87-A419-415FF7FACC58}" type="sibTrans" cxnId="{2314FD42-9486-4BC5-A794-3F2750F55CB1}">
      <dgm:prSet/>
      <dgm:spPr/>
      <dgm:t>
        <a:bodyPr/>
        <a:lstStyle/>
        <a:p>
          <a:endParaRPr lang="ru-RU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7CEC1BEA-7F34-4E89-AACE-8D397CCE9173}">
      <dgm:prSet phldrT="[Текст]"/>
      <dgm:spPr/>
      <dgm:t>
        <a:bodyPr/>
        <a:lstStyle/>
        <a:p>
          <a:r>
            <a:rPr lang="ru-RU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профицит(дефицит)  -  0,0</a:t>
          </a:r>
        </a:p>
      </dgm:t>
    </dgm:pt>
    <dgm:pt modelId="{B57EB38E-04AB-4776-8C1F-87B29A7DCAEE}" type="parTrans" cxnId="{2168EBC0-F4EA-46E5-8D74-2BBCA4B1C4BA}">
      <dgm:prSet/>
      <dgm:spPr/>
      <dgm:t>
        <a:bodyPr/>
        <a:lstStyle/>
        <a:p>
          <a:endParaRPr lang="ru-RU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B76AE53-8187-4342-B730-62CF3BC89B8D}" type="sibTrans" cxnId="{2168EBC0-F4EA-46E5-8D74-2BBCA4B1C4BA}">
      <dgm:prSet/>
      <dgm:spPr/>
      <dgm:t>
        <a:bodyPr/>
        <a:lstStyle/>
        <a:p>
          <a:endParaRPr lang="ru-RU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B3464DD0-FC37-4B2D-AF55-AC6489F1B488}" type="pres">
      <dgm:prSet presAssocID="{C2EDA97A-CB3A-42D5-8DFB-616396484B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B1355F-E368-436A-8D8C-CCFDE70DCCA5}" type="pres">
      <dgm:prSet presAssocID="{5DC68F32-57FF-47EB-BBFD-98684C0F2BC1}" presName="linNode" presStyleCnt="0"/>
      <dgm:spPr/>
    </dgm:pt>
    <dgm:pt modelId="{9E0B7590-F1E8-41C1-B292-DC73BD39297B}" type="pres">
      <dgm:prSet presAssocID="{5DC68F32-57FF-47EB-BBFD-98684C0F2BC1}" presName="parentText" presStyleLbl="node1" presStyleIdx="0" presStyleCnt="3" custLinFactNeighborY="16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C6968-4305-4EE2-B88C-D7379D01244D}" type="pres">
      <dgm:prSet presAssocID="{5DC68F32-57FF-47EB-BBFD-98684C0F2BC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A79BA-284E-4D04-BD5E-D78CFB55A0FE}" type="pres">
      <dgm:prSet presAssocID="{4A87F37C-D4B2-4E02-8651-B3604414E428}" presName="sp" presStyleCnt="0"/>
      <dgm:spPr/>
    </dgm:pt>
    <dgm:pt modelId="{79AB47C1-3D34-4C04-A43B-FCE3D76EC3BB}" type="pres">
      <dgm:prSet presAssocID="{13F8836D-DFF9-4283-89EC-DDEBF39643D7}" presName="linNode" presStyleCnt="0"/>
      <dgm:spPr/>
    </dgm:pt>
    <dgm:pt modelId="{DAA9E323-9A54-41A5-8E68-286BF257BE7B}" type="pres">
      <dgm:prSet presAssocID="{13F8836D-DFF9-4283-89EC-DDEBF39643D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88E90-282C-468E-AC53-BB27BA700728}" type="pres">
      <dgm:prSet presAssocID="{13F8836D-DFF9-4283-89EC-DDEBF39643D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D26C7-474E-4BE8-A09A-CFE1B0D9866F}" type="pres">
      <dgm:prSet presAssocID="{9C784174-AD70-479A-AC6B-FC1C2277650E}" presName="sp" presStyleCnt="0"/>
      <dgm:spPr/>
    </dgm:pt>
    <dgm:pt modelId="{F9C6025D-CB9B-4D5C-817A-B96719B5DD46}" type="pres">
      <dgm:prSet presAssocID="{B364AC6F-B7CB-45FB-85BE-56C750159A1A}" presName="linNode" presStyleCnt="0"/>
      <dgm:spPr/>
    </dgm:pt>
    <dgm:pt modelId="{9D387858-B9D8-4AD6-A32E-8C683AAB9B1D}" type="pres">
      <dgm:prSet presAssocID="{B364AC6F-B7CB-45FB-85BE-56C750159A1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2D0CB-5479-402B-B42A-3375A5045863}" type="pres">
      <dgm:prSet presAssocID="{B364AC6F-B7CB-45FB-85BE-56C750159A1A}" presName="descendantText" presStyleLbl="alignAccFollowNode1" presStyleIdx="2" presStyleCnt="3" custLinFactNeighborY="-3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0AEF7C-B113-45B7-B019-1284D2A542E2}" type="presOf" srcId="{27720A31-7D75-41B6-B38A-4DDB32898656}" destId="{7F188E90-282C-468E-AC53-BB27BA700728}" srcOrd="0" destOrd="0" presId="urn:microsoft.com/office/officeart/2005/8/layout/vList5"/>
    <dgm:cxn modelId="{2168EBC0-F4EA-46E5-8D74-2BBCA4B1C4BA}" srcId="{5DC68F32-57FF-47EB-BBFD-98684C0F2BC1}" destId="{7CEC1BEA-7F34-4E89-AACE-8D397CCE9173}" srcOrd="2" destOrd="0" parTransId="{B57EB38E-04AB-4776-8C1F-87B29A7DCAEE}" sibTransId="{AB76AE53-8187-4342-B730-62CF3BC89B8D}"/>
    <dgm:cxn modelId="{7D003980-8667-4C45-B9C7-93D5E74394DE}" type="presOf" srcId="{F8C1EB2C-76EA-458F-A684-A3E965FC5A28}" destId="{7F188E90-282C-468E-AC53-BB27BA700728}" srcOrd="0" destOrd="2" presId="urn:microsoft.com/office/officeart/2005/8/layout/vList5"/>
    <dgm:cxn modelId="{B25C3381-67F4-4687-B9B2-F08890F5E4C4}" type="presOf" srcId="{B364AC6F-B7CB-45FB-85BE-56C750159A1A}" destId="{9D387858-B9D8-4AD6-A32E-8C683AAB9B1D}" srcOrd="0" destOrd="0" presId="urn:microsoft.com/office/officeart/2005/8/layout/vList5"/>
    <dgm:cxn modelId="{E8C40A96-CF9C-45B3-B020-0F2387B8B347}" type="presOf" srcId="{7CEC1BEA-7F34-4E89-AACE-8D397CCE9173}" destId="{009C6968-4305-4EE2-B88C-D7379D01244D}" srcOrd="0" destOrd="2" presId="urn:microsoft.com/office/officeart/2005/8/layout/vList5"/>
    <dgm:cxn modelId="{2314FD42-9486-4BC5-A794-3F2750F55CB1}" srcId="{B364AC6F-B7CB-45FB-85BE-56C750159A1A}" destId="{CB2DD738-D122-4346-AF29-4FCA2C960299}" srcOrd="0" destOrd="0" parTransId="{9C029CB9-DE36-41F4-BB9D-48BE489818BB}" sibTransId="{FA8EB4B4-94BB-4E87-A419-415FF7FACC58}"/>
    <dgm:cxn modelId="{1E6A9F60-086C-4A9C-A7C4-F46AD8679CB1}" srcId="{C2EDA97A-CB3A-42D5-8DFB-616396484BB8}" destId="{5DC68F32-57FF-47EB-BBFD-98684C0F2BC1}" srcOrd="0" destOrd="0" parTransId="{5601FDFC-4431-4F9E-A254-06F8C652357B}" sibTransId="{4A87F37C-D4B2-4E02-8651-B3604414E428}"/>
    <dgm:cxn modelId="{70A13B4B-64F2-4B8E-A8F8-BD0D4AB36478}" srcId="{B364AC6F-B7CB-45FB-85BE-56C750159A1A}" destId="{A6F751DF-EC89-433A-8979-55DC1555BF4D}" srcOrd="2" destOrd="0" parTransId="{6155E81A-8EBB-4481-9623-F35983EB0E0C}" sibTransId="{76F4611C-A044-4549-8728-C78B459D54F1}"/>
    <dgm:cxn modelId="{D72B507C-43EF-4EDC-B4F6-47582FFAEED1}" srcId="{5DC68F32-57FF-47EB-BBFD-98684C0F2BC1}" destId="{060D74F0-DC13-4762-A347-F74358843897}" srcOrd="0" destOrd="0" parTransId="{3BACB256-8DDE-436E-80F8-A4AA112BADDB}" sibTransId="{BAD9198A-5B0A-43B7-A217-F33AB695CF56}"/>
    <dgm:cxn modelId="{D83912D8-D75F-4B18-9745-6512548DF5B3}" type="presOf" srcId="{06843C0B-3B85-4998-B129-4D448000BF94}" destId="{7F188E90-282C-468E-AC53-BB27BA700728}" srcOrd="0" destOrd="1" presId="urn:microsoft.com/office/officeart/2005/8/layout/vList5"/>
    <dgm:cxn modelId="{9295C1F1-B3BD-4288-8869-2B4E0C916237}" srcId="{C2EDA97A-CB3A-42D5-8DFB-616396484BB8}" destId="{B364AC6F-B7CB-45FB-85BE-56C750159A1A}" srcOrd="2" destOrd="0" parTransId="{21A897FE-D417-4843-806E-00E7F9EB6A41}" sibTransId="{4B94B401-B796-4452-AD94-B67F2C807A7B}"/>
    <dgm:cxn modelId="{00267C18-AC40-480E-916F-17281DBD1B30}" srcId="{5DC68F32-57FF-47EB-BBFD-98684C0F2BC1}" destId="{6193C1F5-7717-4E05-8975-4AF445978737}" srcOrd="1" destOrd="0" parTransId="{B60904A2-DE38-4BA6-9454-73B54EBDD7A4}" sibTransId="{72AFDA26-278D-416E-8B59-FBD3641CA394}"/>
    <dgm:cxn modelId="{D3A02ED1-DD5E-4031-AB3B-CFD1EADA4A2E}" srcId="{13F8836D-DFF9-4283-89EC-DDEBF39643D7}" destId="{27720A31-7D75-41B6-B38A-4DDB32898656}" srcOrd="0" destOrd="0" parTransId="{E952DDEB-CB21-429D-9AFE-D768F9552C76}" sibTransId="{FFAC4880-6E8A-4EE8-9C82-F4531BB8DDB6}"/>
    <dgm:cxn modelId="{914A2635-E535-4341-9AAF-76E873D2796D}" srcId="{13F8836D-DFF9-4283-89EC-DDEBF39643D7}" destId="{F8C1EB2C-76EA-458F-A684-A3E965FC5A28}" srcOrd="2" destOrd="0" parTransId="{F1E6EA4D-3044-4DF4-8DC9-EE22E8BEDE98}" sibTransId="{6720BE1D-B6F0-45C3-BCBA-3C6A5E41491A}"/>
    <dgm:cxn modelId="{B7361695-A396-4EC5-A74B-3B1C474595CB}" type="presOf" srcId="{A6F751DF-EC89-433A-8979-55DC1555BF4D}" destId="{E582D0CB-5479-402B-B42A-3375A5045863}" srcOrd="0" destOrd="2" presId="urn:microsoft.com/office/officeart/2005/8/layout/vList5"/>
    <dgm:cxn modelId="{77E66174-D179-4559-BF5A-F038BD586B67}" srcId="{B364AC6F-B7CB-45FB-85BE-56C750159A1A}" destId="{B3023476-E895-43A2-8CC1-2D9ECB9ABD3D}" srcOrd="1" destOrd="0" parTransId="{8813C5A0-8B56-4C2C-B90A-1CD7121A5470}" sibTransId="{E659890C-216D-4D5C-8CC1-CB22384A69C2}"/>
    <dgm:cxn modelId="{86F9C96F-092C-4D71-AC40-DD8B8ACADF2A}" type="presOf" srcId="{B3023476-E895-43A2-8CC1-2D9ECB9ABD3D}" destId="{E582D0CB-5479-402B-B42A-3375A5045863}" srcOrd="0" destOrd="1" presId="urn:microsoft.com/office/officeart/2005/8/layout/vList5"/>
    <dgm:cxn modelId="{A5D3BB0C-088F-4A7A-A61B-B0454A12D419}" type="presOf" srcId="{060D74F0-DC13-4762-A347-F74358843897}" destId="{009C6968-4305-4EE2-B88C-D7379D01244D}" srcOrd="0" destOrd="0" presId="urn:microsoft.com/office/officeart/2005/8/layout/vList5"/>
    <dgm:cxn modelId="{80841488-72BB-4222-97C0-1BDA07A04413}" type="presOf" srcId="{5DC68F32-57FF-47EB-BBFD-98684C0F2BC1}" destId="{9E0B7590-F1E8-41C1-B292-DC73BD39297B}" srcOrd="0" destOrd="0" presId="urn:microsoft.com/office/officeart/2005/8/layout/vList5"/>
    <dgm:cxn modelId="{6B228571-3C65-428A-9DF3-214FD8109915}" type="presOf" srcId="{13F8836D-DFF9-4283-89EC-DDEBF39643D7}" destId="{DAA9E323-9A54-41A5-8E68-286BF257BE7B}" srcOrd="0" destOrd="0" presId="urn:microsoft.com/office/officeart/2005/8/layout/vList5"/>
    <dgm:cxn modelId="{4AFCE3CA-A8C2-407B-B10F-8C1F211EE9C5}" srcId="{C2EDA97A-CB3A-42D5-8DFB-616396484BB8}" destId="{13F8836D-DFF9-4283-89EC-DDEBF39643D7}" srcOrd="1" destOrd="0" parTransId="{76F467C1-2F8D-4B1F-B487-EB34E34AFD98}" sibTransId="{9C784174-AD70-479A-AC6B-FC1C2277650E}"/>
    <dgm:cxn modelId="{42A9A6B1-C98F-44C7-9C79-FC9CDD43DD7E}" srcId="{13F8836D-DFF9-4283-89EC-DDEBF39643D7}" destId="{06843C0B-3B85-4998-B129-4D448000BF94}" srcOrd="1" destOrd="0" parTransId="{A39B77F0-FD3A-4A9A-8963-9FB4C7A01DAB}" sibTransId="{0BA3F197-6673-49F9-862F-A285A45C3D16}"/>
    <dgm:cxn modelId="{CE11E2DE-9215-44F0-B430-6B33554192E0}" type="presOf" srcId="{CB2DD738-D122-4346-AF29-4FCA2C960299}" destId="{E582D0CB-5479-402B-B42A-3375A5045863}" srcOrd="0" destOrd="0" presId="urn:microsoft.com/office/officeart/2005/8/layout/vList5"/>
    <dgm:cxn modelId="{17A73D98-C9BD-4D99-8264-D8DDCB0FEB50}" type="presOf" srcId="{C2EDA97A-CB3A-42D5-8DFB-616396484BB8}" destId="{B3464DD0-FC37-4B2D-AF55-AC6489F1B488}" srcOrd="0" destOrd="0" presId="urn:microsoft.com/office/officeart/2005/8/layout/vList5"/>
    <dgm:cxn modelId="{BDC2D5D7-2AF5-4621-B15E-E1FCE898BD45}" type="presOf" srcId="{6193C1F5-7717-4E05-8975-4AF445978737}" destId="{009C6968-4305-4EE2-B88C-D7379D01244D}" srcOrd="0" destOrd="1" presId="urn:microsoft.com/office/officeart/2005/8/layout/vList5"/>
    <dgm:cxn modelId="{D2C4E528-2EAC-485D-A3F3-89D578FD35AA}" type="presParOf" srcId="{B3464DD0-FC37-4B2D-AF55-AC6489F1B488}" destId="{6DB1355F-E368-436A-8D8C-CCFDE70DCCA5}" srcOrd="0" destOrd="0" presId="urn:microsoft.com/office/officeart/2005/8/layout/vList5"/>
    <dgm:cxn modelId="{AFF580CA-6892-4774-B753-5EB1392DFDC5}" type="presParOf" srcId="{6DB1355F-E368-436A-8D8C-CCFDE70DCCA5}" destId="{9E0B7590-F1E8-41C1-B292-DC73BD39297B}" srcOrd="0" destOrd="0" presId="urn:microsoft.com/office/officeart/2005/8/layout/vList5"/>
    <dgm:cxn modelId="{9796F6F4-4320-4A52-BF25-AEB69114EBB6}" type="presParOf" srcId="{6DB1355F-E368-436A-8D8C-CCFDE70DCCA5}" destId="{009C6968-4305-4EE2-B88C-D7379D01244D}" srcOrd="1" destOrd="0" presId="urn:microsoft.com/office/officeart/2005/8/layout/vList5"/>
    <dgm:cxn modelId="{41134AF8-731A-4A21-B761-68004DF6F182}" type="presParOf" srcId="{B3464DD0-FC37-4B2D-AF55-AC6489F1B488}" destId="{A86A79BA-284E-4D04-BD5E-D78CFB55A0FE}" srcOrd="1" destOrd="0" presId="urn:microsoft.com/office/officeart/2005/8/layout/vList5"/>
    <dgm:cxn modelId="{F6D3D7D2-E992-493F-A3A3-7426BBDCB689}" type="presParOf" srcId="{B3464DD0-FC37-4B2D-AF55-AC6489F1B488}" destId="{79AB47C1-3D34-4C04-A43B-FCE3D76EC3BB}" srcOrd="2" destOrd="0" presId="urn:microsoft.com/office/officeart/2005/8/layout/vList5"/>
    <dgm:cxn modelId="{D4E3B7CC-8F40-448E-A0DF-C9B0E8B2D3A9}" type="presParOf" srcId="{79AB47C1-3D34-4C04-A43B-FCE3D76EC3BB}" destId="{DAA9E323-9A54-41A5-8E68-286BF257BE7B}" srcOrd="0" destOrd="0" presId="urn:microsoft.com/office/officeart/2005/8/layout/vList5"/>
    <dgm:cxn modelId="{228382FE-C0B5-4A92-9459-C97CACF5422E}" type="presParOf" srcId="{79AB47C1-3D34-4C04-A43B-FCE3D76EC3BB}" destId="{7F188E90-282C-468E-AC53-BB27BA700728}" srcOrd="1" destOrd="0" presId="urn:microsoft.com/office/officeart/2005/8/layout/vList5"/>
    <dgm:cxn modelId="{1F9D522F-0A37-4AE2-A68D-C927E392E874}" type="presParOf" srcId="{B3464DD0-FC37-4B2D-AF55-AC6489F1B488}" destId="{C3BD26C7-474E-4BE8-A09A-CFE1B0D9866F}" srcOrd="3" destOrd="0" presId="urn:microsoft.com/office/officeart/2005/8/layout/vList5"/>
    <dgm:cxn modelId="{B70386E5-0DAC-47D0-84F5-F3C60C6C7C60}" type="presParOf" srcId="{B3464DD0-FC37-4B2D-AF55-AC6489F1B488}" destId="{F9C6025D-CB9B-4D5C-817A-B96719B5DD46}" srcOrd="4" destOrd="0" presId="urn:microsoft.com/office/officeart/2005/8/layout/vList5"/>
    <dgm:cxn modelId="{03BB3C53-79F0-41F4-A984-DF8ACFF46364}" type="presParOf" srcId="{F9C6025D-CB9B-4D5C-817A-B96719B5DD46}" destId="{9D387858-B9D8-4AD6-A32E-8C683AAB9B1D}" srcOrd="0" destOrd="0" presId="urn:microsoft.com/office/officeart/2005/8/layout/vList5"/>
    <dgm:cxn modelId="{8E7C0C5D-4D3B-49E6-9DAA-6C511ECAAFFC}" type="presParOf" srcId="{F9C6025D-CB9B-4D5C-817A-B96719B5DD46}" destId="{E582D0CB-5479-402B-B42A-3375A504586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9ED3F8-64A3-4563-8364-98CAE9B65837}" type="doc">
      <dgm:prSet loTypeId="urn:microsoft.com/office/officeart/2005/8/layout/radial1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BD0EAFF-97E9-4A4D-8E7C-0B672F658E19}">
      <dgm:prSet phldrT="[Текст]"/>
      <dgm:spPr>
        <a:xfrm>
          <a:off x="3887693" y="2766605"/>
          <a:ext cx="2616387" cy="2616387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ЖКХ и транспорт в Миасском городском округе</a:t>
          </a:r>
        </a:p>
      </dgm:t>
    </dgm:pt>
    <dgm:pt modelId="{A9490712-9F4A-4338-8723-A5F7D590F7FD}" type="parTrans" cxnId="{3D1A95F3-8F3C-46F0-B7FF-3FB1DCEB8A57}">
      <dgm:prSet/>
      <dgm:spPr/>
      <dgm:t>
        <a:bodyPr/>
        <a:lstStyle/>
        <a:p>
          <a:endParaRPr lang="ru-RU"/>
        </a:p>
      </dgm:t>
    </dgm:pt>
    <dgm:pt modelId="{2DC40DC5-1AE1-4FF7-B49E-EDF7DD7FBFB7}" type="sibTrans" cxnId="{3D1A95F3-8F3C-46F0-B7FF-3FB1DCEB8A57}">
      <dgm:prSet/>
      <dgm:spPr/>
      <dgm:t>
        <a:bodyPr/>
        <a:lstStyle/>
        <a:p>
          <a:endParaRPr lang="ru-RU"/>
        </a:p>
      </dgm:t>
    </dgm:pt>
    <dgm:pt modelId="{93530393-C7EF-4237-99D6-FF528218E733}">
      <dgm:prSet phldrT="[Текст]" custT="1"/>
      <dgm:spPr>
        <a:xfrm>
          <a:off x="419098" y="367086"/>
          <a:ext cx="3165180" cy="3210350"/>
        </a:xfrm>
        <a:prstGeom prst="ellipse">
          <a:avLst/>
        </a:prstGeom>
        <a:solidFill>
          <a:srgbClr val="4BACC6">
            <a:lumMod val="60000"/>
            <a:lumOff val="4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ru-RU" sz="1200" b="1" baseline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r>
            <a:rPr lang="ru-RU" sz="1200" b="1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Транспортное </a:t>
          </a:r>
        </a:p>
        <a:p>
          <a:r>
            <a:rPr lang="ru-RU" sz="1200" b="1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обслуживание населения </a:t>
          </a:r>
        </a:p>
        <a:p>
          <a:r>
            <a:rPr lang="ru-RU" sz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Количество единиц подвижного состава, ежедневно выпускаемого на линию:</a:t>
          </a:r>
        </a:p>
        <a:p>
          <a:r>
            <a:rPr lang="ru-RU" sz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троллейбусы - в рабочие дни       26 ед., в выходные дни 10 ед.;</a:t>
          </a:r>
        </a:p>
        <a:p>
          <a:r>
            <a:rPr lang="ru-RU" sz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автобусы 27 ед., в т.ч. -</a:t>
          </a:r>
        </a:p>
        <a:p>
          <a:r>
            <a:rPr lang="ru-RU" sz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городское сообщение 10 ед.; </a:t>
          </a:r>
        </a:p>
        <a:p>
          <a:r>
            <a:rPr lang="ru-RU" sz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пригородное сообщение 17 ед.                 </a:t>
          </a:r>
        </a:p>
        <a:p>
          <a:r>
            <a:rPr lang="ru-RU" sz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</a:p>
      </dgm:t>
    </dgm:pt>
    <dgm:pt modelId="{C2626B33-66D7-43E0-8655-6293D7B238C7}" type="parTrans" cxnId="{ED543355-9667-423F-A5F1-25D673337F0A}">
      <dgm:prSet/>
      <dgm:spPr>
        <a:xfrm rot="12801262">
          <a:off x="3252914" y="3082086"/>
          <a:ext cx="926566" cy="37454"/>
        </a:xfrm>
        <a:custGeom>
          <a:avLst/>
          <a:gdLst/>
          <a:ahLst/>
          <a:cxnLst/>
          <a:rect l="0" t="0" r="0" b="0"/>
          <a:pathLst>
            <a:path>
              <a:moveTo>
                <a:pt x="0" y="18727"/>
              </a:moveTo>
              <a:lnTo>
                <a:pt x="926566" y="18727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EE1F783-1388-4E78-B333-2350644A5ACF}" type="sibTrans" cxnId="{ED543355-9667-423F-A5F1-25D673337F0A}">
      <dgm:prSet/>
      <dgm:spPr/>
      <dgm:t>
        <a:bodyPr/>
        <a:lstStyle/>
        <a:p>
          <a:endParaRPr lang="ru-RU"/>
        </a:p>
      </dgm:t>
    </dgm:pt>
    <dgm:pt modelId="{BB767D45-DA23-48BF-AD7E-B6457411E4C4}">
      <dgm:prSet phldrT="[Текст]" custT="1"/>
      <dgm:spPr>
        <a:xfrm>
          <a:off x="7537080" y="1139802"/>
          <a:ext cx="2378534" cy="2378534"/>
        </a:xfrm>
        <a:prstGeom prst="ellipse">
          <a:avLst/>
        </a:prstGeom>
        <a:solidFill>
          <a:srgbClr val="C0504D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b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Мероприятия в      области коммунального хозяйства</a:t>
          </a:r>
        </a:p>
        <a:p>
          <a:r>
            <a:rPr lang="ru-RU" sz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содержание гидротехнических сооружений - 7 шт.;</a:t>
          </a:r>
        </a:p>
        <a:p>
          <a:r>
            <a:rPr lang="ru-RU" sz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техническое обслуживание бесхозяйных газовых сетей - 353,4 км.</a:t>
          </a:r>
        </a:p>
      </dgm:t>
    </dgm:pt>
    <dgm:pt modelId="{E2061F94-E9D3-410E-A544-20251FAB6A75}" type="parTrans" cxnId="{D4F56F68-3B97-40DB-9F45-E7414A77EEFB}">
      <dgm:prSet/>
      <dgm:spPr>
        <a:xfrm rot="20021321">
          <a:off x="6293904" y="3156850"/>
          <a:ext cx="1441031" cy="37454"/>
        </a:xfrm>
        <a:custGeom>
          <a:avLst/>
          <a:gdLst/>
          <a:ahLst/>
          <a:cxnLst/>
          <a:rect l="0" t="0" r="0" b="0"/>
          <a:pathLst>
            <a:path>
              <a:moveTo>
                <a:pt x="0" y="18727"/>
              </a:moveTo>
              <a:lnTo>
                <a:pt x="1441031" y="18727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AD050FE-31D6-4F22-B0B0-02BCE4F6BD00}" type="sibTrans" cxnId="{D4F56F68-3B97-40DB-9F45-E7414A77EEFB}">
      <dgm:prSet/>
      <dgm:spPr/>
      <dgm:t>
        <a:bodyPr/>
        <a:lstStyle/>
        <a:p>
          <a:endParaRPr lang="ru-RU"/>
        </a:p>
      </dgm:t>
    </dgm:pt>
    <dgm:pt modelId="{E55FAA52-16FC-490C-8048-5E8A3453AD29}">
      <dgm:prSet phldrT="[Текст]" custT="1"/>
      <dgm:spPr>
        <a:xfrm>
          <a:off x="654401" y="4257962"/>
          <a:ext cx="2616387" cy="2616387"/>
        </a:xfrm>
        <a:prstGeom prst="ellipse">
          <a:avLst/>
        </a:prstGeom>
        <a:solidFill>
          <a:srgbClr val="9BBB59">
            <a:lumMod val="60000"/>
            <a:lumOff val="4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b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Мероприятия по благоустройству</a:t>
          </a:r>
        </a:p>
        <a:p>
          <a:r>
            <a:rPr lang="ru-RU" sz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вывоз ТБО с несанкцонированных свалок;</a:t>
          </a:r>
        </a:p>
        <a:p>
          <a:r>
            <a:rPr lang="ru-RU" sz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содержание и ремонт памятников (бесхозных);</a:t>
          </a:r>
        </a:p>
        <a:p>
          <a:r>
            <a:rPr lang="ru-RU" sz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содержание общегородских территорий;</a:t>
          </a:r>
        </a:p>
        <a:p>
          <a:r>
            <a:rPr lang="ru-RU" sz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содержание и уборка кладбищ</a:t>
          </a:r>
        </a:p>
      </dgm:t>
    </dgm:pt>
    <dgm:pt modelId="{7784C90F-3C53-42F6-B8DA-93556502647E}" type="parTrans" cxnId="{D035C41F-7A91-4A6F-ACE7-A446CEFA8DD0}">
      <dgm:prSet/>
      <dgm:spPr>
        <a:xfrm rot="9314309">
          <a:off x="3107103" y="4801750"/>
          <a:ext cx="944275" cy="37454"/>
        </a:xfrm>
        <a:custGeom>
          <a:avLst/>
          <a:gdLst/>
          <a:ahLst/>
          <a:cxnLst/>
          <a:rect l="0" t="0" r="0" b="0"/>
          <a:pathLst>
            <a:path>
              <a:moveTo>
                <a:pt x="0" y="18727"/>
              </a:moveTo>
              <a:lnTo>
                <a:pt x="944275" y="18727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FB8728D-42B9-4526-A844-0FB718F6477D}" type="sibTrans" cxnId="{D035C41F-7A91-4A6F-ACE7-A446CEFA8DD0}">
      <dgm:prSet/>
      <dgm:spPr/>
      <dgm:t>
        <a:bodyPr/>
        <a:lstStyle/>
        <a:p>
          <a:endParaRPr lang="ru-RU"/>
        </a:p>
      </dgm:t>
    </dgm:pt>
    <dgm:pt modelId="{E97E2E44-1F60-4F63-AB70-F997C2DD5620}">
      <dgm:prSet phldrT="[Текст]" custT="1"/>
      <dgm:spPr>
        <a:xfrm>
          <a:off x="4816996" y="284892"/>
          <a:ext cx="2162303" cy="2162303"/>
        </a:xfrm>
        <a:prstGeom prst="ellipse">
          <a:avLst/>
        </a:prstGeom>
        <a:solidFill>
          <a:sysClr val="window" lastClr="FFFFFF">
            <a:lumMod val="6500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400" b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Содержание и уборка дорог</a:t>
          </a:r>
        </a:p>
        <a:p>
          <a:r>
            <a:rPr lang="ru-RU" sz="13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Протяженность  автомобильных дорог местного значения </a:t>
          </a:r>
        </a:p>
        <a:p>
          <a:r>
            <a:rPr lang="ru-RU" sz="13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554,5 км.</a:t>
          </a:r>
        </a:p>
      </dgm:t>
    </dgm:pt>
    <dgm:pt modelId="{09CCE212-9F55-424C-BF01-8BB47DE6C7C6}" type="sibTrans" cxnId="{B5FE3735-A444-4FBD-B7D1-309FD8210972}">
      <dgm:prSet/>
      <dgm:spPr/>
      <dgm:t>
        <a:bodyPr/>
        <a:lstStyle/>
        <a:p>
          <a:endParaRPr lang="ru-RU"/>
        </a:p>
      </dgm:t>
    </dgm:pt>
    <dgm:pt modelId="{2B2244C8-1F12-4E3E-AAAF-5983DBFE1CDE}" type="parTrans" cxnId="{B5FE3735-A444-4FBD-B7D1-309FD8210972}">
      <dgm:prSet/>
      <dgm:spPr>
        <a:xfrm rot="17072057">
          <a:off x="5371026" y="2591806"/>
          <a:ext cx="408961" cy="37454"/>
        </a:xfrm>
        <a:custGeom>
          <a:avLst/>
          <a:gdLst/>
          <a:ahLst/>
          <a:cxnLst/>
          <a:rect l="0" t="0" r="0" b="0"/>
          <a:pathLst>
            <a:path>
              <a:moveTo>
                <a:pt x="0" y="18727"/>
              </a:moveTo>
              <a:lnTo>
                <a:pt x="408961" y="18727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2DB0095-0828-4023-836C-0469AAA1D77B}">
      <dgm:prSet phldrT="[Текст]" custT="1"/>
      <dgm:spPr>
        <a:xfrm>
          <a:off x="6931726" y="4998074"/>
          <a:ext cx="2162303" cy="2162303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400" b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Уличное освещение</a:t>
          </a:r>
        </a:p>
        <a:p>
          <a:r>
            <a:rPr lang="ru-RU" sz="13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Количество светоточек 9</a:t>
          </a:r>
          <a:r>
            <a:rPr lang="en-US" sz="13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101</a:t>
          </a:r>
          <a:r>
            <a:rPr lang="ru-RU" sz="13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шт.</a:t>
          </a:r>
        </a:p>
      </dgm:t>
    </dgm:pt>
    <dgm:pt modelId="{B087F71F-D30D-43F3-9A6F-E82C25594C80}" type="sibTrans" cxnId="{D0A0B954-1CB8-43B2-8126-4E7FFBDE27B9}">
      <dgm:prSet/>
      <dgm:spPr/>
      <dgm:t>
        <a:bodyPr/>
        <a:lstStyle/>
        <a:p>
          <a:endParaRPr lang="ru-RU"/>
        </a:p>
      </dgm:t>
    </dgm:pt>
    <dgm:pt modelId="{31EA1D21-DB07-45A5-A0AB-F618891947C6}" type="parTrans" cxnId="{D0A0B954-1CB8-43B2-8126-4E7FFBDE27B9}">
      <dgm:prSet/>
      <dgm:spPr>
        <a:xfrm rot="2126023">
          <a:off x="6162883" y="5124100"/>
          <a:ext cx="1067989" cy="37454"/>
        </a:xfrm>
        <a:custGeom>
          <a:avLst/>
          <a:gdLst/>
          <a:ahLst/>
          <a:cxnLst/>
          <a:rect l="0" t="0" r="0" b="0"/>
          <a:pathLst>
            <a:path>
              <a:moveTo>
                <a:pt x="0" y="18727"/>
              </a:moveTo>
              <a:lnTo>
                <a:pt x="1067989" y="18727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83786CE-5571-461F-BB99-8F4DFF657E5B}" type="pres">
      <dgm:prSet presAssocID="{8F9ED3F8-64A3-4563-8364-98CAE9B6583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A52D7D-609D-4CD8-87CF-FBB4BC873DBD}" type="pres">
      <dgm:prSet presAssocID="{DBD0EAFF-97E9-4A4D-8E7C-0B672F658E19}" presName="centerShape" presStyleLbl="node0" presStyleIdx="0" presStyleCnt="1" custScaleX="121000" custScaleY="121000"/>
      <dgm:spPr/>
      <dgm:t>
        <a:bodyPr/>
        <a:lstStyle/>
        <a:p>
          <a:endParaRPr lang="ru-RU"/>
        </a:p>
      </dgm:t>
    </dgm:pt>
    <dgm:pt modelId="{35D30E12-A767-4170-B0FC-E53B9A862DCE}" type="pres">
      <dgm:prSet presAssocID="{C2626B33-66D7-43E0-8655-6293D7B238C7}" presName="Name9" presStyleLbl="parChTrans1D2" presStyleIdx="0" presStyleCnt="5"/>
      <dgm:spPr/>
      <dgm:t>
        <a:bodyPr/>
        <a:lstStyle/>
        <a:p>
          <a:endParaRPr lang="ru-RU"/>
        </a:p>
      </dgm:t>
    </dgm:pt>
    <dgm:pt modelId="{C2E224F2-5089-416B-892C-21BD5876EDF6}" type="pres">
      <dgm:prSet presAssocID="{C2626B33-66D7-43E0-8655-6293D7B238C7}" presName="connTx" presStyleLbl="parChTrans1D2" presStyleIdx="0" presStyleCnt="5"/>
      <dgm:spPr/>
      <dgm:t>
        <a:bodyPr/>
        <a:lstStyle/>
        <a:p>
          <a:endParaRPr lang="ru-RU"/>
        </a:p>
      </dgm:t>
    </dgm:pt>
    <dgm:pt modelId="{57745A69-9ACE-4D9E-B145-AEEF875CA085}" type="pres">
      <dgm:prSet presAssocID="{93530393-C7EF-4237-99D6-FF528218E733}" presName="node" presStyleLbl="node1" presStyleIdx="0" presStyleCnt="5" custScaleX="146380" custScaleY="148469" custRadScaleRad="135897" custRadScaleInc="-157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AFC2C9-26AE-40FC-B365-12DD187FC000}" type="pres">
      <dgm:prSet presAssocID="{2B2244C8-1F12-4E3E-AAAF-5983DBFE1CDE}" presName="Name9" presStyleLbl="parChTrans1D2" presStyleIdx="1" presStyleCnt="5"/>
      <dgm:spPr/>
      <dgm:t>
        <a:bodyPr/>
        <a:lstStyle/>
        <a:p>
          <a:endParaRPr lang="ru-RU"/>
        </a:p>
      </dgm:t>
    </dgm:pt>
    <dgm:pt modelId="{0B304148-38AE-4296-A504-F80093E500BB}" type="pres">
      <dgm:prSet presAssocID="{2B2244C8-1F12-4E3E-AAAF-5983DBFE1CDE}" presName="connTx" presStyleLbl="parChTrans1D2" presStyleIdx="1" presStyleCnt="5"/>
      <dgm:spPr/>
      <dgm:t>
        <a:bodyPr/>
        <a:lstStyle/>
        <a:p>
          <a:endParaRPr lang="ru-RU"/>
        </a:p>
      </dgm:t>
    </dgm:pt>
    <dgm:pt modelId="{9C45E833-206F-4D3F-87DD-44DFF78D5016}" type="pres">
      <dgm:prSet presAssocID="{E97E2E44-1F60-4F63-AB70-F997C2DD5620}" presName="node" presStyleLbl="node1" presStyleIdx="1" presStyleCnt="5" custRadScaleRad="99444" custRadScaleInc="-159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9C5F4-54F0-459D-94B1-CBF180F68C30}" type="pres">
      <dgm:prSet presAssocID="{E2061F94-E9D3-410E-A544-20251FAB6A75}" presName="Name9" presStyleLbl="parChTrans1D2" presStyleIdx="2" presStyleCnt="5"/>
      <dgm:spPr/>
      <dgm:t>
        <a:bodyPr/>
        <a:lstStyle/>
        <a:p>
          <a:endParaRPr lang="ru-RU"/>
        </a:p>
      </dgm:t>
    </dgm:pt>
    <dgm:pt modelId="{D073BDC0-36B5-4264-BAD4-51FD3ED34BA0}" type="pres">
      <dgm:prSet presAssocID="{E2061F94-E9D3-410E-A544-20251FAB6A75}" presName="connTx" presStyleLbl="parChTrans1D2" presStyleIdx="2" presStyleCnt="5"/>
      <dgm:spPr/>
      <dgm:t>
        <a:bodyPr/>
        <a:lstStyle/>
        <a:p>
          <a:endParaRPr lang="ru-RU"/>
        </a:p>
      </dgm:t>
    </dgm:pt>
    <dgm:pt modelId="{DCD023FD-64B1-4891-999D-1D3D8AC6093D}" type="pres">
      <dgm:prSet presAssocID="{BB767D45-DA23-48BF-AD7E-B6457411E4C4}" presName="node" presStyleLbl="node1" presStyleIdx="2" presStyleCnt="5" custScaleX="110000" custScaleY="110000" custRadScaleRad="139963" custRadScaleInc="-223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B7300-2A14-41D7-823A-6E9BAC4E171E}" type="pres">
      <dgm:prSet presAssocID="{7784C90F-3C53-42F6-B8DA-93556502647E}" presName="Name9" presStyleLbl="parChTrans1D2" presStyleIdx="3" presStyleCnt="5"/>
      <dgm:spPr/>
      <dgm:t>
        <a:bodyPr/>
        <a:lstStyle/>
        <a:p>
          <a:endParaRPr lang="ru-RU"/>
        </a:p>
      </dgm:t>
    </dgm:pt>
    <dgm:pt modelId="{907BFA89-A2CC-4AE8-835E-304531D7713C}" type="pres">
      <dgm:prSet presAssocID="{7784C90F-3C53-42F6-B8DA-93556502647E}" presName="connTx" presStyleLbl="parChTrans1D2" presStyleIdx="3" presStyleCnt="5"/>
      <dgm:spPr/>
      <dgm:t>
        <a:bodyPr/>
        <a:lstStyle/>
        <a:p>
          <a:endParaRPr lang="ru-RU"/>
        </a:p>
      </dgm:t>
    </dgm:pt>
    <dgm:pt modelId="{5F5CF691-325B-414B-B06F-38EC0C8A0E29}" type="pres">
      <dgm:prSet presAssocID="{E55FAA52-16FC-490C-8048-5E8A3453AD29}" presName="node" presStyleLbl="node1" presStyleIdx="3" presStyleCnt="5" custScaleX="121000" custScaleY="121000" custRadScaleRad="126536" custRadScaleInc="81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E2649-3F8B-4B0E-AFCE-E55259C09FF9}" type="pres">
      <dgm:prSet presAssocID="{31EA1D21-DB07-45A5-A0AB-F618891947C6}" presName="Name9" presStyleLbl="parChTrans1D2" presStyleIdx="4" presStyleCnt="5"/>
      <dgm:spPr/>
      <dgm:t>
        <a:bodyPr/>
        <a:lstStyle/>
        <a:p>
          <a:endParaRPr lang="ru-RU"/>
        </a:p>
      </dgm:t>
    </dgm:pt>
    <dgm:pt modelId="{829685AA-D9C2-4877-A43C-576C61D47304}" type="pres">
      <dgm:prSet presAssocID="{31EA1D21-DB07-45A5-A0AB-F618891947C6}" presName="connTx" presStyleLbl="parChTrans1D2" presStyleIdx="4" presStyleCnt="5"/>
      <dgm:spPr/>
      <dgm:t>
        <a:bodyPr/>
        <a:lstStyle/>
        <a:p>
          <a:endParaRPr lang="ru-RU"/>
        </a:p>
      </dgm:t>
    </dgm:pt>
    <dgm:pt modelId="{0569800B-805E-46C9-AD80-F45033E55481}" type="pres">
      <dgm:prSet presAssocID="{E2DB0095-0828-4023-836C-0469AAA1D77B}" presName="node" presStyleLbl="node1" presStyleIdx="4" presStyleCnt="5" custRadScaleRad="122864" custRadScaleInc="-451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064990-8DD5-4F76-A46F-7371D056020C}" type="presOf" srcId="{E55FAA52-16FC-490C-8048-5E8A3453AD29}" destId="{5F5CF691-325B-414B-B06F-38EC0C8A0E29}" srcOrd="0" destOrd="0" presId="urn:microsoft.com/office/officeart/2005/8/layout/radial1"/>
    <dgm:cxn modelId="{9FAE7555-DB7A-4453-9B5B-CEAB43760B68}" type="presOf" srcId="{31EA1D21-DB07-45A5-A0AB-F618891947C6}" destId="{583E2649-3F8B-4B0E-AFCE-E55259C09FF9}" srcOrd="0" destOrd="0" presId="urn:microsoft.com/office/officeart/2005/8/layout/radial1"/>
    <dgm:cxn modelId="{4F714AFD-37AA-4CC1-86D1-C5938198AA12}" type="presOf" srcId="{2B2244C8-1F12-4E3E-AAAF-5983DBFE1CDE}" destId="{0B304148-38AE-4296-A504-F80093E500BB}" srcOrd="1" destOrd="0" presId="urn:microsoft.com/office/officeart/2005/8/layout/radial1"/>
    <dgm:cxn modelId="{ED543355-9667-423F-A5F1-25D673337F0A}" srcId="{DBD0EAFF-97E9-4A4D-8E7C-0B672F658E19}" destId="{93530393-C7EF-4237-99D6-FF528218E733}" srcOrd="0" destOrd="0" parTransId="{C2626B33-66D7-43E0-8655-6293D7B238C7}" sibTransId="{1EE1F783-1388-4E78-B333-2350644A5ACF}"/>
    <dgm:cxn modelId="{615A44B4-3511-4476-A2B5-915DD5837D5D}" type="presOf" srcId="{E2DB0095-0828-4023-836C-0469AAA1D77B}" destId="{0569800B-805E-46C9-AD80-F45033E55481}" srcOrd="0" destOrd="0" presId="urn:microsoft.com/office/officeart/2005/8/layout/radial1"/>
    <dgm:cxn modelId="{3E449065-2456-4579-8096-DA7250B6C805}" type="presOf" srcId="{C2626B33-66D7-43E0-8655-6293D7B238C7}" destId="{C2E224F2-5089-416B-892C-21BD5876EDF6}" srcOrd="1" destOrd="0" presId="urn:microsoft.com/office/officeart/2005/8/layout/radial1"/>
    <dgm:cxn modelId="{032E34DD-BEFD-4FD5-9C13-9D0C45513E2D}" type="presOf" srcId="{E97E2E44-1F60-4F63-AB70-F997C2DD5620}" destId="{9C45E833-206F-4D3F-87DD-44DFF78D5016}" srcOrd="0" destOrd="0" presId="urn:microsoft.com/office/officeart/2005/8/layout/radial1"/>
    <dgm:cxn modelId="{454CF217-1E89-4332-BA2D-03708280AB19}" type="presOf" srcId="{2B2244C8-1F12-4E3E-AAAF-5983DBFE1CDE}" destId="{2EAFC2C9-26AE-40FC-B365-12DD187FC000}" srcOrd="0" destOrd="0" presId="urn:microsoft.com/office/officeart/2005/8/layout/radial1"/>
    <dgm:cxn modelId="{D0A0B954-1CB8-43B2-8126-4E7FFBDE27B9}" srcId="{DBD0EAFF-97E9-4A4D-8E7C-0B672F658E19}" destId="{E2DB0095-0828-4023-836C-0469AAA1D77B}" srcOrd="4" destOrd="0" parTransId="{31EA1D21-DB07-45A5-A0AB-F618891947C6}" sibTransId="{B087F71F-D30D-43F3-9A6F-E82C25594C80}"/>
    <dgm:cxn modelId="{D4F56F68-3B97-40DB-9F45-E7414A77EEFB}" srcId="{DBD0EAFF-97E9-4A4D-8E7C-0B672F658E19}" destId="{BB767D45-DA23-48BF-AD7E-B6457411E4C4}" srcOrd="2" destOrd="0" parTransId="{E2061F94-E9D3-410E-A544-20251FAB6A75}" sibTransId="{5AD050FE-31D6-4F22-B0B0-02BCE4F6BD00}"/>
    <dgm:cxn modelId="{B5FE3735-A444-4FBD-B7D1-309FD8210972}" srcId="{DBD0EAFF-97E9-4A4D-8E7C-0B672F658E19}" destId="{E97E2E44-1F60-4F63-AB70-F997C2DD5620}" srcOrd="1" destOrd="0" parTransId="{2B2244C8-1F12-4E3E-AAAF-5983DBFE1CDE}" sibTransId="{09CCE212-9F55-424C-BF01-8BB47DE6C7C6}"/>
    <dgm:cxn modelId="{3D1A95F3-8F3C-46F0-B7FF-3FB1DCEB8A57}" srcId="{8F9ED3F8-64A3-4563-8364-98CAE9B65837}" destId="{DBD0EAFF-97E9-4A4D-8E7C-0B672F658E19}" srcOrd="0" destOrd="0" parTransId="{A9490712-9F4A-4338-8723-A5F7D590F7FD}" sibTransId="{2DC40DC5-1AE1-4FF7-B49E-EDF7DD7FBFB7}"/>
    <dgm:cxn modelId="{49FC3F26-55A2-4909-8F09-2C4D8E263687}" type="presOf" srcId="{BB767D45-DA23-48BF-AD7E-B6457411E4C4}" destId="{DCD023FD-64B1-4891-999D-1D3D8AC6093D}" srcOrd="0" destOrd="0" presId="urn:microsoft.com/office/officeart/2005/8/layout/radial1"/>
    <dgm:cxn modelId="{4F52BE75-2805-47ED-ADE8-A90FB9528789}" type="presOf" srcId="{C2626B33-66D7-43E0-8655-6293D7B238C7}" destId="{35D30E12-A767-4170-B0FC-E53B9A862DCE}" srcOrd="0" destOrd="0" presId="urn:microsoft.com/office/officeart/2005/8/layout/radial1"/>
    <dgm:cxn modelId="{D035C41F-7A91-4A6F-ACE7-A446CEFA8DD0}" srcId="{DBD0EAFF-97E9-4A4D-8E7C-0B672F658E19}" destId="{E55FAA52-16FC-490C-8048-5E8A3453AD29}" srcOrd="3" destOrd="0" parTransId="{7784C90F-3C53-42F6-B8DA-93556502647E}" sibTransId="{BFB8728D-42B9-4526-A844-0FB718F6477D}"/>
    <dgm:cxn modelId="{31910F5D-AC4C-44E3-99AF-09AEECE392A5}" type="presOf" srcId="{DBD0EAFF-97E9-4A4D-8E7C-0B672F658E19}" destId="{A3A52D7D-609D-4CD8-87CF-FBB4BC873DBD}" srcOrd="0" destOrd="0" presId="urn:microsoft.com/office/officeart/2005/8/layout/radial1"/>
    <dgm:cxn modelId="{840726ED-A2E3-4E7E-948D-0CC16BAE1939}" type="presOf" srcId="{7784C90F-3C53-42F6-B8DA-93556502647E}" destId="{907BFA89-A2CC-4AE8-835E-304531D7713C}" srcOrd="1" destOrd="0" presId="urn:microsoft.com/office/officeart/2005/8/layout/radial1"/>
    <dgm:cxn modelId="{C9CF231A-61A4-4738-80CA-EE4E52FE9B6B}" type="presOf" srcId="{7784C90F-3C53-42F6-B8DA-93556502647E}" destId="{119B7300-2A14-41D7-823A-6E9BAC4E171E}" srcOrd="0" destOrd="0" presId="urn:microsoft.com/office/officeart/2005/8/layout/radial1"/>
    <dgm:cxn modelId="{B177AD4C-481E-4E63-976C-09641C71790A}" type="presOf" srcId="{E2061F94-E9D3-410E-A544-20251FAB6A75}" destId="{4CB9C5F4-54F0-459D-94B1-CBF180F68C30}" srcOrd="0" destOrd="0" presId="urn:microsoft.com/office/officeart/2005/8/layout/radial1"/>
    <dgm:cxn modelId="{FB0EECE3-1A32-40F3-BF16-3328399296C5}" type="presOf" srcId="{E2061F94-E9D3-410E-A544-20251FAB6A75}" destId="{D073BDC0-36B5-4264-BAD4-51FD3ED34BA0}" srcOrd="1" destOrd="0" presId="urn:microsoft.com/office/officeart/2005/8/layout/radial1"/>
    <dgm:cxn modelId="{328C0DA4-4594-447B-A160-B6FB1F292454}" type="presOf" srcId="{8F9ED3F8-64A3-4563-8364-98CAE9B65837}" destId="{583786CE-5571-461F-BB99-8F4DFF657E5B}" srcOrd="0" destOrd="0" presId="urn:microsoft.com/office/officeart/2005/8/layout/radial1"/>
    <dgm:cxn modelId="{E6ED7357-9744-4CA5-BC34-F2F6D0787BB8}" type="presOf" srcId="{93530393-C7EF-4237-99D6-FF528218E733}" destId="{57745A69-9ACE-4D9E-B145-AEEF875CA085}" srcOrd="0" destOrd="0" presId="urn:microsoft.com/office/officeart/2005/8/layout/radial1"/>
    <dgm:cxn modelId="{E12F7221-FFAC-40AA-AD0A-8A184ACF4E74}" type="presOf" srcId="{31EA1D21-DB07-45A5-A0AB-F618891947C6}" destId="{829685AA-D9C2-4877-A43C-576C61D47304}" srcOrd="1" destOrd="0" presId="urn:microsoft.com/office/officeart/2005/8/layout/radial1"/>
    <dgm:cxn modelId="{BC3EE0EE-6F1A-4131-8665-8A717E4F8AA5}" type="presParOf" srcId="{583786CE-5571-461F-BB99-8F4DFF657E5B}" destId="{A3A52D7D-609D-4CD8-87CF-FBB4BC873DBD}" srcOrd="0" destOrd="0" presId="urn:microsoft.com/office/officeart/2005/8/layout/radial1"/>
    <dgm:cxn modelId="{7E8889D0-A7B0-4EC8-B02D-770A7E6F12C0}" type="presParOf" srcId="{583786CE-5571-461F-BB99-8F4DFF657E5B}" destId="{35D30E12-A767-4170-B0FC-E53B9A862DCE}" srcOrd="1" destOrd="0" presId="urn:microsoft.com/office/officeart/2005/8/layout/radial1"/>
    <dgm:cxn modelId="{1360F968-7AD2-4A09-9DBB-4E3C47A4995F}" type="presParOf" srcId="{35D30E12-A767-4170-B0FC-E53B9A862DCE}" destId="{C2E224F2-5089-416B-892C-21BD5876EDF6}" srcOrd="0" destOrd="0" presId="urn:microsoft.com/office/officeart/2005/8/layout/radial1"/>
    <dgm:cxn modelId="{E40C48E2-AED4-4A7C-82D0-9D186E001544}" type="presParOf" srcId="{583786CE-5571-461F-BB99-8F4DFF657E5B}" destId="{57745A69-9ACE-4D9E-B145-AEEF875CA085}" srcOrd="2" destOrd="0" presId="urn:microsoft.com/office/officeart/2005/8/layout/radial1"/>
    <dgm:cxn modelId="{255220AD-6223-46D9-85D1-99C629A83A52}" type="presParOf" srcId="{583786CE-5571-461F-BB99-8F4DFF657E5B}" destId="{2EAFC2C9-26AE-40FC-B365-12DD187FC000}" srcOrd="3" destOrd="0" presId="urn:microsoft.com/office/officeart/2005/8/layout/radial1"/>
    <dgm:cxn modelId="{E9C968DA-E3CE-42E2-B293-1ABC341355BD}" type="presParOf" srcId="{2EAFC2C9-26AE-40FC-B365-12DD187FC000}" destId="{0B304148-38AE-4296-A504-F80093E500BB}" srcOrd="0" destOrd="0" presId="urn:microsoft.com/office/officeart/2005/8/layout/radial1"/>
    <dgm:cxn modelId="{DC68ACE0-2809-4272-AB28-F969B45F04BD}" type="presParOf" srcId="{583786CE-5571-461F-BB99-8F4DFF657E5B}" destId="{9C45E833-206F-4D3F-87DD-44DFF78D5016}" srcOrd="4" destOrd="0" presId="urn:microsoft.com/office/officeart/2005/8/layout/radial1"/>
    <dgm:cxn modelId="{C4ADBB0D-FDEC-4570-A981-D3E6A86B0676}" type="presParOf" srcId="{583786CE-5571-461F-BB99-8F4DFF657E5B}" destId="{4CB9C5F4-54F0-459D-94B1-CBF180F68C30}" srcOrd="5" destOrd="0" presId="urn:microsoft.com/office/officeart/2005/8/layout/radial1"/>
    <dgm:cxn modelId="{253E0C47-2E35-431C-ADBE-D346F9FB5E43}" type="presParOf" srcId="{4CB9C5F4-54F0-459D-94B1-CBF180F68C30}" destId="{D073BDC0-36B5-4264-BAD4-51FD3ED34BA0}" srcOrd="0" destOrd="0" presId="urn:microsoft.com/office/officeart/2005/8/layout/radial1"/>
    <dgm:cxn modelId="{33D9FD33-42BA-43EF-9C70-39F0BD0F5B19}" type="presParOf" srcId="{583786CE-5571-461F-BB99-8F4DFF657E5B}" destId="{DCD023FD-64B1-4891-999D-1D3D8AC6093D}" srcOrd="6" destOrd="0" presId="urn:microsoft.com/office/officeart/2005/8/layout/radial1"/>
    <dgm:cxn modelId="{A4B15A08-1884-4289-813A-EC9E4F959E54}" type="presParOf" srcId="{583786CE-5571-461F-BB99-8F4DFF657E5B}" destId="{119B7300-2A14-41D7-823A-6E9BAC4E171E}" srcOrd="7" destOrd="0" presId="urn:microsoft.com/office/officeart/2005/8/layout/radial1"/>
    <dgm:cxn modelId="{E1108124-FB8D-4567-B5A7-257F16139B86}" type="presParOf" srcId="{119B7300-2A14-41D7-823A-6E9BAC4E171E}" destId="{907BFA89-A2CC-4AE8-835E-304531D7713C}" srcOrd="0" destOrd="0" presId="urn:microsoft.com/office/officeart/2005/8/layout/radial1"/>
    <dgm:cxn modelId="{EF506920-F96A-48D5-8F87-A11455F6457F}" type="presParOf" srcId="{583786CE-5571-461F-BB99-8F4DFF657E5B}" destId="{5F5CF691-325B-414B-B06F-38EC0C8A0E29}" srcOrd="8" destOrd="0" presId="urn:microsoft.com/office/officeart/2005/8/layout/radial1"/>
    <dgm:cxn modelId="{B00AC998-0E5F-4643-A47F-39DDF2AA8451}" type="presParOf" srcId="{583786CE-5571-461F-BB99-8F4DFF657E5B}" destId="{583E2649-3F8B-4B0E-AFCE-E55259C09FF9}" srcOrd="9" destOrd="0" presId="urn:microsoft.com/office/officeart/2005/8/layout/radial1"/>
    <dgm:cxn modelId="{5C21813F-EFF4-4B20-BFBF-7D27835A536E}" type="presParOf" srcId="{583E2649-3F8B-4B0E-AFCE-E55259C09FF9}" destId="{829685AA-D9C2-4877-A43C-576C61D47304}" srcOrd="0" destOrd="0" presId="urn:microsoft.com/office/officeart/2005/8/layout/radial1"/>
    <dgm:cxn modelId="{2FF82DE7-6605-4550-B4B3-07953CD147E8}" type="presParOf" srcId="{583786CE-5571-461F-BB99-8F4DFF657E5B}" destId="{0569800B-805E-46C9-AD80-F45033E55481}" srcOrd="10" destOrd="0" presId="urn:microsoft.com/office/officeart/2005/8/layout/radial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2C8A9-E654-4E69-8320-EC658FB5320B}">
      <dsp:nvSpPr>
        <dsp:cNvPr id="0" name=""/>
        <dsp:cNvSpPr/>
      </dsp:nvSpPr>
      <dsp:spPr>
        <a:xfrm>
          <a:off x="1739756" y="764973"/>
          <a:ext cx="5125740" cy="5125740"/>
        </a:xfrm>
        <a:prstGeom prst="blockArc">
          <a:avLst>
            <a:gd name="adj1" fmla="val 12354072"/>
            <a:gd name="adj2" fmla="val 16557200"/>
            <a:gd name="adj3" fmla="val 4527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A9FEF6-995F-4705-BF07-FCC2BDF8687D}">
      <dsp:nvSpPr>
        <dsp:cNvPr id="0" name=""/>
        <dsp:cNvSpPr/>
      </dsp:nvSpPr>
      <dsp:spPr>
        <a:xfrm>
          <a:off x="1652872" y="928261"/>
          <a:ext cx="5125740" cy="5125740"/>
        </a:xfrm>
        <a:prstGeom prst="blockArc">
          <a:avLst>
            <a:gd name="adj1" fmla="val 9315476"/>
            <a:gd name="adj2" fmla="val 12607981"/>
            <a:gd name="adj3" fmla="val 4527"/>
          </a:avLst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90E058-41FE-4002-AE32-C7931D98A163}">
      <dsp:nvSpPr>
        <dsp:cNvPr id="0" name=""/>
        <dsp:cNvSpPr/>
      </dsp:nvSpPr>
      <dsp:spPr>
        <a:xfrm>
          <a:off x="1603041" y="826275"/>
          <a:ext cx="5125740" cy="5125740"/>
        </a:xfrm>
        <a:prstGeom prst="blockArc">
          <a:avLst>
            <a:gd name="adj1" fmla="val 4727377"/>
            <a:gd name="adj2" fmla="val 9159680"/>
            <a:gd name="adj3" fmla="val 4527"/>
          </a:avLst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7445B0-9AE3-4003-8B14-B4D10DE393BA}">
      <dsp:nvSpPr>
        <dsp:cNvPr id="0" name=""/>
        <dsp:cNvSpPr/>
      </dsp:nvSpPr>
      <dsp:spPr>
        <a:xfrm>
          <a:off x="2559602" y="822893"/>
          <a:ext cx="5125740" cy="5125740"/>
        </a:xfrm>
        <a:prstGeom prst="blockArc">
          <a:avLst>
            <a:gd name="adj1" fmla="val 1772695"/>
            <a:gd name="adj2" fmla="val 6048310"/>
            <a:gd name="adj3" fmla="val 4527"/>
          </a:avLst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79CFFA-2FCB-4159-87FF-4694B0F1A82E}">
      <dsp:nvSpPr>
        <dsp:cNvPr id="0" name=""/>
        <dsp:cNvSpPr/>
      </dsp:nvSpPr>
      <dsp:spPr>
        <a:xfrm>
          <a:off x="2583054" y="782403"/>
          <a:ext cx="5125740" cy="5125740"/>
        </a:xfrm>
        <a:prstGeom prst="blockArc">
          <a:avLst>
            <a:gd name="adj1" fmla="val 20170085"/>
            <a:gd name="adj2" fmla="val 1836913"/>
            <a:gd name="adj3" fmla="val 4527"/>
          </a:avLst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E8F24E-0230-4D3F-A515-5A81B02CAE8E}">
      <dsp:nvSpPr>
        <dsp:cNvPr id="0" name=""/>
        <dsp:cNvSpPr/>
      </dsp:nvSpPr>
      <dsp:spPr>
        <a:xfrm>
          <a:off x="2554916" y="716142"/>
          <a:ext cx="5125740" cy="5125740"/>
        </a:xfrm>
        <a:prstGeom prst="blockArc">
          <a:avLst>
            <a:gd name="adj1" fmla="val 15431420"/>
            <a:gd name="adj2" fmla="val 20268888"/>
            <a:gd name="adj3" fmla="val 452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DCDA36-E6F9-4BB6-B560-AFEB91841623}">
      <dsp:nvSpPr>
        <dsp:cNvPr id="0" name=""/>
        <dsp:cNvSpPr/>
      </dsp:nvSpPr>
      <dsp:spPr>
        <a:xfrm>
          <a:off x="3154731" y="2190350"/>
          <a:ext cx="2652555" cy="23020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БЮДЖЕТНОЙ ПОЛИТИКИ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43189" y="2527471"/>
        <a:ext cx="1875639" cy="1627763"/>
      </dsp:txXfrm>
    </dsp:sp>
    <dsp:sp modelId="{1C701AD6-8DBF-4C6F-8A28-5746EDCBC781}">
      <dsp:nvSpPr>
        <dsp:cNvPr id="0" name=""/>
        <dsp:cNvSpPr/>
      </dsp:nvSpPr>
      <dsp:spPr>
        <a:xfrm>
          <a:off x="1924050" y="-27178"/>
          <a:ext cx="5276751" cy="172734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Концентрация ресурсов на реализации в Миасском городском округе  муниципальных программ, обеспечивающих достижение целей, показателей и результатов федеральных проектов в рамках реализации Указа Президента Российской Федерации от 7 мая 2018 года № 204, с соответствующим структурированием расходов по приоритетным национальным проектам.</a:t>
          </a:r>
        </a:p>
      </dsp:txBody>
      <dsp:txXfrm>
        <a:off x="2696812" y="225786"/>
        <a:ext cx="3731227" cy="1221416"/>
      </dsp:txXfrm>
    </dsp:sp>
    <dsp:sp modelId="{264C9365-6131-4B40-AC75-68E0AE5E43F4}">
      <dsp:nvSpPr>
        <dsp:cNvPr id="0" name=""/>
        <dsp:cNvSpPr/>
      </dsp:nvSpPr>
      <dsp:spPr>
        <a:xfrm>
          <a:off x="6102834" y="1527471"/>
          <a:ext cx="2668742" cy="1611404"/>
        </a:xfrm>
        <a:prstGeom prst="ellipse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мониторинга и контроля эффективного использования бюджетных средств.</a:t>
          </a:r>
        </a:p>
      </dsp:txBody>
      <dsp:txXfrm>
        <a:off x="6493662" y="1763456"/>
        <a:ext cx="1887086" cy="1139434"/>
      </dsp:txXfrm>
    </dsp:sp>
    <dsp:sp modelId="{5F6287C4-83AC-4BEF-9711-8731BBC93079}">
      <dsp:nvSpPr>
        <dsp:cNvPr id="0" name=""/>
        <dsp:cNvSpPr/>
      </dsp:nvSpPr>
      <dsp:spPr>
        <a:xfrm>
          <a:off x="5963344" y="3738776"/>
          <a:ext cx="2676558" cy="1764294"/>
        </a:xfrm>
        <a:prstGeom prst="ellipse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предоставления муниципальных и государственных услуг жителям Миасского городского округа  в рамках муниципальных  заданий на их оказание.</a:t>
          </a:r>
        </a:p>
      </dsp:txBody>
      <dsp:txXfrm>
        <a:off x="6355317" y="3997151"/>
        <a:ext cx="1892612" cy="1247544"/>
      </dsp:txXfrm>
    </dsp:sp>
    <dsp:sp modelId="{B53CC9C8-302C-405E-9C84-201A63BB4D93}">
      <dsp:nvSpPr>
        <dsp:cNvPr id="0" name=""/>
        <dsp:cNvSpPr/>
      </dsp:nvSpPr>
      <dsp:spPr>
        <a:xfrm>
          <a:off x="3263308" y="5040510"/>
          <a:ext cx="2779156" cy="1611404"/>
        </a:xfrm>
        <a:prstGeom prst="ellipse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эффективного расходования бюджетных средств, в том  числе выделенных на реализацию национальных проектов</a:t>
          </a:r>
        </a:p>
      </dsp:txBody>
      <dsp:txXfrm>
        <a:off x="3670306" y="5276495"/>
        <a:ext cx="1965160" cy="1139434"/>
      </dsp:txXfrm>
    </dsp:sp>
    <dsp:sp modelId="{772CBC9B-49C1-4CE1-A2BF-692617BAF0FA}">
      <dsp:nvSpPr>
        <dsp:cNvPr id="0" name=""/>
        <dsp:cNvSpPr/>
      </dsp:nvSpPr>
      <dsp:spPr>
        <a:xfrm>
          <a:off x="569521" y="3733798"/>
          <a:ext cx="2742609" cy="1611404"/>
        </a:xfrm>
        <a:prstGeom prst="ellipse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 бюджетных расходов с учетом результатов оценки их эффективности</a:t>
          </a:r>
        </a:p>
      </dsp:txBody>
      <dsp:txXfrm>
        <a:off x="971167" y="3969783"/>
        <a:ext cx="1939317" cy="1139434"/>
      </dsp:txXfrm>
    </dsp:sp>
    <dsp:sp modelId="{21E609D5-8FC7-4206-8F2D-9AB22E172423}">
      <dsp:nvSpPr>
        <dsp:cNvPr id="0" name=""/>
        <dsp:cNvSpPr/>
      </dsp:nvSpPr>
      <dsp:spPr>
        <a:xfrm>
          <a:off x="696287" y="1427967"/>
          <a:ext cx="2706191" cy="1611404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долгосрочной сбалансированности и устойчивости   бюджета Миасского городского округа</a:t>
          </a:r>
        </a:p>
      </dsp:txBody>
      <dsp:txXfrm>
        <a:off x="1092599" y="1663952"/>
        <a:ext cx="1913567" cy="1139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C6968-4305-4EE2-B88C-D7379D01244D}">
      <dsp:nvSpPr>
        <dsp:cNvPr id="0" name=""/>
        <dsp:cNvSpPr/>
      </dsp:nvSpPr>
      <dsp:spPr>
        <a:xfrm rot="5400000">
          <a:off x="3189278" y="-1076754"/>
          <a:ext cx="1082947" cy="351129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доходы - 5 194 400,0 тыс. рублей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расходы - 5 194 400,0 тыс.рублей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профицит(дефицит)  -  0,0</a:t>
          </a:r>
        </a:p>
      </dsp:txBody>
      <dsp:txXfrm rot="-5400000">
        <a:off x="1975104" y="190285"/>
        <a:ext cx="3458431" cy="977217"/>
      </dsp:txXfrm>
    </dsp:sp>
    <dsp:sp modelId="{9E0B7590-F1E8-41C1-B292-DC73BD39297B}">
      <dsp:nvSpPr>
        <dsp:cNvPr id="0" name=""/>
        <dsp:cNvSpPr/>
      </dsp:nvSpPr>
      <dsp:spPr>
        <a:xfrm>
          <a:off x="0" y="25050"/>
          <a:ext cx="1975104" cy="135368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2020 год</a:t>
          </a:r>
        </a:p>
      </dsp:txBody>
      <dsp:txXfrm>
        <a:off x="66081" y="91131"/>
        <a:ext cx="1842942" cy="1221522"/>
      </dsp:txXfrm>
    </dsp:sp>
    <dsp:sp modelId="{7F188E90-282C-468E-AC53-BB27BA700728}">
      <dsp:nvSpPr>
        <dsp:cNvPr id="0" name=""/>
        <dsp:cNvSpPr/>
      </dsp:nvSpPr>
      <dsp:spPr>
        <a:xfrm rot="5400000">
          <a:off x="3189278" y="344614"/>
          <a:ext cx="1082947" cy="3511296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доходы - 4 931 100,0 тыс. рублей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расходы - 4 931 100,0 тыс.рублей 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профицит (дефицит) - 0,0</a:t>
          </a:r>
        </a:p>
      </dsp:txBody>
      <dsp:txXfrm rot="-5400000">
        <a:off x="1975104" y="1611654"/>
        <a:ext cx="3458431" cy="977217"/>
      </dsp:txXfrm>
    </dsp:sp>
    <dsp:sp modelId="{DAA9E323-9A54-41A5-8E68-286BF257BE7B}">
      <dsp:nvSpPr>
        <dsp:cNvPr id="0" name=""/>
        <dsp:cNvSpPr/>
      </dsp:nvSpPr>
      <dsp:spPr>
        <a:xfrm>
          <a:off x="0" y="1423420"/>
          <a:ext cx="1975104" cy="1353684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2021 год</a:t>
          </a:r>
        </a:p>
      </dsp:txBody>
      <dsp:txXfrm>
        <a:off x="66081" y="1489501"/>
        <a:ext cx="1842942" cy="1221522"/>
      </dsp:txXfrm>
    </dsp:sp>
    <dsp:sp modelId="{E582D0CB-5479-402B-B42A-3375A5045863}">
      <dsp:nvSpPr>
        <dsp:cNvPr id="0" name=""/>
        <dsp:cNvSpPr/>
      </dsp:nvSpPr>
      <dsp:spPr>
        <a:xfrm rot="5400000">
          <a:off x="3189278" y="1731480"/>
          <a:ext cx="1082947" cy="3511296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доходы - 4 997 200,0 тыс. рублей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расходы - 4 997 200,0 тыс.рублей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профицит (дефицит) - 0,0</a:t>
          </a:r>
        </a:p>
      </dsp:txBody>
      <dsp:txXfrm rot="-5400000">
        <a:off x="1975104" y="2998520"/>
        <a:ext cx="3458431" cy="977217"/>
      </dsp:txXfrm>
    </dsp:sp>
    <dsp:sp modelId="{9D387858-B9D8-4AD6-A32E-8C683AAB9B1D}">
      <dsp:nvSpPr>
        <dsp:cNvPr id="0" name=""/>
        <dsp:cNvSpPr/>
      </dsp:nvSpPr>
      <dsp:spPr>
        <a:xfrm>
          <a:off x="0" y="2844789"/>
          <a:ext cx="1975104" cy="1353684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2022 год</a:t>
          </a:r>
        </a:p>
      </dsp:txBody>
      <dsp:txXfrm>
        <a:off x="66081" y="2910870"/>
        <a:ext cx="1842942" cy="12215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52D7D-609D-4CD8-87CF-FBB4BC873DBD}">
      <dsp:nvSpPr>
        <dsp:cNvPr id="0" name=""/>
        <dsp:cNvSpPr/>
      </dsp:nvSpPr>
      <dsp:spPr>
        <a:xfrm>
          <a:off x="3344502" y="2592992"/>
          <a:ext cx="2454996" cy="2454996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ЖКХ и транспорт в Миасском городском округе</a:t>
          </a:r>
        </a:p>
      </dsp:txBody>
      <dsp:txXfrm>
        <a:off x="3704028" y="2952518"/>
        <a:ext cx="1735944" cy="1735944"/>
      </dsp:txXfrm>
    </dsp:sp>
    <dsp:sp modelId="{35D30E12-A767-4170-B0FC-E53B9A862DCE}">
      <dsp:nvSpPr>
        <dsp:cNvPr id="0" name=""/>
        <dsp:cNvSpPr/>
      </dsp:nvSpPr>
      <dsp:spPr>
        <a:xfrm rot="12801262">
          <a:off x="2748533" y="2886512"/>
          <a:ext cx="869787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8727"/>
              </a:moveTo>
              <a:lnTo>
                <a:pt x="926566" y="18727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3189634" y="2936600"/>
        <a:ext cx="0" cy="0"/>
      </dsp:txXfrm>
    </dsp:sp>
    <dsp:sp modelId="{57745A69-9ACE-4D9E-B145-AEEF875CA085}">
      <dsp:nvSpPr>
        <dsp:cNvPr id="0" name=""/>
        <dsp:cNvSpPr/>
      </dsp:nvSpPr>
      <dsp:spPr>
        <a:xfrm>
          <a:off x="89552" y="341280"/>
          <a:ext cx="2969937" cy="3012321"/>
        </a:xfrm>
        <a:prstGeom prst="ellipse">
          <a:avLst/>
        </a:prstGeom>
        <a:solidFill>
          <a:srgbClr val="4BACC6">
            <a:lumMod val="60000"/>
            <a:lumOff val="4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baseline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Транспортное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обслуживание населения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Количество единиц подвижного состава, ежедневно выпускаемого на линию: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троллейбусы - в рабочие дни       26 ед., в выходные дни 10 ед.;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автобусы 27 ед., в т.ч. -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городское сообщение 10 ед.;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пригородное сообщение 17 ед.             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</a:p>
      </dsp:txBody>
      <dsp:txXfrm>
        <a:off x="524489" y="782424"/>
        <a:ext cx="2100063" cy="2130033"/>
      </dsp:txXfrm>
    </dsp:sp>
    <dsp:sp modelId="{2EAFC2C9-26AE-40FC-B365-12DD187FC000}">
      <dsp:nvSpPr>
        <dsp:cNvPr id="0" name=""/>
        <dsp:cNvSpPr/>
      </dsp:nvSpPr>
      <dsp:spPr>
        <a:xfrm rot="17072057">
          <a:off x="4736232" y="2426445"/>
          <a:ext cx="384009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8727"/>
              </a:moveTo>
              <a:lnTo>
                <a:pt x="408961" y="18727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916535" y="2453298"/>
        <a:ext cx="0" cy="0"/>
      </dsp:txXfrm>
    </dsp:sp>
    <dsp:sp modelId="{9C45E833-206F-4D3F-87DD-44DFF78D5016}">
      <dsp:nvSpPr>
        <dsp:cNvPr id="0" name=""/>
        <dsp:cNvSpPr/>
      </dsp:nvSpPr>
      <dsp:spPr>
        <a:xfrm>
          <a:off x="4216550" y="264096"/>
          <a:ext cx="2028922" cy="2028922"/>
        </a:xfrm>
        <a:prstGeom prst="ellipse">
          <a:avLst/>
        </a:prstGeom>
        <a:solidFill>
          <a:sysClr val="window" lastClr="FFFFFF">
            <a:lumMod val="6500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Содержание и уборка дорог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Протяженность  автомобильных дорог местного значения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554,5 км.</a:t>
          </a:r>
        </a:p>
      </dsp:txBody>
      <dsp:txXfrm>
        <a:off x="4513679" y="561225"/>
        <a:ext cx="1434664" cy="1434664"/>
      </dsp:txXfrm>
    </dsp:sp>
    <dsp:sp modelId="{4CB9C5F4-54F0-459D-94B1-CBF180F68C30}">
      <dsp:nvSpPr>
        <dsp:cNvPr id="0" name=""/>
        <dsp:cNvSpPr/>
      </dsp:nvSpPr>
      <dsp:spPr>
        <a:xfrm rot="20021321">
          <a:off x="5602266" y="2956681"/>
          <a:ext cx="1352529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8727"/>
              </a:moveTo>
              <a:lnTo>
                <a:pt x="1441031" y="18727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233234" y="2961329"/>
        <a:ext cx="0" cy="0"/>
      </dsp:txXfrm>
    </dsp:sp>
    <dsp:sp modelId="{DCD023FD-64B1-4891-999D-1D3D8AC6093D}">
      <dsp:nvSpPr>
        <dsp:cNvPr id="0" name=""/>
        <dsp:cNvSpPr/>
      </dsp:nvSpPr>
      <dsp:spPr>
        <a:xfrm>
          <a:off x="6769125" y="1066366"/>
          <a:ext cx="2231815" cy="2231815"/>
        </a:xfrm>
        <a:prstGeom prst="ellipse">
          <a:avLst/>
        </a:prstGeom>
        <a:solidFill>
          <a:srgbClr val="C0504D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Мероприятия в      области коммунального хозяйства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содержание гидротехнических сооружений - 7 шт.;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техническое обслуживание бесхозяйных газовых сетей - 353,4 км.</a:t>
          </a:r>
        </a:p>
      </dsp:txBody>
      <dsp:txXfrm>
        <a:off x="7095967" y="1393208"/>
        <a:ext cx="1578131" cy="1578131"/>
      </dsp:txXfrm>
    </dsp:sp>
    <dsp:sp modelId="{119B7300-2A14-41D7-823A-6E9BAC4E171E}">
      <dsp:nvSpPr>
        <dsp:cNvPr id="0" name=""/>
        <dsp:cNvSpPr/>
      </dsp:nvSpPr>
      <dsp:spPr>
        <a:xfrm rot="9314309">
          <a:off x="2611728" y="4500275"/>
          <a:ext cx="886378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8727"/>
              </a:moveTo>
              <a:lnTo>
                <a:pt x="944275" y="18727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3084320" y="4531086"/>
        <a:ext cx="0" cy="0"/>
      </dsp:txXfrm>
    </dsp:sp>
    <dsp:sp modelId="{5F5CF691-325B-414B-B06F-38EC0C8A0E29}">
      <dsp:nvSpPr>
        <dsp:cNvPr id="0" name=""/>
        <dsp:cNvSpPr/>
      </dsp:nvSpPr>
      <dsp:spPr>
        <a:xfrm>
          <a:off x="310336" y="3992501"/>
          <a:ext cx="2454996" cy="2454996"/>
        </a:xfrm>
        <a:prstGeom prst="ellipse">
          <a:avLst/>
        </a:prstGeom>
        <a:solidFill>
          <a:srgbClr val="9BBB59">
            <a:lumMod val="60000"/>
            <a:lumOff val="4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Мероприятия по благоустройству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вывоз ТБО с несанкцонированных свалок;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содержание и ремонт памятников (бесхозных);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содержание общегородских территорий;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содержание и уборка кладбищ</a:t>
          </a:r>
        </a:p>
      </dsp:txBody>
      <dsp:txXfrm>
        <a:off x="669862" y="4352027"/>
        <a:ext cx="1735944" cy="1735944"/>
      </dsp:txXfrm>
    </dsp:sp>
    <dsp:sp modelId="{583E2649-3F8B-4B0E-AFCE-E55259C09FF9}">
      <dsp:nvSpPr>
        <dsp:cNvPr id="0" name=""/>
        <dsp:cNvSpPr/>
      </dsp:nvSpPr>
      <dsp:spPr>
        <a:xfrm rot="2126023">
          <a:off x="5479316" y="4802767"/>
          <a:ext cx="1002450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8727"/>
              </a:moveTo>
              <a:lnTo>
                <a:pt x="1067989" y="18727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974651" y="4787787"/>
        <a:ext cx="0" cy="0"/>
      </dsp:txXfrm>
    </dsp:sp>
    <dsp:sp modelId="{0569800B-805E-46C9-AD80-F45033E55481}">
      <dsp:nvSpPr>
        <dsp:cNvPr id="0" name=""/>
        <dsp:cNvSpPr/>
      </dsp:nvSpPr>
      <dsp:spPr>
        <a:xfrm>
          <a:off x="6201041" y="4687011"/>
          <a:ext cx="2028922" cy="2028922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Уличное освещение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Количество светоточек 9</a:t>
          </a:r>
          <a:r>
            <a:rPr lang="en-US" sz="13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101</a:t>
          </a:r>
          <a:r>
            <a:rPr lang="ru-RU" sz="13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шт.</a:t>
          </a:r>
        </a:p>
      </dsp:txBody>
      <dsp:txXfrm>
        <a:off x="6498170" y="4984140"/>
        <a:ext cx="1434664" cy="1434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0.85845</cdr:x>
      <cdr:y>0.36272</cdr:y>
    </cdr:from>
    <cdr:to>
      <cdr:x>0.96843</cdr:x>
      <cdr:y>0.41185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29576" y="2390776"/>
          <a:ext cx="1028700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0.09776</cdr:x>
      <cdr:y>0.04335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b="1"/>
        </a:p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0.79925</cdr:x>
      <cdr:y>0.1535</cdr:y>
    </cdr:from>
    <cdr:to>
      <cdr:x>0.95674</cdr:x>
      <cdr:y>0.1955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308305" y="1052736"/>
          <a:ext cx="144016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smtClean="0"/>
            <a:t>Млн руб.</a:t>
          </a:r>
          <a:endParaRPr lang="ru-RU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0.03279</cdr:x>
      <cdr:y>0.86585</cdr:y>
    </cdr:from>
    <cdr:to>
      <cdr:x>0.18852</cdr:x>
      <cdr:y>0.96341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2" y="5112568"/>
          <a:ext cx="136815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0.02459</cdr:x>
      <cdr:y>0.86585</cdr:y>
    </cdr:from>
    <cdr:to>
      <cdr:x>0.18852</cdr:x>
      <cdr:y>0.96341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6024" y="5112568"/>
          <a:ext cx="144016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0.04098</cdr:x>
      <cdr:y>0.87805</cdr:y>
    </cdr:from>
    <cdr:to>
      <cdr:x>0.14754</cdr:x>
      <cdr:y>0.94591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60040" y="5184576"/>
          <a:ext cx="936104" cy="4006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0.01639</cdr:x>
      <cdr:y>0.85366</cdr:y>
    </cdr:from>
    <cdr:to>
      <cdr:x>0.20262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0475" y="5040560"/>
          <a:ext cx="1595780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Утвержденный бюджет  </a:t>
          </a:r>
        </a:p>
        <a:p xmlns:a="http://schemas.openxmlformats.org/drawingml/2006/main">
          <a:pPr algn="ctr"/>
          <a:r>
            <a:rPr lang="ru-RU" sz="1600" b="1" dirty="0" smtClean="0"/>
            <a:t>2019 года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0.19422</cdr:x>
      <cdr:y>0.86585</cdr:y>
    </cdr:from>
    <cdr:to>
      <cdr:x>0.36229</cdr:x>
      <cdr:y>0.9878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664247" y="5112568"/>
          <a:ext cx="1440160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Проект на</a:t>
          </a:r>
        </a:p>
        <a:p xmlns:a="http://schemas.openxmlformats.org/drawingml/2006/main">
          <a:pPr algn="ctr"/>
          <a:r>
            <a:rPr lang="ru-RU" sz="1600" b="1" dirty="0" smtClean="0"/>
            <a:t>2020 год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0.35246</cdr:x>
      <cdr:y>0.88867</cdr:y>
    </cdr:from>
    <cdr:to>
      <cdr:x>0.66393</cdr:x>
      <cdr:y>0.96873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096344" y="5247292"/>
          <a:ext cx="2736304" cy="472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0.35246</cdr:x>
      <cdr:y>0.88867</cdr:y>
    </cdr:from>
    <cdr:to>
      <cdr:x>0.62295</cdr:x>
      <cdr:y>0.96873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096344" y="5247292"/>
          <a:ext cx="2376264" cy="472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0.35294</cdr:x>
      <cdr:y>0.86585</cdr:y>
    </cdr:from>
    <cdr:to>
      <cdr:x>0.52195</cdr:x>
      <cdr:y>0.97561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024335" y="5112568"/>
          <a:ext cx="1448223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Проект на</a:t>
          </a:r>
        </a:p>
        <a:p xmlns:a="http://schemas.openxmlformats.org/drawingml/2006/main">
          <a:pPr algn="ctr"/>
          <a:r>
            <a:rPr lang="ru-RU" sz="1600" b="1" dirty="0" smtClean="0"/>
            <a:t>2021 год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0.52941</cdr:x>
      <cdr:y>0.86585</cdr:y>
    </cdr:from>
    <cdr:to>
      <cdr:x>0.67227</cdr:x>
      <cdr:y>0.9878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536504" y="5112568"/>
          <a:ext cx="1224136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Проект на 2022 год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0.85714</cdr:x>
      <cdr:y>0.0122</cdr:y>
    </cdr:from>
    <cdr:to>
      <cdr:x>0.99254</cdr:x>
      <cdr:y>0.06098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7344816" y="72037"/>
          <a:ext cx="1160212" cy="288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Млн. руб.</a:t>
          </a:r>
          <a:endParaRPr lang="ru-RU" sz="1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0.38499</cdr:x>
      <cdr:y>0.19177</cdr:y>
    </cdr:from>
    <cdr:to>
      <cdr:x>0.52499</cdr:x>
      <cdr:y>0.35513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>
          <a:off x="3168352" y="972108"/>
          <a:ext cx="1152128" cy="828092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/>
            <a:t>-</a:t>
          </a:r>
          <a:r>
            <a:rPr lang="ru-RU" sz="1800" b="1" dirty="0" smtClean="0"/>
            <a:t>5,1 %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0.0175</cdr:x>
      <cdr:y>0.83784</cdr:y>
    </cdr:from>
    <cdr:to>
      <cdr:x>0.28875</cdr:x>
      <cdr:y>0.98649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016" y="4464496"/>
          <a:ext cx="2232248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Утвержденный бюджет на 2019 год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0.28875</cdr:x>
      <cdr:y>0.84372</cdr:y>
    </cdr:from>
    <cdr:to>
      <cdr:x>0.45499</cdr:x>
      <cdr:y>0.96534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76264" y="4495854"/>
          <a:ext cx="1368152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Проект на 2020 год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0.45499</cdr:x>
      <cdr:y>0.84372</cdr:y>
    </cdr:from>
    <cdr:to>
      <cdr:x>0.62999</cdr:x>
      <cdr:y>0.96534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6" y="4495854"/>
          <a:ext cx="144016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Проект на 2021 год 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0.62124</cdr:x>
      <cdr:y>0.84372</cdr:y>
    </cdr:from>
    <cdr:to>
      <cdr:x>0.82249</cdr:x>
      <cdr:y>0.96534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112568" y="4495854"/>
          <a:ext cx="165618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Проект на</a:t>
          </a:r>
        </a:p>
        <a:p xmlns:a="http://schemas.openxmlformats.org/drawingml/2006/main">
          <a:pPr algn="ctr"/>
          <a:r>
            <a:rPr lang="ru-RU" sz="1600" b="1" dirty="0" smtClean="0"/>
            <a:t> 2022 год</a:t>
          </a:r>
          <a:endParaRPr lang="ru-RU" sz="16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0.71667</cdr:x>
      <cdr:y>0.27632</cdr:y>
    </cdr:from>
    <cdr:to>
      <cdr:x>0.94167</cdr:x>
      <cdr:y>0.46053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192688" y="1512168"/>
          <a:ext cx="1944216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Межбюджетные трансферты 66,7%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0.03333</cdr:x>
      <cdr:y>0.39474</cdr:y>
    </cdr:from>
    <cdr:to>
      <cdr:x>0.225</cdr:x>
      <cdr:y>0.52632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88032" y="2160240"/>
          <a:ext cx="1656184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НДФЛ 20,0%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0.05</cdr:x>
      <cdr:y>0.21053</cdr:y>
    </cdr:from>
    <cdr:to>
      <cdr:x>0.275</cdr:x>
      <cdr:y>0.32895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32049" y="1152148"/>
          <a:ext cx="1944216" cy="648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Имущественные налоги 3,3%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0.14167</cdr:x>
      <cdr:y>0.05263</cdr:y>
    </cdr:from>
    <cdr:to>
      <cdr:x>0.375</cdr:x>
      <cdr:y>0.23684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224136" y="288032"/>
          <a:ext cx="2016195" cy="10081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Налог на совокупный доход 5,7%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0.35833</cdr:x>
      <cdr:y>0.01316</cdr:y>
    </cdr:from>
    <cdr:to>
      <cdr:x>0.61667</cdr:x>
      <cdr:y>0.25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096344" y="72008"/>
          <a:ext cx="2232248" cy="1296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Доходы от использования и продажи имущества 2,2%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0.58333</cdr:x>
      <cdr:y>0.13158</cdr:y>
    </cdr:from>
    <cdr:to>
      <cdr:x>0.775</cdr:x>
      <cdr:y>0.27632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040560" y="720080"/>
          <a:ext cx="1656184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Прочие доходы 2,1%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0.18333</cdr:x>
      <cdr:y>0.46053</cdr:y>
    </cdr:from>
    <cdr:to>
      <cdr:x>0.325</cdr:x>
      <cdr:y>0.46053</cdr:y>
    </cdr:to>
    <cdr:cxnSp macro="">
      <cdr:nvCxnSpPr>
        <cdr:cNvPr id="15" name="Прямая со стрелкой 14"/>
        <cdr:cNvCxnSpPr/>
      </cdr:nvCxnSpPr>
      <cdr:spPr>
        <a:xfrm xmlns:a="http://schemas.openxmlformats.org/drawingml/2006/main">
          <a:off x="1584176" y="2520280"/>
          <a:ext cx="1224136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0.24167</cdr:x>
      <cdr:y>0.26316</cdr:y>
    </cdr:from>
    <cdr:to>
      <cdr:x>0.325</cdr:x>
      <cdr:y>0.34211</cdr:y>
    </cdr:to>
    <cdr:cxnSp macro="">
      <cdr:nvCxnSpPr>
        <cdr:cNvPr id="17" name="Прямая со стрелкой 16"/>
        <cdr:cNvCxnSpPr/>
      </cdr:nvCxnSpPr>
      <cdr:spPr>
        <a:xfrm xmlns:a="http://schemas.openxmlformats.org/drawingml/2006/main">
          <a:off x="2088232" y="1440160"/>
          <a:ext cx="720080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</cdr:x>
      <cdr:y>0.18421</cdr:y>
    </cdr:from>
    <cdr:to>
      <cdr:x>0.4</cdr:x>
      <cdr:y>0.32895</cdr:y>
    </cdr:to>
    <cdr:cxnSp macro="">
      <cdr:nvCxnSpPr>
        <cdr:cNvPr id="19" name="Прямая со стрелкой 18"/>
        <cdr:cNvCxnSpPr/>
      </cdr:nvCxnSpPr>
      <cdr:spPr>
        <a:xfrm xmlns:a="http://schemas.openxmlformats.org/drawingml/2006/main">
          <a:off x="3024336" y="1008112"/>
          <a:ext cx="432048" cy="79208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0.44167</cdr:x>
      <cdr:y>0.22368</cdr:y>
    </cdr:from>
    <cdr:to>
      <cdr:x>0.45</cdr:x>
      <cdr:y>0.28947</cdr:y>
    </cdr:to>
    <cdr:cxnSp macro="">
      <cdr:nvCxnSpPr>
        <cdr:cNvPr id="21" name="Прямая со стрелкой 20"/>
        <cdr:cNvCxnSpPr/>
      </cdr:nvCxnSpPr>
      <cdr:spPr>
        <a:xfrm xmlns:a="http://schemas.openxmlformats.org/drawingml/2006/main">
          <a:off x="3816424" y="1224136"/>
          <a:ext cx="72008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0.48333</cdr:x>
      <cdr:y>0.23684</cdr:y>
    </cdr:from>
    <cdr:to>
      <cdr:x>0.64167</cdr:x>
      <cdr:y>0.28947</cdr:y>
    </cdr:to>
    <cdr:cxnSp macro="">
      <cdr:nvCxnSpPr>
        <cdr:cNvPr id="23" name="Прямая со стрелкой 22"/>
        <cdr:cNvCxnSpPr/>
      </cdr:nvCxnSpPr>
      <cdr:spPr>
        <a:xfrm xmlns:a="http://schemas.openxmlformats.org/drawingml/2006/main" flipH="1">
          <a:off x="4176464" y="1296144"/>
          <a:ext cx="1368152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0.63333</cdr:x>
      <cdr:y>0.38158</cdr:y>
    </cdr:from>
    <cdr:to>
      <cdr:x>0.76667</cdr:x>
      <cdr:y>0.47368</cdr:y>
    </cdr:to>
    <cdr:cxnSp macro="">
      <cdr:nvCxnSpPr>
        <cdr:cNvPr id="25" name="Прямая со стрелкой 24"/>
        <cdr:cNvCxnSpPr/>
      </cdr:nvCxnSpPr>
      <cdr:spPr>
        <a:xfrm xmlns:a="http://schemas.openxmlformats.org/drawingml/2006/main" flipH="1">
          <a:off x="5472608" y="2088232"/>
          <a:ext cx="1152128" cy="5040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0.13251</cdr:x>
      <cdr:y>0.00632</cdr:y>
    </cdr:from>
    <cdr:to>
      <cdr:x>0.31625</cdr:x>
      <cdr:y>0.07304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90464" y="31149"/>
          <a:ext cx="1512168" cy="328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Всего  4561,6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0.42125</cdr:x>
      <cdr:y>0.00632</cdr:y>
    </cdr:from>
    <cdr:to>
      <cdr:x>0.63125</cdr:x>
      <cdr:y>0.08587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66728" y="31149"/>
          <a:ext cx="1728192" cy="3921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Всего  5194,4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0.04375</cdr:x>
      <cdr:y>0.16069</cdr:y>
    </cdr:from>
    <cdr:to>
      <cdr:x>0.14875</cdr:x>
      <cdr:y>0.26294</cdr:y>
    </cdr:to>
    <cdr:sp macro="" textlink="">
      <cdr:nvSpPr>
        <cdr:cNvPr id="5" name="Скругленная прямоугольная выноска 4"/>
        <cdr:cNvSpPr/>
      </cdr:nvSpPr>
      <cdr:spPr>
        <a:xfrm xmlns:a="http://schemas.openxmlformats.org/drawingml/2006/main">
          <a:off x="360040" y="792088"/>
          <a:ext cx="864096" cy="504056"/>
        </a:xfrm>
        <a:prstGeom xmlns:a="http://schemas.openxmlformats.org/drawingml/2006/main" prst="wedgeRoundRectCallou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/>
            <a:t>67,5%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0.0525</cdr:x>
      <cdr:y>0.59892</cdr:y>
    </cdr:from>
    <cdr:to>
      <cdr:x>0.15</cdr:x>
      <cdr:y>0.68657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432048" y="2952328"/>
          <a:ext cx="802432" cy="432048"/>
        </a:xfrm>
        <a:prstGeom xmlns:a="http://schemas.openxmlformats.org/drawingml/2006/main" prst="wedgeRoundRectCallou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/>
            <a:t>32,5%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0.55124</cdr:x>
      <cdr:y>0.14608</cdr:y>
    </cdr:from>
    <cdr:to>
      <cdr:x>0.66499</cdr:x>
      <cdr:y>0.24833</cdr:y>
    </cdr:to>
    <cdr:sp macro="" textlink="">
      <cdr:nvSpPr>
        <cdr:cNvPr id="8" name="Скругленная прямоугольная выноска 7"/>
        <cdr:cNvSpPr/>
      </cdr:nvSpPr>
      <cdr:spPr>
        <a:xfrm xmlns:a="http://schemas.openxmlformats.org/drawingml/2006/main">
          <a:off x="4536504" y="720080"/>
          <a:ext cx="936104" cy="504056"/>
        </a:xfrm>
        <a:prstGeom xmlns:a="http://schemas.openxmlformats.org/drawingml/2006/main" prst="wedgeRoundRectCallou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/>
            <a:t>66,7%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0.55124</cdr:x>
      <cdr:y>0.56971</cdr:y>
    </cdr:from>
    <cdr:to>
      <cdr:x>0.65624</cdr:x>
      <cdr:y>0.67196</cdr:y>
    </cdr:to>
    <cdr:sp macro="" textlink="">
      <cdr:nvSpPr>
        <cdr:cNvPr id="9" name="Скругленная прямоугольная выноска 8"/>
        <cdr:cNvSpPr/>
      </cdr:nvSpPr>
      <cdr:spPr>
        <a:xfrm xmlns:a="http://schemas.openxmlformats.org/drawingml/2006/main">
          <a:off x="4536504" y="2808312"/>
          <a:ext cx="864096" cy="504056"/>
        </a:xfrm>
        <a:prstGeom xmlns:a="http://schemas.openxmlformats.org/drawingml/2006/main" prst="wedgeRoundRectCallou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/>
            <a:t>33,3%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0.28875</cdr:x>
      <cdr:y>0.20451</cdr:y>
    </cdr:from>
    <cdr:to>
      <cdr:x>0.41999</cdr:x>
      <cdr:y>0.35059</cdr:y>
    </cdr:to>
    <cdr:sp macro="" textlink="">
      <cdr:nvSpPr>
        <cdr:cNvPr id="10" name="Стрелка вправо 9"/>
        <cdr:cNvSpPr/>
      </cdr:nvSpPr>
      <cdr:spPr>
        <a:xfrm xmlns:a="http://schemas.openxmlformats.org/drawingml/2006/main">
          <a:off x="2376296" y="1008112"/>
          <a:ext cx="1080087" cy="720091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/>
            <a:t>12,5%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0.28875</cdr:x>
      <cdr:y>0.56971</cdr:y>
    </cdr:from>
    <cdr:to>
      <cdr:x>0.41999</cdr:x>
      <cdr:y>0.71578</cdr:y>
    </cdr:to>
    <cdr:sp macro="" textlink="">
      <cdr:nvSpPr>
        <cdr:cNvPr id="11" name="Стрелка вправо 10"/>
        <cdr:cNvSpPr/>
      </cdr:nvSpPr>
      <cdr:spPr>
        <a:xfrm xmlns:a="http://schemas.openxmlformats.org/drawingml/2006/main">
          <a:off x="2376297" y="2808312"/>
          <a:ext cx="1080087" cy="720080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/>
            <a:t>16,7%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0.86624</cdr:x>
      <cdr:y>0.01461</cdr:y>
    </cdr:from>
    <cdr:to>
      <cdr:x>0.97999</cdr:x>
      <cdr:y>0.07304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7128792" y="72008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Млн. руб</a:t>
          </a:r>
          <a:r>
            <a:rPr lang="ru-RU" sz="1400" dirty="0" smtClean="0"/>
            <a:t>.</a:t>
          </a:r>
          <a:endParaRPr lang="ru-RU" sz="14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0.87288</cdr:x>
      <cdr:y>0.13253</cdr:y>
    </cdr:from>
    <cdr:to>
      <cdr:x>1</cdr:x>
      <cdr:y>0.18072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16825" y="792087"/>
          <a:ext cx="1080119" cy="28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Млн. руб</a:t>
          </a:r>
          <a:r>
            <a:rPr lang="ru-RU" sz="1400" dirty="0" smtClean="0"/>
            <a:t>.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0.4322</cdr:x>
      <cdr:y>0.77108</cdr:y>
    </cdr:from>
    <cdr:to>
      <cdr:x>0.4661</cdr:x>
      <cdr:y>0.77873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672408" y="4608512"/>
          <a:ext cx="288032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0.11017</cdr:x>
      <cdr:y>0.01205</cdr:y>
    </cdr:from>
    <cdr:to>
      <cdr:x>0.91525</cdr:x>
      <cdr:y>0.13253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936104" y="72008"/>
          <a:ext cx="6840760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Налоговые и неналоговые доходы Миасского городского округа на 2019 -2022 годы </a:t>
          </a:r>
          <a:endParaRPr lang="ru-RU" sz="20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0.3425</cdr:x>
      <cdr:y>0.53135</cdr:y>
    </cdr:from>
    <cdr:to>
      <cdr:x>0.52625</cdr:x>
      <cdr:y>0.64272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18656" y="2404864"/>
          <a:ext cx="151216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0.31625</cdr:x>
      <cdr:y>0.05405</cdr:y>
    </cdr:from>
    <cdr:to>
      <cdr:x>0.43</cdr:x>
      <cdr:y>0.08587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02632" y="244624"/>
          <a:ext cx="936104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0.64</cdr:x>
      <cdr:y>0.1336</cdr:y>
    </cdr:from>
    <cdr:to>
      <cdr:x>0.7625</cdr:x>
      <cdr:y>0.21315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266928" y="604664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26" cy="499431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0366" y="0"/>
            <a:ext cx="2962226" cy="499431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r">
              <a:defRPr sz="1200"/>
            </a:lvl1pPr>
          </a:lstStyle>
          <a:p>
            <a:fld id="{71D9F2D3-C6DB-47A7-B935-514A862DF39D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89512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08" tIns="46104" rIns="92208" bIns="4610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3100" y="4740596"/>
            <a:ext cx="5467989" cy="4490083"/>
          </a:xfrm>
          <a:prstGeom prst="rect">
            <a:avLst/>
          </a:prstGeom>
        </p:spPr>
        <p:txBody>
          <a:bodyPr vert="horz" lIns="92208" tIns="46104" rIns="92208" bIns="4610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000"/>
            <a:ext cx="2962226" cy="499431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0366" y="9478000"/>
            <a:ext cx="2962226" cy="499431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r">
              <a:defRPr sz="1200"/>
            </a:lvl1pPr>
          </a:lstStyle>
          <a:p>
            <a:fld id="{FA166170-5355-459B-91FC-3793F657EE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530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3DFBB-F7E8-49CA-9236-2C8C4EF71D98}" type="datetimeFigureOut">
              <a:rPr lang="ru-RU"/>
              <a:pPr>
                <a:defRPr/>
              </a:pPr>
              <a:t>18.11.2019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93ED9-480F-46BE-B298-5E7E1F266AE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2AD38-2AC6-4599-B4C6-781A2FE8A7E0}" type="datetimeFigureOut">
              <a:rPr lang="ru-RU"/>
              <a:pPr>
                <a:defRPr/>
              </a:pPr>
              <a:t>18.11.2019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A3F87-A166-40EF-9796-B2FADC8025C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65B76-9477-48C5-A457-F1394DF49F85}" type="datetimeFigureOut">
              <a:rPr lang="ru-RU"/>
              <a:pPr>
                <a:defRPr/>
              </a:pPr>
              <a:t>18.11.2019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C49C3-B3FE-41CC-84AE-EC05100C56B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128F7-BB57-4B4A-8CCE-30DB880B323D}" type="datetime1">
              <a:rPr lang="ru-RU">
                <a:solidFill>
                  <a:srgbClr val="073E87"/>
                </a:solidFill>
              </a:rPr>
              <a:pPr>
                <a:defRPr/>
              </a:pPr>
              <a:t>18.11.2019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3BA05-5486-4D47-BE32-C14FF5B7FAA2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23983-837B-49E3-B41E-75F958C3C41F}" type="datetime1">
              <a:rPr lang="ru-RU">
                <a:solidFill>
                  <a:srgbClr val="073E87"/>
                </a:solidFill>
              </a:rPr>
              <a:pPr>
                <a:defRPr/>
              </a:pPr>
              <a:t>18.11.2019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4D106-AE94-4623-9737-3D66E83CA715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 dirty="0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 dirty="0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 dirty="0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 dirty="0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 dirty="0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94BFC-808F-42B1-B42A-A54308E939C6}" type="datetime1">
              <a:rPr lang="ru-RU">
                <a:solidFill>
                  <a:srgbClr val="073E87"/>
                </a:solidFill>
              </a:rPr>
              <a:pPr>
                <a:defRPr/>
              </a:pPr>
              <a:t>18.11.2019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37729-3377-47B7-8734-810EB1757EC4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5A3B7-9ABE-4824-8C77-26D59ADAAF2F}" type="datetime1">
              <a:rPr lang="ru-RU">
                <a:solidFill>
                  <a:srgbClr val="073E87"/>
                </a:solidFill>
              </a:rPr>
              <a:pPr>
                <a:defRPr/>
              </a:pPr>
              <a:t>18.11.2019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DAD81-0DE3-4C4A-906E-15D0E51CDF18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6C918-5AB4-4AFA-B2CF-17B80E3A2545}" type="datetime1">
              <a:rPr lang="ru-RU">
                <a:solidFill>
                  <a:srgbClr val="073E87"/>
                </a:solidFill>
              </a:rPr>
              <a:pPr>
                <a:defRPr/>
              </a:pPr>
              <a:t>18.11.2019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66B2A-7F28-480E-ADB5-D09474E13A50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6A91F-E887-459B-9E29-02EC95266D35}" type="datetime1">
              <a:rPr lang="ru-RU">
                <a:solidFill>
                  <a:srgbClr val="073E87"/>
                </a:solidFill>
              </a:rPr>
              <a:pPr>
                <a:defRPr/>
              </a:pPr>
              <a:t>18.11.2019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6EE5C-97D3-4C6E-8B99-F8E060FA8B7C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A5406-FA52-403C-98B7-61E5DCFAF698}" type="datetime1">
              <a:rPr lang="ru-RU">
                <a:solidFill>
                  <a:srgbClr val="073E87"/>
                </a:solidFill>
              </a:rPr>
              <a:pPr>
                <a:defRPr/>
              </a:pPr>
              <a:t>18.11.2019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B2184-AB3E-4C62-A8AA-1DD101BF679F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A67C4-16F4-4675-8C9D-BED5D87A2BA4}" type="datetime1">
              <a:rPr lang="ru-RU">
                <a:solidFill>
                  <a:srgbClr val="073E87"/>
                </a:solidFill>
              </a:rPr>
              <a:pPr>
                <a:defRPr/>
              </a:pPr>
              <a:t>18.11.2019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6EF59-8D5A-4CC8-840F-771DF4A51B3C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DEBD1-632B-415A-9C08-A0A89FA821A4}" type="datetimeFigureOut">
              <a:rPr lang="ru-RU"/>
              <a:pPr>
                <a:defRPr/>
              </a:pPr>
              <a:t>18.11.2019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D2420-EF95-4CE5-879D-66F3A6C4B97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EF9A8-7B2F-405D-8DD3-37F79DA6B06E}" type="datetime1">
              <a:rPr lang="ru-RU">
                <a:solidFill>
                  <a:srgbClr val="073E87"/>
                </a:solidFill>
              </a:rPr>
              <a:pPr>
                <a:defRPr/>
              </a:pPr>
              <a:t>18.11.2019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B3475-8E66-4213-88BB-6C0C0C454F08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D77D0-AF0C-4B96-B4A6-276FBAB11B4D}" type="datetime1">
              <a:rPr lang="ru-RU">
                <a:solidFill>
                  <a:srgbClr val="073E87"/>
                </a:solidFill>
              </a:rPr>
              <a:pPr>
                <a:defRPr/>
              </a:pPr>
              <a:t>18.11.2019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0293-B022-4025-A954-BAEB5B717816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E115F-802E-43BE-9EF7-3FA016346CD0}" type="datetime1">
              <a:rPr lang="ru-RU">
                <a:solidFill>
                  <a:srgbClr val="073E87"/>
                </a:solidFill>
              </a:rPr>
              <a:pPr>
                <a:defRPr/>
              </a:pPr>
              <a:t>18.11.2019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1D4DD-A92D-493F-BDBC-9E5FA2D87457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784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828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50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85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09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083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F0CDA-6F9E-4AB1-91A9-2F4870C2ABCC}" type="datetimeFigureOut">
              <a:rPr lang="ru-RU"/>
              <a:pPr>
                <a:defRPr/>
              </a:pPr>
              <a:t>18.11.2019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AAC5-8DD7-4893-9BFC-A3E5CDD6597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858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771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82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2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E5713-9928-43DF-8D70-9827D80E7F90}" type="datetimeFigureOut">
              <a:rPr lang="ru-RU"/>
              <a:pPr>
                <a:defRPr/>
              </a:pPr>
              <a:t>18.11.2019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388EE-093F-4AED-B8A1-5FB777D98CD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996A0-F7BC-4385-9F08-5215E3861DFF}" type="datetimeFigureOut">
              <a:rPr lang="ru-RU"/>
              <a:pPr>
                <a:defRPr/>
              </a:pPr>
              <a:t>18.11.2019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1321D-2975-4F7E-ADAE-2C8A6693E30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8FB7-84C2-47F2-B3B3-538AC55DF020}" type="datetimeFigureOut">
              <a:rPr lang="ru-RU"/>
              <a:pPr>
                <a:defRPr/>
              </a:pPr>
              <a:t>18.11.2019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48931-43F6-452E-AA04-02BC6467F8D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272ED-AAD0-4B1D-97FD-8C0359789F6A}" type="datetimeFigureOut">
              <a:rPr lang="ru-RU"/>
              <a:pPr>
                <a:defRPr/>
              </a:pPr>
              <a:t>18.11.2019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8FAB9-DE03-4962-8C7E-F2E87CB328F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77800-150B-4079-B528-4D852CBED7A4}" type="datetimeFigureOut">
              <a:rPr lang="ru-RU"/>
              <a:pPr>
                <a:defRPr/>
              </a:pPr>
              <a:t>18.11.2019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A5975-E11C-4EA2-BC6B-BC8E1AB59D2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9CF7C-7E8E-4812-893C-2431C6F9972E}" type="datetimeFigureOut">
              <a:rPr lang="ru-RU"/>
              <a:pPr>
                <a:defRPr/>
              </a:pPr>
              <a:t>18.11.2019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7E805-A999-49F5-810D-8198A9AB8B9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6BF66D-DCB9-4D39-96BA-4A5A8886F3A3}" type="datetimeFigureOut">
              <a:rPr lang="ru-RU"/>
              <a:pPr>
                <a:defRPr/>
              </a:pPr>
              <a:t>18.11.2019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0FBB775-0008-43CC-A676-702E15DCE3E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DE613F3B-A371-489D-98F5-B1E4F8D38130}" type="datetime1">
              <a:rPr lang="ru-RU">
                <a:solidFill>
                  <a:srgbClr val="073E87"/>
                </a:solidFill>
              </a:rPr>
              <a:pPr eaLnBrk="1" hangingPunct="1">
                <a:defRPr/>
              </a:pPr>
              <a:t>18.11.2019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1B90E3F3-6C22-4942-80E6-99FD5F298DD7}" type="slidenum">
              <a:rPr lang="ru-RU">
                <a:solidFill>
                  <a:srgbClr val="073E87"/>
                </a:solidFill>
              </a:rPr>
              <a:pPr eaLnBrk="1" hangingPunct="1">
                <a:defRPr/>
              </a:pPr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18.11.2019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37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&#1084;&#1080;&#1072;&#1089;&#1089;.&#1088;&#1092;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611560" y="274638"/>
            <a:ext cx="8075240" cy="922114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ru-RU" sz="4400" b="1" dirty="0" smtClean="0">
                <a:solidFill>
                  <a:srgbClr val="7030A0"/>
                </a:solidFill>
              </a:rPr>
              <a:t>Бюджет для граждан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4654" y="5949280"/>
            <a:ext cx="92195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Проект бюджета Миасского городского округа на 2020 год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и плановый период 20</a:t>
            </a:r>
            <a:r>
              <a:rPr lang="en-US" sz="2400" b="1" dirty="0" smtClean="0">
                <a:solidFill>
                  <a:srgbClr val="7030A0"/>
                </a:solidFill>
              </a:rPr>
              <a:t>2</a:t>
            </a:r>
            <a:r>
              <a:rPr lang="ru-RU" sz="2400" b="1" dirty="0" smtClean="0">
                <a:solidFill>
                  <a:srgbClr val="7030A0"/>
                </a:solidFill>
              </a:rPr>
              <a:t>1-20</a:t>
            </a:r>
            <a:r>
              <a:rPr lang="en-US" sz="2400" b="1" dirty="0" smtClean="0">
                <a:solidFill>
                  <a:srgbClr val="7030A0"/>
                </a:solidFill>
              </a:rPr>
              <a:t>2</a:t>
            </a:r>
            <a:r>
              <a:rPr lang="ru-RU" sz="2400" b="1" dirty="0" smtClean="0">
                <a:solidFill>
                  <a:srgbClr val="7030A0"/>
                </a:solidFill>
              </a:rPr>
              <a:t>2 гг</a:t>
            </a: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6" name="Picture 2" descr="Официальный сайт Администрации Миасского городского округ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802010" cy="1012374"/>
          </a:xfrm>
          <a:prstGeom prst="rect">
            <a:avLst/>
          </a:prstGeom>
          <a:noFill/>
        </p:spPr>
      </p:pic>
      <p:pic>
        <p:nvPicPr>
          <p:cNvPr id="7" name="Picture 8" descr="http://4.bp.blogspot.com/-4_Zy8f9Izac/TdQBfWSvaPI/AAAAAAAAALY/6QhakQBS64s/s1600/Avtozav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340768"/>
            <a:ext cx="6192688" cy="4342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Динамика выпуска продукции сельского хозяйства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хозяйствах всех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категорий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14341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14342" name="Rectangle 1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14343" name="Rectangle 1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graphicFrame>
        <p:nvGraphicFramePr>
          <p:cNvPr id="14344" name="Объект 9"/>
          <p:cNvGraphicFramePr>
            <a:graphicFrameLocks noChangeAspect="1"/>
          </p:cNvGraphicFramePr>
          <p:nvPr/>
        </p:nvGraphicFramePr>
        <p:xfrm>
          <a:off x="323850" y="1354138"/>
          <a:ext cx="8589963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51" name="Лист" r:id="rId3" imgW="6543700" imgH="3429000" progId="Excel.Sheet.8">
                  <p:embed/>
                </p:oleObj>
              </mc:Choice>
              <mc:Fallback>
                <p:oleObj name="Лист" r:id="rId3" imgW="6543700" imgH="3429000" progId="Excel.Sheet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354138"/>
                        <a:ext cx="8589963" cy="449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34975"/>
            <a:ext cx="8229600" cy="12525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Оборот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розничной торговли 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(кроме субъектов малого предпринимательства 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организаций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численностью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до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15 человек, не являющихся субъектами малого предпринимательства)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15365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15366" name="Rectangle 1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15367" name="Rectangle 1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graphicFrame>
        <p:nvGraphicFramePr>
          <p:cNvPr id="15368" name="Объект 9"/>
          <p:cNvGraphicFramePr>
            <a:graphicFrameLocks noChangeAspect="1"/>
          </p:cNvGraphicFramePr>
          <p:nvPr/>
        </p:nvGraphicFramePr>
        <p:xfrm>
          <a:off x="323850" y="1720850"/>
          <a:ext cx="8424863" cy="461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75" name="Лист" r:id="rId3" imgW="6600698" imgH="4400460" progId="Excel.Sheet.8">
                  <p:embed/>
                </p:oleObj>
              </mc:Choice>
              <mc:Fallback>
                <p:oleObj name="Лист" r:id="rId3" imgW="6600698" imgH="4400460" progId="Excel.Sheet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20850"/>
                        <a:ext cx="8424863" cy="461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6477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Малое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среднее предпринимательство</a:t>
            </a:r>
            <a:endParaRPr lang="ru-RU" sz="2400" dirty="0"/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16389" name="Прямоугольник 7"/>
          <p:cNvSpPr>
            <a:spLocks noChangeArrowheads="1"/>
          </p:cNvSpPr>
          <p:nvPr/>
        </p:nvSpPr>
        <p:spPr bwMode="auto">
          <a:xfrm>
            <a:off x="384175" y="4724400"/>
            <a:ext cx="84963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b="1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Оборот СМСП </a:t>
            </a:r>
            <a:r>
              <a:rPr lang="ru-RU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составил </a:t>
            </a:r>
            <a:r>
              <a:rPr lang="ru-RU" b="1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119 246,5 млн. рублей</a:t>
            </a:r>
            <a:r>
              <a:rPr lang="ru-RU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, </a:t>
            </a:r>
          </a:p>
          <a:p>
            <a:pPr eaLnBrk="1" hangingPunct="1"/>
            <a:endParaRPr lang="ru-RU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  <a:p>
            <a:pPr eaLnBrk="1" hangingPunct="1"/>
            <a:r>
              <a:rPr lang="ru-RU" b="1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Доля налоговых поступлений от СМСП </a:t>
            </a:r>
            <a:r>
              <a:rPr lang="ru-RU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в общем объеме налоговых поступлений в местный бюджет – </a:t>
            </a:r>
            <a:r>
              <a:rPr lang="ru-RU" b="1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19,2%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92125" y="1425575"/>
          <a:ext cx="8280920" cy="3252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4055"/>
                <a:gridCol w="4056865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Количество СМСП  на 01.01.2019 года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- 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3153 единицы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Среднесписочная численность работников, занятых в СМСП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– 16473 человека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09077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Индивидуальных предпринимателей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- 3890 человек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Среднесписочная численность работников, занятых у индивидуальных предпринимателей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- 3850 человек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97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Глав крестьянских (фермерских) хозяйств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– 21 человек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Занятых у глав крестьянских (фермерских) хозяйств 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– 11 человек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34975"/>
            <a:ext cx="8229600" cy="1252538"/>
          </a:xfrm>
        </p:spPr>
        <p:txBody>
          <a:bodyPr>
            <a:noAutofit/>
          </a:bodyPr>
          <a:lstStyle/>
          <a:p>
            <a:pPr indent="342900"/>
            <a:r>
              <a:rPr lang="ru-RU" sz="1800" b="1" smtClean="0">
                <a:solidFill>
                  <a:srgbClr val="031F43"/>
                </a:solidFill>
                <a:cs typeface="Times New Roman" pitchFamily="18" charset="0"/>
              </a:rPr>
              <a:t>Динамика объема инвестиций в основной капитал</a:t>
            </a:r>
            <a:br>
              <a:rPr lang="ru-RU" sz="1800" b="1" smtClean="0">
                <a:solidFill>
                  <a:srgbClr val="031F43"/>
                </a:solidFill>
                <a:cs typeface="Times New Roman" pitchFamily="18" charset="0"/>
              </a:rPr>
            </a:br>
            <a:r>
              <a:rPr lang="ru-RU" sz="1800" b="1" smtClean="0">
                <a:solidFill>
                  <a:srgbClr val="031F43"/>
                </a:solidFill>
                <a:cs typeface="Times New Roman" pitchFamily="18" charset="0"/>
              </a:rPr>
              <a:t>за счет всех источников финансирования</a:t>
            </a:r>
            <a:br>
              <a:rPr lang="ru-RU" sz="1800" b="1" smtClean="0">
                <a:solidFill>
                  <a:srgbClr val="031F43"/>
                </a:solidFill>
                <a:cs typeface="Times New Roman" pitchFamily="18" charset="0"/>
              </a:rPr>
            </a:br>
            <a:r>
              <a:rPr lang="ru-RU" sz="1800" b="1" smtClean="0">
                <a:solidFill>
                  <a:srgbClr val="031F43"/>
                </a:solidFill>
                <a:cs typeface="Times New Roman" pitchFamily="18" charset="0"/>
              </a:rPr>
              <a:t> (без субъектов малого и среднего предпринимательства), в действующих и сопоставимых ценах</a:t>
            </a:r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17413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17414" name="Rectangle 10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17415" name="Rectangle 1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graphicFrame>
        <p:nvGraphicFramePr>
          <p:cNvPr id="17416" name="Объект 9"/>
          <p:cNvGraphicFramePr>
            <a:graphicFrameLocks noChangeAspect="1"/>
          </p:cNvGraphicFramePr>
          <p:nvPr/>
        </p:nvGraphicFramePr>
        <p:xfrm>
          <a:off x="395288" y="1608138"/>
          <a:ext cx="8353425" cy="468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99" name="Лист" r:id="rId3" imgW="6191177" imgH="3791070" progId="Excel.Sheet.8">
                  <p:embed/>
                </p:oleObj>
              </mc:Choice>
              <mc:Fallback>
                <p:oleObj name="Лист" r:id="rId3" imgW="6191177" imgH="3791070" progId="Excel.Sheet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88" t="1773" r="2173"/>
                      <a:stretch>
                        <a:fillRect/>
                      </a:stretch>
                    </p:blipFill>
                    <p:spPr bwMode="auto">
                      <a:xfrm>
                        <a:off x="395288" y="1608138"/>
                        <a:ext cx="8353425" cy="4684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Уровень зарегистрированной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безработицы, %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8436" name="Диаграмма 8"/>
          <p:cNvGraphicFramePr>
            <a:graphicFrameLocks/>
          </p:cNvGraphicFramePr>
          <p:nvPr/>
        </p:nvGraphicFramePr>
        <p:xfrm>
          <a:off x="417513" y="1011238"/>
          <a:ext cx="8547100" cy="513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23" r:id="rId3" imgW="8553429" imgH="5133277" progId="Excel.Sheet.8">
                  <p:embed/>
                </p:oleObj>
              </mc:Choice>
              <mc:Fallback>
                <p:oleObj r:id="rId3" imgW="8553429" imgH="5133277" progId="Excel.Sheet.8">
                  <p:embed/>
                  <p:pic>
                    <p:nvPicPr>
                      <p:cNvPr id="0" name="Picture 1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1011238"/>
                        <a:ext cx="8547100" cy="5132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431800">
              <a:lnSpc>
                <a:spcPct val="150000"/>
              </a:lnSpc>
            </a:pPr>
            <a:r>
              <a:rPr lang="ru-RU" sz="2000" b="1" smtClean="0">
                <a:solidFill>
                  <a:srgbClr val="031F43"/>
                </a:solidFill>
                <a:cs typeface="Times New Roman" pitchFamily="18" charset="0"/>
              </a:rPr>
              <a:t>Ввод в эксплуатацию  жилых домов за счет всех</a:t>
            </a:r>
            <a:br>
              <a:rPr lang="ru-RU" sz="2000" b="1" smtClean="0">
                <a:solidFill>
                  <a:srgbClr val="031F43"/>
                </a:solidFill>
                <a:cs typeface="Times New Roman" pitchFamily="18" charset="0"/>
              </a:rPr>
            </a:br>
            <a:r>
              <a:rPr lang="ru-RU" sz="2000" b="1" smtClean="0">
                <a:solidFill>
                  <a:srgbClr val="031F43"/>
                </a:solidFill>
                <a:cs typeface="Times New Roman" pitchFamily="18" charset="0"/>
              </a:rPr>
              <a:t>источников финансирования</a:t>
            </a:r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194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19463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19464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graphicFrame>
        <p:nvGraphicFramePr>
          <p:cNvPr id="19465" name="Объект 10"/>
          <p:cNvGraphicFramePr>
            <a:graphicFrameLocks noChangeAspect="1"/>
          </p:cNvGraphicFramePr>
          <p:nvPr/>
        </p:nvGraphicFramePr>
        <p:xfrm>
          <a:off x="323850" y="1331913"/>
          <a:ext cx="8424863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47" name="Лист" r:id="rId3" imgW="6524521" imgH="3762450" progId="Excel.Sheet.8">
                  <p:embed/>
                </p:oleObj>
              </mc:Choice>
              <mc:Fallback>
                <p:oleObj name="Лист" r:id="rId3" imgW="6524521" imgH="3762450" progId="Excel.Sheet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1132" t="-652" r="-79"/>
                      <a:stretch>
                        <a:fillRect/>
                      </a:stretch>
                    </p:blipFill>
                    <p:spPr bwMode="auto">
                      <a:xfrm>
                        <a:off x="323850" y="1331913"/>
                        <a:ext cx="8424863" cy="485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88588361"/>
              </p:ext>
            </p:extLst>
          </p:nvPr>
        </p:nvGraphicFramePr>
        <p:xfrm>
          <a:off x="107504" y="116632"/>
          <a:ext cx="8928992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228725" y="538162"/>
            <a:ext cx="6686550" cy="13716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9525" cmpd="sng"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параметры 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проекта бюджета </a:t>
            </a:r>
            <a:r>
              <a:rPr lang="ru-RU" sz="2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Миасского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городского округа на 2020 год  и на плановый период 2021-2022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гОДОВ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762125" y="2119312"/>
          <a:ext cx="5486400" cy="420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497138"/>
              </p:ext>
            </p:extLst>
          </p:nvPr>
        </p:nvGraphicFramePr>
        <p:xfrm>
          <a:off x="107504" y="19472"/>
          <a:ext cx="914400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Структура доходов бюджета  Миасского городского округа на  </a:t>
            </a:r>
            <a:br>
              <a:rPr lang="ru-RU" sz="2000" b="1" dirty="0" smtClean="0"/>
            </a:br>
            <a:r>
              <a:rPr lang="ru-RU" sz="2000" b="1" dirty="0" smtClean="0"/>
              <a:t>2019-2022 годы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44895"/>
              </p:ext>
            </p:extLst>
          </p:nvPr>
        </p:nvGraphicFramePr>
        <p:xfrm>
          <a:off x="107504" y="692696"/>
          <a:ext cx="8568952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077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548680"/>
            <a:ext cx="8208912" cy="590931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i="1" u="sng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УВАЖАЕМЫЕ ЖИТЕЛИ МИАССКОГО ГОРОДСКОГО ОКРУГА!</a:t>
            </a:r>
            <a:endParaRPr lang="ru-RU" sz="1600" u="sng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pPr indent="457200" algn="just">
              <a:spcBef>
                <a:spcPts val="1200"/>
              </a:spcBef>
            </a:pPr>
            <a:r>
              <a:rPr lang="ru-RU" sz="1600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Понимание основ финансового планирования позволяет эффективно управлять не только собственными, но и общественными финансами, успешно реализуя принципы местного самоуправления.</a:t>
            </a:r>
          </a:p>
          <a:p>
            <a:pPr indent="457200" algn="just"/>
            <a:r>
              <a:rPr lang="ru-RU" sz="1600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Все мы – налогоплательщики. </a:t>
            </a:r>
            <a:r>
              <a:rPr lang="ru-RU" sz="1600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Н</a:t>
            </a:r>
            <a:r>
              <a:rPr lang="ru-RU" sz="1600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а наши средства содержатся учреждения социальной сферы, осуществляется транспортное обслуживание населения, развивается жилищно-коммунальное хозяйство, строятся дороги, улучшается качество жизни. Вашему вниманию представлена брошюра «Бюджет для граждан», которая поможет разобраться в главном финансовом документе Миасского городского округа, понять, как формируется и расходуется бюджет Округа.</a:t>
            </a:r>
          </a:p>
          <a:p>
            <a:pPr indent="457200" algn="just"/>
            <a:r>
              <a:rPr lang="ru-RU" sz="1600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Все последние годы мы придерживались правила: бюджет Миасского городского округа, как главный финансовый документ, должен быть прозрачным и открытым для широкого общественного обсуждения. Надеемся, что представленная брошюра «Бюджет для граждан» послужит исчерпывающим источником информации о бюджете Округа. Структуру поступлений, направления бюджетных расходов и другие показатели, характеризующие финансовую политику Округа, вы можете увидеть в данной брошюре.</a:t>
            </a:r>
          </a:p>
          <a:p>
            <a:pPr indent="457200" algn="just"/>
            <a:r>
              <a:rPr lang="ru-RU" sz="1600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«Бюджет для граждан» – это упрощенная версия бюджета, объясняющая планы и действия Администрации Округа во время бюджетного </a:t>
            </a:r>
            <a:r>
              <a:rPr lang="ru-RU" sz="1600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года и облегчающая жителям </a:t>
            </a:r>
            <a:r>
              <a:rPr lang="ru-RU" sz="1600" i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Миасского</a:t>
            </a:r>
            <a:r>
              <a:rPr lang="ru-RU" sz="1600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городского округа его </a:t>
            </a:r>
            <a:r>
              <a:rPr lang="ru-RU" sz="1600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понимание.</a:t>
            </a:r>
          </a:p>
          <a:p>
            <a:pPr indent="457200" algn="just"/>
            <a:r>
              <a:rPr lang="ru-RU" sz="1600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					Глава</a:t>
            </a:r>
          </a:p>
          <a:p>
            <a:pPr indent="457200" algn="just"/>
            <a:r>
              <a:rPr lang="ru-RU" sz="1600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1600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				</a:t>
            </a:r>
            <a:r>
              <a:rPr lang="ru-RU" sz="1600" i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Миасского</a:t>
            </a:r>
            <a:r>
              <a:rPr lang="ru-RU" sz="1600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городского округа	</a:t>
            </a:r>
          </a:p>
          <a:p>
            <a:pPr indent="457200" algn="just"/>
            <a:r>
              <a:rPr lang="ru-RU" sz="16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					</a:t>
            </a:r>
            <a:r>
              <a:rPr lang="ru-RU" sz="1600" i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Г.М.Тонких</a:t>
            </a:r>
            <a:endParaRPr lang="ru-RU" sz="1600" i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Динамика доходов бюджета Миасского городского округа на 2019-2022 годы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970873"/>
              </p:ext>
            </p:extLst>
          </p:nvPr>
        </p:nvGraphicFramePr>
        <p:xfrm>
          <a:off x="251520" y="1499011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74752" y="12687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Calibri"/>
                <a:cs typeface="+mn-cs"/>
              </a:rPr>
              <a:t>Млн. руб</a:t>
            </a:r>
            <a:r>
              <a:rPr lang="ru-RU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835696" y="2924944"/>
            <a:ext cx="115212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white"/>
                </a:solidFill>
              </a:rPr>
              <a:t>+13,9 %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860032" y="2132856"/>
            <a:ext cx="115212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white"/>
                </a:solidFill>
              </a:rPr>
              <a:t>+1,3 %</a:t>
            </a:r>
            <a:endParaRPr lang="ru-RU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61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476672"/>
            <a:ext cx="7056783" cy="50405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Структура доходов на 2020 год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755763"/>
              </p:ext>
            </p:extLst>
          </p:nvPr>
        </p:nvGraphicFramePr>
        <p:xfrm>
          <a:off x="179512" y="980728"/>
          <a:ext cx="864096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214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Динамика доходов бюджета на 2019год и </a:t>
            </a:r>
            <a:br>
              <a:rPr lang="ru-RU" sz="2800" b="1" dirty="0" smtClean="0"/>
            </a:br>
            <a:r>
              <a:rPr lang="ru-RU" sz="2800" b="1" dirty="0" smtClean="0"/>
              <a:t>в проекте 2020 год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7872901"/>
              </p:ext>
            </p:extLst>
          </p:nvPr>
        </p:nvGraphicFramePr>
        <p:xfrm>
          <a:off x="395536" y="1268760"/>
          <a:ext cx="8229600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336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509873"/>
              </p:ext>
            </p:extLst>
          </p:nvPr>
        </p:nvGraphicFramePr>
        <p:xfrm>
          <a:off x="251520" y="548680"/>
          <a:ext cx="8496944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07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938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Структура межбюджетных трансфертов на 2020 год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126225"/>
              </p:ext>
            </p:extLst>
          </p:nvPr>
        </p:nvGraphicFramePr>
        <p:xfrm>
          <a:off x="467544" y="1329609"/>
          <a:ext cx="82296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40352" y="112474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/>
                <a:cs typeface="+mn-cs"/>
              </a:rPr>
              <a:t>Млн. руб</a:t>
            </a:r>
            <a:r>
              <a:rPr lang="ru-RU" sz="1600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  <a:endParaRPr lang="ru-RU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22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17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651126"/>
              </p:ext>
            </p:extLst>
          </p:nvPr>
        </p:nvGraphicFramePr>
        <p:xfrm>
          <a:off x="0" y="188640"/>
          <a:ext cx="9144000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416824" cy="687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272808" cy="691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6320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60648"/>
            <a:ext cx="8496943" cy="6499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Содержание</a:t>
            </a:r>
          </a:p>
          <a:p>
            <a:endParaRPr lang="ru-RU" sz="1400" dirty="0" smtClean="0"/>
          </a:p>
          <a:p>
            <a:pPr>
              <a:spcAft>
                <a:spcPts val="200"/>
              </a:spcAft>
            </a:pPr>
            <a:r>
              <a:rPr lang="ru-RU" sz="1400" dirty="0" smtClean="0"/>
              <a:t>1.Показатели прогноза социально-экономического развития  Миасского городского </a:t>
            </a:r>
          </a:p>
          <a:p>
            <a:pPr>
              <a:spcAft>
                <a:spcPts val="200"/>
              </a:spcAft>
            </a:pPr>
            <a:r>
              <a:rPr lang="ru-RU" sz="1400" dirty="0" smtClean="0"/>
              <a:t>   округа                                                                                                                                         4-15 стр.</a:t>
            </a:r>
          </a:p>
          <a:p>
            <a:pPr>
              <a:spcAft>
                <a:spcPts val="200"/>
              </a:spcAft>
            </a:pPr>
            <a:r>
              <a:rPr lang="ru-RU" sz="1400" dirty="0" smtClean="0"/>
              <a:t>2.Основные направление бюджетной политики Округа на 2020-2022 годы                           16 стр.</a:t>
            </a:r>
          </a:p>
          <a:p>
            <a:pPr>
              <a:spcAft>
                <a:spcPts val="200"/>
              </a:spcAft>
            </a:pPr>
            <a:r>
              <a:rPr lang="ru-RU" sz="1400" dirty="0" smtClean="0"/>
              <a:t>3.Основные параметры бюджета Миасского городского округа на 2020-2022 годы              17-18 стр.</a:t>
            </a:r>
          </a:p>
          <a:p>
            <a:pPr>
              <a:spcAft>
                <a:spcPts val="200"/>
              </a:spcAft>
            </a:pPr>
            <a:r>
              <a:rPr lang="ru-RU" sz="1400" dirty="0" smtClean="0"/>
              <a:t>4.Доходы бюджета Округа на 2020-2022 годы                                                                           19-23 стр.</a:t>
            </a:r>
          </a:p>
          <a:p>
            <a:pPr>
              <a:spcAft>
                <a:spcPts val="200"/>
              </a:spcAft>
            </a:pPr>
            <a:r>
              <a:rPr lang="ru-RU" sz="1400" dirty="0" smtClean="0"/>
              <a:t>5.Межбюджетные трансферты на 2020-2022 годы                                                                    23 стр.</a:t>
            </a:r>
          </a:p>
          <a:p>
            <a:pPr>
              <a:spcAft>
                <a:spcPts val="200"/>
              </a:spcAft>
            </a:pPr>
            <a:r>
              <a:rPr lang="ru-RU" sz="1400" dirty="0" smtClean="0"/>
              <a:t>6.Расходы бюджета Миасского городского округа                                                                     25-29 стр.</a:t>
            </a:r>
          </a:p>
          <a:p>
            <a:pPr>
              <a:spcAft>
                <a:spcPts val="200"/>
              </a:spcAft>
            </a:pPr>
            <a:r>
              <a:rPr lang="ru-RU" sz="1400" dirty="0" smtClean="0"/>
              <a:t>6.1.Распределение бюджетных ассигнований по разделам и подразделам </a:t>
            </a:r>
          </a:p>
          <a:p>
            <a:pPr>
              <a:spcAft>
                <a:spcPts val="200"/>
              </a:spcAft>
            </a:pPr>
            <a:r>
              <a:rPr lang="ru-RU" sz="1400" dirty="0" smtClean="0"/>
              <a:t>      классификации расходов бюджета на 2020 год и на плановый период 2021 и 2022 </a:t>
            </a:r>
          </a:p>
          <a:p>
            <a:pPr>
              <a:spcAft>
                <a:spcPts val="200"/>
              </a:spcAft>
            </a:pPr>
            <a:r>
              <a:rPr lang="ru-RU" sz="1400" dirty="0" smtClean="0"/>
              <a:t>      годов                                                                                                                                       30-44 стр.</a:t>
            </a:r>
          </a:p>
          <a:p>
            <a:pPr>
              <a:spcAft>
                <a:spcPts val="200"/>
              </a:spcAft>
            </a:pPr>
            <a:r>
              <a:rPr lang="ru-RU" sz="1400" dirty="0" smtClean="0"/>
              <a:t>6.2.Ведомственная структура расходов бюджета Миасского городского округа на 2020 </a:t>
            </a:r>
          </a:p>
          <a:p>
            <a:pPr>
              <a:spcAft>
                <a:spcPts val="200"/>
              </a:spcAft>
            </a:pPr>
            <a:r>
              <a:rPr lang="ru-RU" sz="1400" dirty="0" smtClean="0"/>
              <a:t>      год и на плановый период 2021 и 2022 годов                                                                     45-54 стр.</a:t>
            </a:r>
          </a:p>
          <a:p>
            <a:pPr>
              <a:spcAft>
                <a:spcPts val="200"/>
              </a:spcAft>
            </a:pPr>
            <a:r>
              <a:rPr lang="ru-RU" sz="1400" dirty="0" smtClean="0"/>
              <a:t>6.3.Распределение бюджетных ассигнований по государственным программам, </a:t>
            </a:r>
          </a:p>
          <a:p>
            <a:pPr>
              <a:spcAft>
                <a:spcPts val="200"/>
              </a:spcAft>
            </a:pPr>
            <a:r>
              <a:rPr lang="ru-RU" sz="1400" dirty="0" smtClean="0"/>
              <a:t>      муниципальным программам Миасского городского округа и непрограммным </a:t>
            </a:r>
          </a:p>
          <a:p>
            <a:pPr>
              <a:spcAft>
                <a:spcPts val="200"/>
              </a:spcAft>
            </a:pPr>
            <a:r>
              <a:rPr lang="ru-RU" sz="1400" dirty="0" smtClean="0"/>
              <a:t>      направлениям деятельности на 2020 год и на плановый период 2021 и 2022 годов      55-57 стр.</a:t>
            </a:r>
          </a:p>
          <a:p>
            <a:pPr>
              <a:spcAft>
                <a:spcPts val="200"/>
              </a:spcAft>
            </a:pPr>
            <a:r>
              <a:rPr lang="ru-RU" sz="1400" dirty="0" smtClean="0"/>
              <a:t>6.4.Расходы на реализацию Национальных проектов в проекте бюджета Миасского </a:t>
            </a:r>
          </a:p>
          <a:p>
            <a:pPr>
              <a:spcAft>
                <a:spcPts val="200"/>
              </a:spcAft>
            </a:pPr>
            <a:r>
              <a:rPr lang="ru-RU" sz="1400" dirty="0" smtClean="0"/>
              <a:t>      городского округа                                                                                                                   58-59 стр.</a:t>
            </a:r>
          </a:p>
          <a:p>
            <a:pPr>
              <a:spcAft>
                <a:spcPts val="200"/>
              </a:spcAft>
            </a:pPr>
            <a:r>
              <a:rPr lang="ru-RU" sz="1400" dirty="0" smtClean="0"/>
              <a:t>6.5.Распределение бюджетных ассигнований на капитальные вложения в объекты </a:t>
            </a:r>
          </a:p>
          <a:p>
            <a:pPr>
              <a:spcAft>
                <a:spcPts val="200"/>
              </a:spcAft>
            </a:pPr>
            <a:r>
              <a:rPr lang="ru-RU" sz="1400" dirty="0" smtClean="0"/>
              <a:t>      муниципальной собственности Миасского городского округа на 2020 год и на </a:t>
            </a:r>
          </a:p>
          <a:p>
            <a:pPr>
              <a:spcAft>
                <a:spcPts val="200"/>
              </a:spcAft>
            </a:pPr>
            <a:r>
              <a:rPr lang="ru-RU" sz="1400" dirty="0" smtClean="0"/>
              <a:t>      плановый период 2021-2022 годов                                                                                      60-61 стр.</a:t>
            </a:r>
          </a:p>
          <a:p>
            <a:pPr>
              <a:spcAft>
                <a:spcPts val="200"/>
              </a:spcAft>
            </a:pPr>
            <a:r>
              <a:rPr lang="ru-RU" sz="1400" dirty="0" smtClean="0"/>
              <a:t>7.Управление муниципальным долгом Миасского городского округа                                     63 стр.</a:t>
            </a:r>
          </a:p>
          <a:p>
            <a:pPr>
              <a:spcAft>
                <a:spcPts val="200"/>
              </a:spcAft>
            </a:pPr>
            <a:r>
              <a:rPr lang="ru-RU" sz="1400" dirty="0" smtClean="0"/>
              <a:t>8.Итоги проведения опроса  к брошюре «Бюджет для граждан»                                            65-68 стр.</a:t>
            </a:r>
          </a:p>
          <a:p>
            <a:pPr>
              <a:spcAft>
                <a:spcPts val="200"/>
              </a:spcAft>
            </a:pPr>
            <a:r>
              <a:rPr lang="ru-RU" sz="1400" dirty="0" smtClean="0"/>
              <a:t>9.Основные термины и понятия                                                                                                 69-70 стр.</a:t>
            </a:r>
          </a:p>
          <a:p>
            <a:pPr>
              <a:spcAft>
                <a:spcPts val="200"/>
              </a:spcAft>
            </a:pPr>
            <a:r>
              <a:rPr lang="ru-RU" sz="1400" dirty="0" smtClean="0"/>
              <a:t>10.Контактные данные                                                                                                                71 стр.</a:t>
            </a:r>
            <a:endParaRPr lang="ru-RU" sz="1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260647"/>
          <a:ext cx="8568951" cy="6336698"/>
        </p:xfrm>
        <a:graphic>
          <a:graphicData uri="http://schemas.openxmlformats.org/drawingml/2006/table">
            <a:tbl>
              <a:tblPr/>
              <a:tblGrid>
                <a:gridCol w="3960440"/>
                <a:gridCol w="523564"/>
                <a:gridCol w="772580"/>
                <a:gridCol w="1216585"/>
                <a:gridCol w="1047891"/>
                <a:gridCol w="1047891"/>
              </a:tblGrid>
              <a:tr h="40813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Распределение бюджетных ассигнований по разделам и подразделам классификации расходов бюджета на 2020 год и на плановый период 2021 и 2022 годов</a:t>
                      </a:r>
                    </a:p>
                  </a:txBody>
                  <a:tcPr marL="2734" marR="2734" marT="2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58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34" marR="2734" marT="2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34" marR="2734" marT="2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34" marR="2734" marT="2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34" marR="2734" marT="2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34" marR="2734" marT="27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(тыс.рублей)</a:t>
                      </a:r>
                    </a:p>
                  </a:txBody>
                  <a:tcPr marL="2734" marR="2734" marT="2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0813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Раздел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Подраздел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Сумма  на               2020 год            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Сумма  на               2021 год            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 на               2022 год            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558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314 261,6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253 414,6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255 667,7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0813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2 053,3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2 053,3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2 053,3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6106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17 659,8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17 659,8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17 659,8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6106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121 295,0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121 035,4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121 295,0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558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24,8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26,5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149,6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6106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33 914,1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33 914,1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33 914,1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558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проведения выборов и референдумов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5 622,1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558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900,0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558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132 792,5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78 725,5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80 595,9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0813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31 260,9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27 282,9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27 484,1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558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Органы юстиции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4 781,5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5 103,5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5 304,7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6106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Защита населения и территории от последствий чрезвычайных ситуаций природного и техногенного характера, гражданская оборона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26 479,4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22 179,4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22 179,4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558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307 395,0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351 645,2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334 051,4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558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110 712,0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130 192,0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130 192,0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558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Дорожное хозяйство ( дорожные фонды)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181 617,7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208 325,4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190 731,6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558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15 065,3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13 127,8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13 127,8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332657"/>
          <a:ext cx="8568951" cy="6264691"/>
        </p:xfrm>
        <a:graphic>
          <a:graphicData uri="http://schemas.openxmlformats.org/drawingml/2006/table">
            <a:tbl>
              <a:tblPr/>
              <a:tblGrid>
                <a:gridCol w="3960440"/>
                <a:gridCol w="523564"/>
                <a:gridCol w="772580"/>
                <a:gridCol w="1216585"/>
                <a:gridCol w="1047891"/>
                <a:gridCol w="1047891"/>
              </a:tblGrid>
              <a:tr h="2022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306 033,8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203 163,6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203 526,1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22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27 014,0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30 232,6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30 232,6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22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150 344,0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125 281,6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121 091,8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015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45 999,2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47 649,4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43 149,7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22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15 884,1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10 447,5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10 447,5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015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6 964,5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6 964,5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6 964,5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22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8 919,6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3 483,0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3 483,0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22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2 458 369,8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2 406 171,8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2 403 785,7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22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945 400,4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923 608,1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927 758,1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22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1 229 537,5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1 198 884,2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1 198 709,3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22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181 723,6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195 075,2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188 755,6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22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Молодежная политика и оздоровление детей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31 666,5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31 266,5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31 266,5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22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70 041,8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57 337,8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57 296,2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22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 и кинематография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173 051,8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152 449,6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156 449,6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22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132 385,2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121 228,2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125 228,2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22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культуры, кинематографии,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40 666,6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31 221,4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31 221,4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22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1 287 658,6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1 309 664,6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1 338 095,7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22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11 879,1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11 879,1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11 879,1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22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Социальное обслуживание населения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83 820,8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84 228,2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84 651,9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22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841 062,6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862 128,7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885 617,1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22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309 902,8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314 248,8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318 767,8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22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40 993,3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37 179,8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37 179,8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22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300 484,4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166 860,2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167 692,2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22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157 261,1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124 203,6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125 203,6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22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115 830,8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15 264,1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15 264,1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22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Спорт высших достижений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14 136,0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14 136,0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13 968,0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22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13 256,5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13 256,5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13 256,5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22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Условно утверждаемые расходы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50 000,0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100 000,0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22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5 194 400,0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4 931 100,0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4 997 200,0</a:t>
                      </a:r>
                    </a:p>
                  </a:txBody>
                  <a:tcPr marL="2734" marR="2734" marT="2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378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626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765" y="0"/>
            <a:ext cx="91677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Диаграмма 1"/>
          <p:cNvPicPr>
            <a:picLocks noChangeArrowheads="1"/>
          </p:cNvPicPr>
          <p:nvPr/>
        </p:nvPicPr>
        <p:blipFill>
          <a:blip r:embed="rId2" cstate="print"/>
          <a:srcRect r="-31" b="-1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000124" y="133350"/>
          <a:ext cx="7244283" cy="672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5699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Порядок разработки прогноза определен: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609600" y="4149725"/>
            <a:ext cx="8229600" cy="431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73E87">
                    <a:lumMod val="50000"/>
                  </a:srgbClr>
                </a:solidFill>
              </a:rPr>
              <a:t>Основа разработки прогноза :</a:t>
            </a:r>
            <a:endParaRPr lang="ru-RU" sz="1800" b="1" dirty="0">
              <a:solidFill>
                <a:srgbClr val="073E87">
                  <a:lumMod val="50000"/>
                </a:srgbClr>
              </a:solidFill>
            </a:endParaRPr>
          </a:p>
        </p:txBody>
      </p:sp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>
            <a:off x="395288" y="4581525"/>
            <a:ext cx="84439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Ø"/>
            </a:pPr>
            <a:r>
              <a:rPr lang="ru-RU" sz="1400" b="1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прогноз показателей инфляции и системы цен до 2024 года Российской Федерации;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ru-RU" sz="1400" b="1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прогноз индексов дефляторов и индексов цен производителей по видам экономической деятельности до 2020 года Российской Федерации;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ru-RU" sz="1400" b="1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отчеты Миасского отдела государственной статистики Территориального органа Федеральной службы государственной статистики по Челябинской области о социально-экономическом развитии Миасского городского округа за 2017 год и за январь-август 2019 года;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ru-RU" sz="1400" b="1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прогноз социально-экономического развития крупных и средних предприятий Миасского городского округа на 2020 - 2022 годы.</a:t>
            </a:r>
          </a:p>
        </p:txBody>
      </p:sp>
      <p:sp>
        <p:nvSpPr>
          <p:cNvPr id="8198" name="Прямоугольник 7"/>
          <p:cNvSpPr>
            <a:spLocks noChangeArrowheads="1"/>
          </p:cNvSpPr>
          <p:nvPr/>
        </p:nvSpPr>
        <p:spPr bwMode="auto">
          <a:xfrm>
            <a:off x="395288" y="1039813"/>
            <a:ext cx="85693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ru-RU" sz="1400" b="1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- Бюджетным кодексом Российской Федерации» от 31.07.1996г. № 145-ФЗ;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400" b="1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- Федеральным законом от 28.06.2014 г. № 172-ФЗ «О стратегическом планировании в Российской Федерации»;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400" b="1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- Законом Челябинской области от 27.11.2014г. № 63-30 «О стратегическом планировании в Челябинской области»;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400" b="1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- Распоряжением Правительства Челябинской области от 24.06.2019г. № 477-рп «О разработке прогноза социально-экономического развития Челябинской области на 2020 - 2024 годы»;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400" b="1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- Постановлением Администрации Миасского городского округа от 05.07.2016г. № 3665 «О порядке разработки и корректировки прогноза социально-экономического развития МГО на среднесрочный период»;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400" b="1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- Распоряжением Администрации Миасского городского округа от 22.07.2019г. № 335-р «О разработке прогноза социально-экономического развития Миасского городского округа на 2020 – 2022 годы».</a:t>
            </a:r>
            <a:endParaRPr lang="ru-RU" sz="1400" dirty="0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04664"/>
            <a:ext cx="8712968" cy="5976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x-none" smtClean="0"/>
              <a:t>Во исполнение постановления Правительства Российской Федерации от 16.12.2017 № 1578 «О внесении изменений в Правила предоставления и распределения субсидий из федерального бюджета бюджетам субъектов Российской Федерации на поддержку государственных программ субъектов Российской Федерации и муниципальных программ формирования современной городской среды» по отдельному мероприятию «Обеспечение реализации приоритетного проекта «Формирование комфортной городской среды» </a:t>
            </a:r>
            <a:r>
              <a:rPr lang="ru-RU" dirty="0" smtClean="0"/>
              <a:t>постановлением Администрации Миасского городского округа от 16.01.2018г. №123 (с </a:t>
            </a:r>
            <a:r>
              <a:rPr lang="ru-RU" dirty="0" err="1" smtClean="0"/>
              <a:t>изм</a:t>
            </a:r>
            <a:r>
              <a:rPr lang="ru-RU" dirty="0" smtClean="0"/>
              <a:t>. от 13.03.2018г. №1154) утвержден </a:t>
            </a:r>
            <a:r>
              <a:rPr lang="x-none" smtClean="0"/>
              <a:t>Порядок организации и проведения процедуры </a:t>
            </a:r>
            <a:r>
              <a:rPr lang="ru-RU" dirty="0" smtClean="0"/>
              <a:t>опроса</a:t>
            </a:r>
            <a:r>
              <a:rPr lang="x-none" smtClean="0"/>
              <a:t> по общественным территориям Миасского городского округа, подлежащи</a:t>
            </a:r>
            <a:r>
              <a:rPr lang="ru-RU" dirty="0" smtClean="0"/>
              <a:t>м</a:t>
            </a:r>
            <a:r>
              <a:rPr lang="x-none" smtClean="0"/>
              <a:t> в первоочередном порядке благоустройству в 2018 году</a:t>
            </a:r>
            <a:r>
              <a:rPr lang="ru-RU" dirty="0" smtClean="0"/>
              <a:t>.</a:t>
            </a:r>
            <a:endParaRPr lang="ru-RU" b="1" dirty="0" smtClean="0"/>
          </a:p>
          <a:p>
            <a:pPr algn="just"/>
            <a:r>
              <a:rPr lang="en-US" dirty="0" smtClean="0"/>
              <a:t>	</a:t>
            </a:r>
            <a:r>
              <a:rPr lang="ru-RU" dirty="0" smtClean="0"/>
              <a:t>18.03.2018г. на 59 счетных участках Миасского городского округа проведен опрос по отбору территорий для проведения мероприятий по благоустройству из числа утвержденных общественных территорий.</a:t>
            </a:r>
          </a:p>
          <a:p>
            <a:pPr algn="just"/>
            <a:r>
              <a:rPr lang="en-US" dirty="0" smtClean="0"/>
              <a:t>	</a:t>
            </a:r>
            <a:r>
              <a:rPr lang="ru-RU" dirty="0" smtClean="0"/>
              <a:t>Всего в опросе приняло участие 25209 жителей Миасского городского округа. </a:t>
            </a:r>
          </a:p>
          <a:p>
            <a:pPr algn="just"/>
            <a:r>
              <a:rPr lang="en-US" dirty="0" smtClean="0"/>
              <a:t>	</a:t>
            </a:r>
            <a:r>
              <a:rPr lang="ru-RU" dirty="0" smtClean="0"/>
              <a:t>В соответствии с данным опросом поэтапно ежегодно в рамках муниципальной программы </a:t>
            </a:r>
            <a:r>
              <a:rPr lang="ru-RU" b="1" dirty="0" smtClean="0"/>
              <a:t>«</a:t>
            </a:r>
            <a:r>
              <a:rPr lang="ru-RU" dirty="0" smtClean="0"/>
              <a:t>Формирование современной городской среды на территории Миасского городского округа на 2018-2024 годы» осуществляется благоустройство общегородских территорий.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1340768"/>
          <a:ext cx="8280920" cy="4198667"/>
        </p:xfrm>
        <a:graphic>
          <a:graphicData uri="http://schemas.openxmlformats.org/drawingml/2006/table">
            <a:tbl>
              <a:tblPr/>
              <a:tblGrid>
                <a:gridCol w="720080"/>
                <a:gridCol w="4104456"/>
                <a:gridCol w="3456384"/>
              </a:tblGrid>
              <a:tr h="204128">
                <a:tc>
                  <a:txBody>
                    <a:bodyPr/>
                    <a:lstStyle/>
                    <a:p>
                      <a:pPr marL="21590"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</a:tabLst>
                      </a:pP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400" spc="1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400" spc="1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4" marR="50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1122680" algn="l"/>
                        </a:tabLst>
                      </a:pPr>
                      <a:r>
                        <a:rPr lang="ru-RU" sz="1400" spc="1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Адрес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4" marR="50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1122680" algn="l"/>
                        </a:tabLst>
                      </a:pP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Перечень работ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4" marR="50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976"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</a:tabLst>
                      </a:pPr>
                      <a:r>
                        <a:rPr lang="ru-RU" sz="1400" spc="1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4" marR="50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  <a:tab pos="1033145" algn="l"/>
                        </a:tabLst>
                      </a:pP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«Главная улица» </a:t>
                      </a:r>
                      <a:endParaRPr lang="en-US" sz="1400" spc="1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  <a:tab pos="1033145" algn="l"/>
                        </a:tabLst>
                      </a:pP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пр.</a:t>
                      </a:r>
                      <a:r>
                        <a:rPr lang="en-US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Автозаводцев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50 до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пр.</a:t>
                      </a:r>
                      <a:r>
                        <a:rPr lang="en-US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Автозаводцев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56)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</a:t>
                      </a:r>
                      <a:r>
                        <a:rPr lang="en-US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Автозаводцев, 49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</a:t>
                      </a:r>
                      <a:r>
                        <a:rPr lang="en-US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Автозаводцев, 39)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4" marR="50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  <a:tab pos="1033145" algn="l"/>
                        </a:tabLst>
                      </a:pP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Ремонт тротуаров, установка урн, скамеек,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  <a:tab pos="1033145" algn="l"/>
                        </a:tabLst>
                      </a:pP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прочие работы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4" marR="50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</a:tabLst>
                      </a:pP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4" marR="50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  <a:tab pos="1033145" algn="l"/>
                        </a:tabLst>
                      </a:pP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Благоустройство</a:t>
                      </a:r>
                      <a:r>
                        <a:rPr lang="en-US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территории 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ГБУЗ № 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4" marR="50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  <a:tab pos="1033145" algn="l"/>
                        </a:tabLst>
                      </a:pP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Благоустройство проезда, установка урн, скамеек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устройство 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тротуара, обустройство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пешеходного</a:t>
                      </a:r>
                      <a:r>
                        <a:rPr lang="en-US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перехода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прочие работы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4" marR="50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</a:tabLst>
                      </a:pP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4" marR="50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  <a:tab pos="1033145" algn="l"/>
                        </a:tabLst>
                      </a:pP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Исторический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квартал</a:t>
                      </a:r>
                      <a:r>
                        <a:rPr lang="en-US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spc="1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Старгород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», </a:t>
                      </a:r>
                      <a:endParaRPr lang="en-US" sz="1400" spc="1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  <a:tab pos="1033145" algn="l"/>
                        </a:tabLst>
                      </a:pP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включая</a:t>
                      </a:r>
                      <a:r>
                        <a:rPr lang="en-US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сквер 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площадь Труда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  <a:tab pos="1033145" algn="l"/>
                        </a:tabLst>
                      </a:pP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(Южная часть города)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4" marR="50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  <a:tab pos="1033145" algn="l"/>
                        </a:tabLst>
                      </a:pP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Обеспечение освещения территории, установка урн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скамеек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ремонт тротуаров, подпорной стенки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en-US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постамента 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памятника, устройство ограждения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прочие 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работы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4" marR="50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347"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</a:tabLst>
                      </a:pPr>
                      <a:r>
                        <a:rPr lang="ru-RU" sz="1400" spc="1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4" marR="50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  <a:tab pos="1033145" algn="l"/>
                        </a:tabLst>
                      </a:pP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пр. Макеева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– четная</a:t>
                      </a:r>
                      <a:r>
                        <a:rPr lang="en-US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сторона </a:t>
                      </a:r>
                      <a:endParaRPr lang="en-US" sz="1400" spc="1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  <a:tab pos="1033145" algn="l"/>
                        </a:tabLst>
                      </a:pP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 ул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Молодежной до</a:t>
                      </a:r>
                      <a:r>
                        <a:rPr lang="en-US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ул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Менделеева)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4" marR="50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  <a:tab pos="1033145" algn="l"/>
                        </a:tabLst>
                      </a:pP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Обеспечение освещения территории, установка урн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скамеек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устройство автомобильных парковок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тротуаров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подпорных стенок, лестниц, ограждения,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  <a:tab pos="1033145" algn="l"/>
                        </a:tabLst>
                      </a:pP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водоотводного канала, ремонт фонтана,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входных</a:t>
                      </a:r>
                      <a:r>
                        <a:rPr lang="en-US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порталов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озеленение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4" marR="50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3537" name="Rectangle 1"/>
          <p:cNvSpPr>
            <a:spLocks noChangeArrowheads="1"/>
          </p:cNvSpPr>
          <p:nvPr/>
        </p:nvSpPr>
        <p:spPr bwMode="auto">
          <a:xfrm>
            <a:off x="467544" y="476672"/>
            <a:ext cx="8208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  <a:tab pos="10334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Адресный перечень общественных территорий Миасского городского округа, выполненных в 2018 году на сумму 23617,3 тыс. рублей: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764704"/>
          <a:ext cx="8208912" cy="3611235"/>
        </p:xfrm>
        <a:graphic>
          <a:graphicData uri="http://schemas.openxmlformats.org/drawingml/2006/table">
            <a:tbl>
              <a:tblPr/>
              <a:tblGrid>
                <a:gridCol w="648072"/>
                <a:gridCol w="3240360"/>
                <a:gridCol w="4320480"/>
              </a:tblGrid>
              <a:tr h="204128">
                <a:tc>
                  <a:txBody>
                    <a:bodyPr/>
                    <a:lstStyle/>
                    <a:p>
                      <a:pPr marL="21590"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</a:tabLst>
                      </a:pP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400" spc="1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400" spc="1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4" marR="50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1122680" algn="l"/>
                        </a:tabLst>
                      </a:pP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Адрес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4" marR="50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1122680" algn="l"/>
                        </a:tabLst>
                      </a:pP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Перечень работ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4" marR="50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968"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</a:tabLst>
                      </a:pPr>
                      <a:r>
                        <a:rPr lang="ru-RU" sz="1400" spc="1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4" marR="50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  <a:tab pos="1033145" algn="l"/>
                        </a:tabLst>
                      </a:pP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Сквер "Высоцкого" (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вдоль</a:t>
                      </a:r>
                      <a:r>
                        <a:rPr lang="en-US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ул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Олимпийская)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4" marR="50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  <a:tab pos="1033145" algn="l"/>
                        </a:tabLst>
                      </a:pP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Подготовка территории, устройство тротуаров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обустройство 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пешеходного перехода,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отсыпка</a:t>
                      </a:r>
                      <a:r>
                        <a:rPr lang="en-US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детской 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площадки, устройство пешеходных мостов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4" marR="50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370"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</a:tabLst>
                      </a:pPr>
                      <a:r>
                        <a:rPr lang="ru-RU" sz="1400" spc="1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4" marR="50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  <a:tab pos="1033145" algn="l"/>
                        </a:tabLst>
                      </a:pPr>
                      <a:r>
                        <a:rPr lang="ru-RU" sz="1400" spc="1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«Главная улица»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4" marR="50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  <a:tab pos="1033145" algn="l"/>
                        </a:tabLst>
                      </a:pP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Устройство парковки для автомобилей,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установка</a:t>
                      </a:r>
                      <a:r>
                        <a:rPr lang="en-US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скульптуры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урн, скамеек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4" marR="50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774"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</a:tabLst>
                      </a:pPr>
                      <a:r>
                        <a:rPr lang="ru-RU" sz="1400" spc="1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4" marR="50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  <a:tab pos="1033145" algn="l"/>
                        </a:tabLst>
                      </a:pP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Исторический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квартал «</a:t>
                      </a:r>
                      <a:r>
                        <a:rPr lang="ru-RU" sz="1400" spc="1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Старгород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 </a:t>
                      </a:r>
                      <a:endParaRPr lang="ru-RU" sz="1400" spc="1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  <a:tab pos="1033145" algn="l"/>
                        </a:tabLst>
                      </a:pP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(Южная часть 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города)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4" marR="50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  <a:tab pos="1033145" algn="l"/>
                        </a:tabLst>
                      </a:pP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Устройство тротуаров, ремонт подпорной стенки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устройство </a:t>
                      </a:r>
                      <a:r>
                        <a:rPr lang="ru-RU" sz="1400" spc="1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ливнеприемников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пешеходных</a:t>
                      </a:r>
                      <a:r>
                        <a:rPr lang="en-US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ограждений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заездного кармана,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остановочного</a:t>
                      </a:r>
                      <a:r>
                        <a:rPr lang="en-US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павильона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4" marR="50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682"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</a:tabLst>
                      </a:pPr>
                      <a:r>
                        <a:rPr lang="ru-RU" sz="1400" spc="1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4" marR="50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  <a:tab pos="1033145" algn="l"/>
                        </a:tabLst>
                      </a:pP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Территория сквера у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дома культуры 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с. Смородинка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4" marR="50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  <a:tab pos="1033145" algn="l"/>
                        </a:tabLst>
                      </a:pP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Ремонт асфальтового покрытия площадок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 проездов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устройство тротуаров, </a:t>
                      </a: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обеспечение освещения 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территории, установка урн, скамеек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4" marR="50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913"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</a:tabLst>
                      </a:pPr>
                      <a:r>
                        <a:rPr lang="ru-RU" sz="1400" spc="1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4" marR="50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  <a:tab pos="1033145" algn="l"/>
                        </a:tabLst>
                      </a:pP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Благоустройство территории 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ГБУЗ № 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4" marR="50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  <a:tab pos="1033145" algn="l"/>
                        </a:tabLst>
                      </a:pP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Установка урн, скамеек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4" marR="50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913"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</a:tabLst>
                      </a:pPr>
                      <a:r>
                        <a:rPr lang="ru-RU" sz="1400" spc="1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4" marR="50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  <a:tab pos="1033145" algn="l"/>
                        </a:tabLst>
                      </a:pPr>
                      <a:r>
                        <a:rPr lang="ru-RU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Благоустройство общественной 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территории п. Динамо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4" marR="50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628015" algn="l"/>
                          <a:tab pos="1033145" algn="l"/>
                        </a:tabLst>
                      </a:pP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Разработка проектно-сметной документации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4" marR="50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61" name="Rectangle 1"/>
          <p:cNvSpPr>
            <a:spLocks noChangeArrowheads="1"/>
          </p:cNvSpPr>
          <p:nvPr/>
        </p:nvSpPr>
        <p:spPr bwMode="auto">
          <a:xfrm>
            <a:off x="323528" y="116632"/>
            <a:ext cx="84249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  <a:tab pos="10334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Адресный перечень общественных территорий Миасского городского округа,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  <a:tab pos="10334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выполненных в 2019 году на сумму 14008,6 тыс. рублей: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611231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2020 году при получении средств из областного бюджета планируются работы по следующим общественным территориям:</a:t>
            </a:r>
          </a:p>
          <a:p>
            <a:r>
              <a:rPr lang="ru-RU" sz="1400" dirty="0" smtClean="0"/>
              <a:t>- благоустройства детского сказочного парка «</a:t>
            </a:r>
            <a:r>
              <a:rPr lang="ru-RU" sz="1400" dirty="0" err="1" smtClean="0"/>
              <a:t>Берегиня</a:t>
            </a:r>
            <a:r>
              <a:rPr lang="ru-RU" sz="1400" dirty="0" smtClean="0"/>
              <a:t>» в сквере, прилегающему ко двору по ул.Жуковского, 2;</a:t>
            </a:r>
          </a:p>
          <a:p>
            <a:r>
              <a:rPr lang="ru-RU" sz="1400" dirty="0" smtClean="0"/>
              <a:t>- «территория комфорта» вдоль 1-ой речки ул.Менделеева (от пр.Макеева до ул.Б.Хмельницкого);</a:t>
            </a:r>
          </a:p>
          <a:p>
            <a:r>
              <a:rPr lang="ru-RU" sz="1400" dirty="0" smtClean="0"/>
              <a:t>- территория вокруг храма в селе </a:t>
            </a:r>
            <a:r>
              <a:rPr lang="ru-RU" sz="1400" dirty="0" err="1" smtClean="0"/>
              <a:t>Сыростан</a:t>
            </a:r>
            <a:r>
              <a:rPr lang="ru-RU" sz="1400" dirty="0" smtClean="0"/>
              <a:t> (ул.Нагорная, 3а);</a:t>
            </a:r>
          </a:p>
          <a:p>
            <a:r>
              <a:rPr lang="ru-RU" sz="1400" dirty="0" smtClean="0"/>
              <a:t>- сквер по ул.Вернадского от дома №13,15,17 до дома №21;</a:t>
            </a:r>
          </a:p>
          <a:p>
            <a:r>
              <a:rPr lang="ru-RU" sz="1400" dirty="0" smtClean="0"/>
              <a:t>- благоустройство территории в районе домов №16,18 по </a:t>
            </a:r>
            <a:r>
              <a:rPr lang="ru-RU" sz="1400" dirty="0" err="1" smtClean="0"/>
              <a:t>ул.Нефтянников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- благоустройство сквера у ДК «Горняк».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60400408"/>
              </p:ext>
            </p:extLst>
          </p:nvPr>
        </p:nvGraphicFramePr>
        <p:xfrm>
          <a:off x="251520" y="260648"/>
          <a:ext cx="8712968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85205226"/>
              </p:ext>
            </p:extLst>
          </p:nvPr>
        </p:nvGraphicFramePr>
        <p:xfrm>
          <a:off x="611560" y="116632"/>
          <a:ext cx="8136903" cy="6552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404664"/>
          <a:ext cx="8640958" cy="5668390"/>
        </p:xfrm>
        <a:graphic>
          <a:graphicData uri="http://schemas.openxmlformats.org/drawingml/2006/table">
            <a:tbl>
              <a:tblPr/>
              <a:tblGrid>
                <a:gridCol w="3811533"/>
                <a:gridCol w="394601"/>
                <a:gridCol w="396851"/>
                <a:gridCol w="653599"/>
                <a:gridCol w="81796"/>
                <a:gridCol w="807152"/>
                <a:gridCol w="834048"/>
                <a:gridCol w="834048"/>
                <a:gridCol w="827330"/>
              </a:tblGrid>
              <a:tr h="287908">
                <a:tc gridSpan="9"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Ведомственная структура расходов бюджета Миасского городского округа на 2020 год и на плановый период 2021 и 2022 годов</a:t>
                      </a:r>
                    </a:p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4" marR="574" marT="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4" marR="574" marT="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4" marR="574" marT="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4" marR="574" marT="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4" marR="574" marT="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4" marR="574" marT="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4" marR="574" marT="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(тыс.рублей)</a:t>
                      </a:r>
                    </a:p>
                  </a:txBody>
                  <a:tcPr marL="574" marR="574" marT="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распорядители, наименование БК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Коды ведомственной классификации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Сумма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Сумма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ведомство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раздел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подраздел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целевая статья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2020 год                 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2021 год                 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2022 год                 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Собрание депутатов Миасского городского округа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25 700,2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25 161,5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25 161,5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25 700,2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25 161,5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25 161,5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09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местного самоуправления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17 659,8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17 659,8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17 659,8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Непрограммные направления расходов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17 659,8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17 659,8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17 659,8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Центральный аппарат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99 0 00 20401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15 977,4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15 977,4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15 977,4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Председатель Собрания депутатов Миасского городского округа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99 0 00 21100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1 682,4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1 682,4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1 682,4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8 040,4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7 501,7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7 501,7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Транспортное обеспечение органов местного самоуправления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99 0 00 22010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706,0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706,0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706,0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Эксплуатация оборудования, помещений, зданий органами местного самоуправления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99 0 00 22020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550,0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Реализация муниципальных функций, связанных с общегосударственным управлением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99 0 00 23000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6 784,4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6 245,7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6 245,7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Контрольно - Счетная палата Миасского городского округа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8 254,7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8 254,7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8 254,7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8 254,7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8 254,7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8 254,7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7 214,9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7 214,9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7 214,9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Непрограммные направления расходов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7 214,9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7 214,9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7 214,9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Центральный аппарат (расходы на содержание контрольно-счетного органа муниципального образования)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99 0 00 20402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5 027,0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5 027,0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5 027,0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Руководитель контрольно-счетной палаты муниципального образования и его заместители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99 0 00 22500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2 187,9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2 187,9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2 187,9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1 039,8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1 039,8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1 039,8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Непрограммные направления расходов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1 039,8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1 039,8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1 039,8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Транспортное обеспечение органов местного самоуправления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99 0 00 22010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196,1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196,1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196,1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Эксплуатация оборудования, помещений, зданий органами местного самоуправления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99 0 00 22020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204,6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204,6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204,6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Реализация муниципальных функций, связанных с общегосударственным управлением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99 0 00 23000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639,1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639,1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639,1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404664"/>
          <a:ext cx="8640958" cy="5803254"/>
        </p:xfrm>
        <a:graphic>
          <a:graphicData uri="http://schemas.openxmlformats.org/drawingml/2006/table">
            <a:tbl>
              <a:tblPr/>
              <a:tblGrid>
                <a:gridCol w="3811533"/>
                <a:gridCol w="394601"/>
                <a:gridCol w="396851"/>
                <a:gridCol w="653599"/>
                <a:gridCol w="888948"/>
                <a:gridCol w="834048"/>
                <a:gridCol w="834048"/>
                <a:gridCol w="827330"/>
              </a:tblGrid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Администрация Миасского городского округа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968 221,4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825 194,2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810 440,2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244 004,4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184 961,8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187 237,9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2 053,3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2 053,3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2 053,3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деятельности Администрации МГО 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2 053,3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2 053,3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2 053,3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Правительства РФ, высших исполнительных органов государственной власти субъектов РФ, местных администраций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121 295,0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121 035,4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121 295,0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"Улучшение условий  и охраны труда  в Миасском городском округе 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391,4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391,4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391,4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деятельности Администрации МГО 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119 295,0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119 035,4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119 295,0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"Профилактика  преступлений  и иных правонарушений на территории МГО 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1 505,8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1 505,8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1 505,8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Непрограммные направления расходов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149,6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Непрограммное направление расходов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149,6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проведения выборов и референдумов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5 622,1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Непрограммные направления расходов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5 622,1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115 009,2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61 846,6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63 740,0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муниципальной службы в Администрации Миасского городского округа"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деятельности Администрации МГО 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37 763,3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6 881,6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7 914,6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Транспортное обеспечение органов местного самоуправления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50 0 00 22010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5 912,2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581,6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1 614,6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Эксплуатация оборудования, помещений, зданий органами местного самоуправления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50 0 00 22020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11 918,7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Реализация муниципальных функций, связанных с общегосударственным управлением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50 0 00 23000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19 932,4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5 300,0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5 300,0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"Повышение эффективности использования муниципального имущества в Миасском городском округе 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25 902,1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14 953,1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14 863,5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46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"Организация условий для предоставления государственных и муниципальных услуг Миасского городского округа через многофункциональный центр предоставления государственных и муниципальных услуг Миасского городского округа"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31 090,0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31 090,0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31 090,0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260648"/>
          <a:ext cx="8640958" cy="6109202"/>
        </p:xfrm>
        <a:graphic>
          <a:graphicData uri="http://schemas.openxmlformats.org/drawingml/2006/table">
            <a:tbl>
              <a:tblPr/>
              <a:tblGrid>
                <a:gridCol w="3811533"/>
                <a:gridCol w="394601"/>
                <a:gridCol w="396851"/>
                <a:gridCol w="653599"/>
                <a:gridCol w="888948"/>
                <a:gridCol w="834048"/>
                <a:gridCol w="834048"/>
                <a:gridCol w="827330"/>
              </a:tblGrid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"Профилактика  правонарушений на территории МГО"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1 014,4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514,4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1 014,4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"Профилактика терроризма в МГО 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737,0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287,0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737,0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деятельности муниципального бюджетного учреждения "Миасский окружной архив 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4 940,7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4 970,5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4 970,5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информационного общества в Миасском городском округе"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9 111,7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3 000,0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Непрограммные направления расходов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4 000,0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31 260,9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27 282,9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27 484,1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Органы юстиции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4 781,5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5 103,5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5 304,7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Непрограммные направления расходов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4 781,5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5 103,5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5 304,7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26 479,4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22 179,4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22 179,4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безопасности жизнедеятельности населения Миасского городского округа 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25 979,4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21 679,4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21 679,4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Непрограммные направления расходов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307 395,0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351 645,2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334 051,4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110 712,0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130 192,0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130 192,0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общественного транспорта в Миасском городском округе"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110 712,0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130 192,0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130 192,0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181 617,7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208 325,4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190 731,6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"Повышение безопасности дорожного движения на территории Миасского городского округа"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30 460,9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10 460,9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10 460,9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улично-дорожной сети Миасского городского округа"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151 156,8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197 864,5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180 270,7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15 065,3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13 127,8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13 127,8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09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"Поддержка и развитие малого и среднего предпринимательства в монопрофильном муниципальном образовании Миасский городской округ"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1 500,0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"Формирование благоприятного инвестиционного климата"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4 800,0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4 100,0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4 100,0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"Капитальное строительство на территории Миасского городского округа 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6 049,1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6 049,1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6 049,1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098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«Организация и проведение работ по управлению, владению, пользованию и распоряжению земельными участками на территории Миасского городского округа»</a:t>
                      </a:r>
                    </a:p>
                  </a:txBody>
                  <a:tcPr marL="574" marR="574" marT="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2 516,2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1 278,7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1 278,7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09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"Поддержка садоводческих, огороднических и дачных некоммерческих объединений граждан, расположенных на территории Миасского городского округа"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260648"/>
          <a:ext cx="8640958" cy="6259880"/>
        </p:xfrm>
        <a:graphic>
          <a:graphicData uri="http://schemas.openxmlformats.org/drawingml/2006/table">
            <a:tbl>
              <a:tblPr/>
              <a:tblGrid>
                <a:gridCol w="3811533"/>
                <a:gridCol w="394601"/>
                <a:gridCol w="396851"/>
                <a:gridCol w="653599"/>
                <a:gridCol w="888948"/>
                <a:gridCol w="834048"/>
                <a:gridCol w="834048"/>
                <a:gridCol w="827330"/>
              </a:tblGrid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306 033,8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203 163,6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203 526,1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82 676,6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9 052,0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"Формирование и использование муниципального жилищного фонда МГО"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82 676,6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9 052,0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27 014,0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30 232,6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30 232,6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"Организация функционирования объектов коммунальной инфраструктуры Миасского городского округа"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1 921,0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"Организация ритуальных услуг и содержание мест захоронений на территории Миасского городского округа"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811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доступным и комфортным жильем граждан Российской Федерации на территории Миасского городского округа"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15 716,2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23 255,8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23 255,8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"Повышение эффективности использования муниципального имущества в Миасском городском округе 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"Организация эксплуатации и текущего ремонта гидротехнических сооружений Миасского городского округа"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2 500,0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2 500,0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"Организация содержания и текущего ремонта объектов газоснабжения Миасского городского округа"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3 276,8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3 276,8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3 276,8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150 344,0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125 281,6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121 091,8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"Благоустройство на территории Миасского городского округа"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36 608,7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24 826,2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24 826,2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"Организация ритуальных услуг и содержание мест захоронений на территории Миасского городского округа"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"Формирование современной городской среды  на территории Миасского городского округа на 2018-2024 годы"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8 286,3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6 583,7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2 393,9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"Повышение эффективности использования муниципального имущества в Миасском городском округе 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6 394,2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394,2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394,2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"Зеленый город"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6 464,6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6 346,8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6 346,8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"Чистый город"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31 700,0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26 240,5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26 240,5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"Светлый город"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60 390,2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60 390,2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60 390,2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45 999,2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47 649,4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43 149,7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811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доступным и комфортным жильем граждан Российской Федерации на территории Миасского городского округа"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45 000,0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47 500,0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43 000,0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332656"/>
          <a:ext cx="8640958" cy="5804402"/>
        </p:xfrm>
        <a:graphic>
          <a:graphicData uri="http://schemas.openxmlformats.org/drawingml/2006/table">
            <a:tbl>
              <a:tblPr/>
              <a:tblGrid>
                <a:gridCol w="3811533"/>
                <a:gridCol w="394601"/>
                <a:gridCol w="396851"/>
                <a:gridCol w="653599"/>
                <a:gridCol w="888948"/>
                <a:gridCol w="834048"/>
                <a:gridCol w="834048"/>
                <a:gridCol w="827330"/>
              </a:tblGrid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"Капитальное строительство на территории Миасского городского округа"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"Формирование и использование муниципального жилищного фонда МГО 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Непрограммные направления расходов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149,2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149,4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149,7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Охрана окружающей  среды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15 884,1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10 447,5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10 447,5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6 964,5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6 964,5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6 964,5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"Охрана окружающей среды на территории МГО"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6 964,5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6 964,5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6 964,5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8 919,6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3 483,0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3 483,0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"Охрана окружающей среды на территории МГО"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8 919,6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3 483,0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3 483,0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3 800,0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3 800,0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09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"Содействие созданию в Миасском городском округе (исходя из прогнозируемой потребности) новых мест в общеобразовательных организациях"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3 800,0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51 943,2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47 693,2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47 693,2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1 250,0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811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"Предоставление дополнительных мер социальной поддержки в сфере здравоохранения Миасского городского округа"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1 250,0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47 643,2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47 643,2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47 643,2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811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доступным и комфортным жильем граждан Российской Федерации  на территории Миасского городского округа"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570,0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"Формирование и использование муниципального жилищного фонда МГО"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47 073,2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47 073,2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47 073,2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3 050,0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"Социальная защита населения Миасского городского округа"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3 050,0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7 900,0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7 900,0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"Капитальное строительство на территории Миасского городского округа"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физической культуры и спорта в Миасском городском округе"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7 300,0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1"/>
          <p:cNvSpPr>
            <a:spLocks noGrp="1"/>
          </p:cNvSpPr>
          <p:nvPr>
            <p:ph idx="1"/>
          </p:nvPr>
        </p:nvSpPr>
        <p:spPr>
          <a:xfrm>
            <a:off x="539750" y="1412875"/>
            <a:ext cx="7993063" cy="5040313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Основные варианты прогноза: </a:t>
            </a:r>
          </a:p>
          <a:p>
            <a:pPr marL="0" indent="0">
              <a:buFont typeface="Symbol" pitchFamily="18" charset="2"/>
              <a:buNone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marL="0" indent="0">
              <a:buFont typeface="Symbol" pitchFamily="18" charset="2"/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Вариант 1 (консервативный)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разрабатывается на основе консервативных оценок темпов экономического роста с учетом существенного ухудшения внешнеэкономических и иных условий.</a:t>
            </a:r>
          </a:p>
          <a:p>
            <a:pPr marL="0" indent="0">
              <a:buFont typeface="Symbol" pitchFamily="18" charset="2"/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Вариант 2 (базовый) </a:t>
            </a:r>
            <a:r>
              <a:rPr lang="ru-RU" sz="1400" b="1" dirty="0" smtClean="0">
                <a:solidFill>
                  <a:schemeClr val="tx1"/>
                </a:solidFill>
              </a:rPr>
              <a:t>характеризует основные тенденции и параметры развития экономики в условиях прогнозируемого изменения внешних и внутренних факторов социально-экономического развития при сохранении основных тенденций изменения эффективности использования ресурсов.</a:t>
            </a:r>
          </a:p>
          <a:p>
            <a:pPr marL="0" indent="0">
              <a:buFont typeface="Symbol" pitchFamily="18" charset="2"/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Вариант 3 (целевой) </a:t>
            </a:r>
            <a:r>
              <a:rPr lang="ru-RU" sz="1400" b="1" dirty="0" smtClean="0">
                <a:solidFill>
                  <a:schemeClr val="tx1"/>
                </a:solidFill>
              </a:rPr>
              <a:t>характеризует параметры социально-экономического развития, достижение которых обеспечивает реализацию целей социально-экономического развития и приоритетов социально-экономической политики, исходя из Послания Президента РФ Федеральному собранию в 2016 году, Стратегии социально-экономического развития Миасского городского округа до 2020 года (Решение Собрания депутатов МГО № 3 от 31 октября 2008 года, </a:t>
            </a:r>
            <a:r>
              <a:rPr lang="ru-RU" sz="1400" b="1" dirty="0" err="1" smtClean="0">
                <a:solidFill>
                  <a:schemeClr val="tx1"/>
                </a:solidFill>
              </a:rPr>
              <a:t>изм</a:t>
            </a:r>
            <a:r>
              <a:rPr lang="ru-RU" sz="1400" b="1" dirty="0" smtClean="0">
                <a:solidFill>
                  <a:schemeClr val="tx1"/>
                </a:solidFill>
              </a:rPr>
              <a:t>. от 23.09.2016г. №5), документов стратегического планирования и других актов, определяющих цели и приоритеты социально-экономического развития Миасского городского округа.</a:t>
            </a:r>
          </a:p>
          <a:p>
            <a:pPr marL="0" indent="0">
              <a:buFont typeface="Symbol" pitchFamily="18" charset="2"/>
              <a:buNone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0" indent="0">
              <a:buFont typeface="Symbol" pitchFamily="18" charset="2"/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Перевод экономических показателей, рассчитанных в текущих ценах в плановые, осуществлялся с помощью соответствующих индексов-дефляторов цен.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1461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Основные показатели прогноза согласованы в июне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2019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года и уточнены в августе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2019 года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в Министерстве экономического развития Челябинской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области.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260648"/>
          <a:ext cx="8640958" cy="6263324"/>
        </p:xfrm>
        <a:graphic>
          <a:graphicData uri="http://schemas.openxmlformats.org/drawingml/2006/table">
            <a:tbl>
              <a:tblPr/>
              <a:tblGrid>
                <a:gridCol w="3811533"/>
                <a:gridCol w="394601"/>
                <a:gridCol w="396851"/>
                <a:gridCol w="653599"/>
                <a:gridCol w="888948"/>
                <a:gridCol w="834048"/>
                <a:gridCol w="834048"/>
                <a:gridCol w="827330"/>
              </a:tblGrid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Финансовое управление Администрации Миасского городского округа 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37 215,8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35 036,6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35 013,6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36 302,3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35 036,6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35 013,6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26 699,2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26 699,2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26 699,2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"Управление муниципальными финансами и муниципальным долгом в Миасском городском округе"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26 699,2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26 699,2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26 699,2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Непрограммные направление расходов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Резервные фонды местных администраций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99 0 00 04000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8 703,1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8 337,4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8 314,4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"Управление муниципальными финансами и муниципальным долгом в Миасском городском округе"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8 703,1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8 337,4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8 314,4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Транспортное обеспечение органов местного самоуправления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85 0 00 22010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223,6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223,6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223,6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Эксплуатация оборудования, помещений, зданий органами местного самоуправления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85 0 00 22020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275,7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275,7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275,7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Реализация муниципальных функций, связанных с общегосударственным управлением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85 0 00 23000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8 203,8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7 838,1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7 815,1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913,5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913,5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Непрограммные направление расходов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913,5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46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Реализация мероприятий по обеспечению своевременной и полной выплаты заработной платы (в том числе по выполнению Указов Президента), резервирование средств на исполнение судебных решений по искам, удовлетворяемых за счет бюджета Округа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99 0 00 03550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913,5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Управление социальной защиты населения Администрации Миасского городского округа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1 167 457,7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1 194 407,1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1 222 609,3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1 167 457,7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1 194 407,1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1 222 609,3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11 879,1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11 879,1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11 879,1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"Социальная защита населения Миасского городского округа"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11 879,1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11 879,1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11 879,1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Социальное обслуживание населения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83 820,8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84 228,2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84 651,9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Челябинской области "Развитие социальной защиты населения в Челябинской области" 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80 520,8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80 928,2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81 351,9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"Социальная защита населения Миасского городского округа"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3 300,0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3 300,0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3 300,0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810 886,2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832 982,2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856 241,7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Челябинской области "Развитие социальной защиты населения в Челябинской области" 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803 175,9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825 773,9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849 033,4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"Социальная защита населения Миасского городского округа"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5 862,3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5 360,3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5 360,3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260648"/>
          <a:ext cx="8640958" cy="5803828"/>
        </p:xfrm>
        <a:graphic>
          <a:graphicData uri="http://schemas.openxmlformats.org/drawingml/2006/table">
            <a:tbl>
              <a:tblPr/>
              <a:tblGrid>
                <a:gridCol w="3811533"/>
                <a:gridCol w="394601"/>
                <a:gridCol w="396851"/>
                <a:gridCol w="653599"/>
                <a:gridCol w="888948"/>
                <a:gridCol w="834048"/>
                <a:gridCol w="834048"/>
                <a:gridCol w="827330"/>
              </a:tblGrid>
              <a:tr h="409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"Осуществление дополнительных мер социальной поддержки населения Миасского городского округа в части проезда в городском и пригородном транспорте общего пользования"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811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"Предоставление дополнительных мер социальной поддержки в сфере здравоохранения Миасского городского округа"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"Поддержка социально ориентированных некоммерческих организаций в Миасском городском округе"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90 0 00 00000</a:t>
                      </a:r>
                    </a:p>
                  </a:txBody>
                  <a:tcPr marL="574" marR="574" marT="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1 048,0</a:t>
                      </a:r>
                    </a:p>
                  </a:txBody>
                  <a:tcPr marL="574" marR="574" marT="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1 048,0</a:t>
                      </a:r>
                    </a:p>
                  </a:txBody>
                  <a:tcPr marL="574" marR="574" marT="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1 048,0</a:t>
                      </a:r>
                    </a:p>
                  </a:txBody>
                  <a:tcPr marL="574" marR="574" marT="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223 841,8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228 187,8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232 706,8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Челябинской области "Развитие социальной защиты населения в Челябинской области" 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223 841,8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228 187,8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232 706,8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37 029,8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37 129,8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37 129,8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Челябинской области "Развитие социальной защиты населения в Челябинской области" 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29 840,2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29 840,2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29 840,2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"Социальная защита населения Миасского городского округа"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7 189,6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7 289,6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7 289,6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Управление по физической культуре и спорту Администрации Миасского городского округа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289 969,7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164 245,5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165 077,5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289 969,7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164 245,5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165 077,5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149 361,1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124 203,6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125 203,6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физической культуры и спорта в Миасском городском округе"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149 361,1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124 203,6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125 203,6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115 830,8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15 264,1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15 264,1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физической культуры и спорта в Миасском городском округе"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115 830,8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15 264,1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15 264,1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Спорт высших достижений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14 136,0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14 136,0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13 968,0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«Развитие физической культуры и спорта в Миасском городском округе»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14 136,0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14 136,0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13 968,0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10 641,8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10 641,8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10 641,8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физической культуры и спорта в Миасском городском округе"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80 0 00 00000 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10 641,8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10 641,8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10 641,8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Центральный аппарат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80 1 00 20401 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8 568,6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8 568,6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8 568,6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Транспортное обеспечение органов местного самоуправления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80 1 00 22010 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110,1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Эксплуатация оборудования, помещений, зданий органами местного самоуправления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80 1 00 22020 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450,7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450,7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450,7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Реализация муниципальных функций, связанных с общегосударственным управлением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80 1 00 23000 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1 512,4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1 512,4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1 512,4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941870"/>
              </p:ext>
            </p:extLst>
          </p:nvPr>
        </p:nvGraphicFramePr>
        <p:xfrm>
          <a:off x="251520" y="404664"/>
          <a:ext cx="8640958" cy="6192690"/>
        </p:xfrm>
        <a:graphic>
          <a:graphicData uri="http://schemas.openxmlformats.org/drawingml/2006/table">
            <a:tbl>
              <a:tblPr/>
              <a:tblGrid>
                <a:gridCol w="3811533"/>
                <a:gridCol w="394601"/>
                <a:gridCol w="396851"/>
                <a:gridCol w="653599"/>
                <a:gridCol w="888948"/>
                <a:gridCol w="834048"/>
                <a:gridCol w="834048"/>
                <a:gridCol w="827330"/>
              </a:tblGrid>
              <a:tr h="3095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Управление образования Администрации Миасского городского округа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2 434 941,2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2 382 684,3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2 386 758,8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550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2 365 371,7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2 312 910,3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2 316 772,1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550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945 400,4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923 608,1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927 758,1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095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"Развитие системы образования в Миасском городском округе"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945 370,4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923 608,1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927 758,1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095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«Социальная защита населения Миасского городского округа»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550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1 229 537,5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1 198 884,2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1 198 709,3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6398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"Содействие созданию в Миасском городском округе (исходя из прогнозируемой потребности) новых мест в общеобразовательных организациях"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17 086,8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12 489,6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12 489,6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095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"Развитие системы образования в Миасском городском округе"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1 212 450,7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1 186 394,6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1 186 219,7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550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92 525,5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101 813,7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101 742,0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095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"Развитие системы образования в Миасском городском округе"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92 525,5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101 813,7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101 742,0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550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31 666,5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31 266,5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31 266,5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095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"Профилактика и противодействие проявлениям экстремизма в Миасском городском округе"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78,0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6398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"Противодействие злоупотреблению наркотическими средствами и их незаконному обороту в Миасском городском округе"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78,5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095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"Развитие системы образования в Миасском городском округе"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31 510,0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31 110,0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31 110,0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550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Социальное обеспечение и иные выплаты населению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 5 Е8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S1010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550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66 241,8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57 337,8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57 296,2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095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"Развитие системы образования в Миасском городском округе"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66 241,8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57 337,8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57 296,2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550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66 954,8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67 159,3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67 372,0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550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28 537,0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28 741,5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28 954,2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09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Челябинской области "Развитие социальной защиты населения в Челябинской области" 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5 113,0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5 317,5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5 530,2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095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Челябинской области "Развитие образования в Челябинской области"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23 424,0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23 424,0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23 424,0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550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38 417,8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38 417,8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38 417,8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095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Челябинской области "Поддержка и развитие дошкольного образования в Челябинской области"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29 718,3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29 718,3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29 718,3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095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"Развитие системы образования в Миасском городском округе"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8 699,5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8 699,5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8 699,5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332656"/>
          <a:ext cx="8640958" cy="4125132"/>
        </p:xfrm>
        <a:graphic>
          <a:graphicData uri="http://schemas.openxmlformats.org/drawingml/2006/table">
            <a:tbl>
              <a:tblPr/>
              <a:tblGrid>
                <a:gridCol w="3811533"/>
                <a:gridCol w="394601"/>
                <a:gridCol w="396851"/>
                <a:gridCol w="653599"/>
                <a:gridCol w="888948"/>
                <a:gridCol w="834048"/>
                <a:gridCol w="834048"/>
                <a:gridCol w="827330"/>
              </a:tblGrid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2 614,7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2 614,7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2 614,7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2 614,7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2 614,7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2 614,7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"Развитие системы образования в Миасском городском округе"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2 614,7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2 614,7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2 614,7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Управление культуры Администрации Миасского городского округа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289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262 639,3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246 116,1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243 884,4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89 198,1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93 261,5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87 013,6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89 198,1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93 261,5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87 013,6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культуры в Миасском городском округе"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89 198,1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93 261,5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87 013,6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173 051,8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152 449,6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156 449,6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 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132 385,2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121 228,2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125 228,2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060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"Сохранение, использование и популяризация историко-культурного наследия и объектов культурного наследия (памятников истории и культуры), находящихся в собственности Миасского городского округа"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культуры в Миасском городском округе"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130 585,2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121 228,2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125 228,2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культуры, кинематографии 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40 666,6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31 221,4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31 221,4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культуры в Миасском городском округе"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40 666,6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31 221,4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31 221,4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389,4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405,0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421,2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389,4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405,0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421,2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Челябинской области "Развитие социальной защиты населения в Челябинской области"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28 0 00 00000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389,4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405,0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421,2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Условно утверждаемые расходы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50 000,0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100 000,0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5 194 400,0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4 931 100,0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4 997 200,0</a:t>
                      </a:r>
                    </a:p>
                  </a:txBody>
                  <a:tcPr marL="574" marR="574" marT="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6735336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569742"/>
              </p:ext>
            </p:extLst>
          </p:nvPr>
        </p:nvGraphicFramePr>
        <p:xfrm>
          <a:off x="-1185862" y="-254794"/>
          <a:ext cx="11515725" cy="736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447134"/>
              </p:ext>
            </p:extLst>
          </p:nvPr>
        </p:nvGraphicFramePr>
        <p:xfrm>
          <a:off x="539552" y="188640"/>
          <a:ext cx="824440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342550"/>
              </p:ext>
            </p:extLst>
          </p:nvPr>
        </p:nvGraphicFramePr>
        <p:xfrm>
          <a:off x="467544" y="5949280"/>
          <a:ext cx="8280920" cy="853440"/>
        </p:xfrm>
        <a:graphic>
          <a:graphicData uri="http://schemas.openxmlformats.org/drawingml/2006/table">
            <a:tbl>
              <a:tblPr/>
              <a:tblGrid>
                <a:gridCol w="8280920"/>
              </a:tblGrid>
              <a:tr h="7920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Увеличение непрограммных расходов в 2021 и 2022 годах, связано с включением условно утверждаемых расходов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 в суммах по 50000,0 тыс. рублей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 100000,0 тыс. рублей соответственно. Данные расходы утверждаются в плановом периоде одной строкой без распределения по кодам классификации расходов бюджетов.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116632"/>
          <a:ext cx="8784977" cy="6627312"/>
        </p:xfrm>
        <a:graphic>
          <a:graphicData uri="http://schemas.openxmlformats.org/drawingml/2006/table">
            <a:tbl>
              <a:tblPr/>
              <a:tblGrid>
                <a:gridCol w="375458"/>
                <a:gridCol w="5774025"/>
                <a:gridCol w="878498"/>
                <a:gridCol w="878498"/>
                <a:gridCol w="878498"/>
              </a:tblGrid>
              <a:tr h="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Распределение бюджетных ассигнований по государственным программам, муниципальным программам Миасского городского округа и непрограммным  направлениям деятельности  на 2020 год и на плановый период 2021 и 2022 годов</a:t>
                      </a:r>
                    </a:p>
                  </a:txBody>
                  <a:tcPr marL="1616" marR="1616" marT="16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616" marR="1616" marT="16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616" marR="1616" marT="16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616" marR="1616" marT="16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616" marR="1616" marT="16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(тыс.рублей)</a:t>
                      </a:r>
                    </a:p>
                  </a:txBody>
                  <a:tcPr marL="1616" marR="1616" marT="16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05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на 2020 год      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на 2021 год      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на 2022 год      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2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Государственные программы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Челябинской области "Развитие образования в Челябинской области"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23 424,0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23 424,0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23 424,0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48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Челябинской области "Поддержка и развитие дошкольного образования в Челябинской области" 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29 718,3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29 718,3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29 718,3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05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Челябинской области "Развитие социальной защиты населения в Челябинской области" 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1 142 881,1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1 170 452,6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1 198 883,7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2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Муниципальные программы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"Поддержка и развитие малого и среднего предпринимательства в монопрофильном муниципальном образовании Миасский городской округ"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1 500,0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1 500,0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1 500,0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18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«Формирование благоприятного инвестиционного климата»</a:t>
                      </a:r>
                    </a:p>
                  </a:txBody>
                  <a:tcPr marL="1616" marR="1616" marT="1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4 800,0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4 100,0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4 100,0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05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"Улучшение условий  и охраны труда  в Миасском городском округе 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391,4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391,4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391,4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05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муниципальной службы в Администрации Миасского городского округа"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05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деятельности Администрации МГО"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159 111,6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127 970,3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129 262,9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05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"Благоустройство на территории Миасского городского округа"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36 608,7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24 826,2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24 826,2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58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"Организация функционирования объектов коммунальной инфраструктуры Миасского городского округа"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1 921,0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58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"Организация ритуальных услуг и содержание мест захоронений на территории Миасского городского округа"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1 700,0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1 700,0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1 700,0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05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общественного транспорта в Миасском городском округе"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110 712,0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130 192,0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130 192,0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05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"Повышение безопасности дорожного движения на территории Миасского городского округа"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30 460,9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10 460,9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10 460,9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05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безопасности жизнедеятельности населения Миасского городского округа 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25 979,4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21 679,4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21 679,4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58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"Формирование современной городской среды  на территории Миасского городского округа на 2018-2024 годы"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8 286,3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6 583,7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2 393,9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05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улично-дорожной сети Миасского городского округа"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151 156,8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197 864,5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180 270,7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58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доступным и комфортным жильем граждан Российской Федерации на территории Миасского городского округа"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61 286,2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71 325,8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66 825,8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05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"Капитальное строительство на территории Миасского городского округа"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7 249,1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6 049,1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6 049,1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3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«Организация и проведение работ по управлению, владению, пользованию и распоряжению земельными участками на территории Миасского городского округа»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2 516,2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1 278,7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1 278,7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05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"Охрана окружающей среды на территории МГО"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15 884,1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10 447,5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10 447,5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58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"Повышение эффективности использования муниципального имущества в Миасском городском округе"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33 996,3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15 347,3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15 257,7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99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"Формирование и использование муниципального жилищного фонда МГО"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129 999,8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47 073,2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56 125,2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188640"/>
          <a:ext cx="8712969" cy="6442816"/>
        </p:xfrm>
        <a:graphic>
          <a:graphicData uri="http://schemas.openxmlformats.org/drawingml/2006/table">
            <a:tbl>
              <a:tblPr/>
              <a:tblGrid>
                <a:gridCol w="372381"/>
                <a:gridCol w="5726697"/>
                <a:gridCol w="871297"/>
                <a:gridCol w="871297"/>
                <a:gridCol w="871297"/>
              </a:tblGrid>
              <a:tr h="105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"Профилактика и противодействие проявлениям экстремизма в Миасском городском округе"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78,0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78,0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78,0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11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"Сохранение, использование и популяризация историко-культурного наследия и объектов культурного наследия (памятников истории и культуры), находящихся в собственности Миасского городского округа"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1 800,0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58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"Противодействие злоупотреблению наркотическими средствами и их незаконному обороту в Миасском городском округе"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78,5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78,5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78,5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05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культуры в Миасском городском округе"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260 449,9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245 711,1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243 463,2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2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"Зеленый город"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6 464,6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6 346,8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6 346,8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2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"Чистый город"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31 700,0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26 240,5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26 240,5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2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"Светлый город"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60 390,2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60 390,2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60 390,2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58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"Организация эксплуатации и текущего ремонта гидротехнических сооружений Миасского городского округа"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3 200,0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2 500,0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2 500,0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05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"Организация содержания и текущего ремонта объектов газоснабжения Миасского городского округа"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3 276,8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3 276,8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3 276,8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58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"Содействие созданию в Миасском городском округе (исходя из прогнозируемой потребности) новых мест в общеобразовательных организациях"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20 886,8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12 489,6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12 489,6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05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"Развитие системы образования в Миасском городском округе"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2 359 412,6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2 311 578,4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2 315 440,2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05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физической культуры и спорта в Миасском городском округе"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297 269,7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164 245,5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165 077,5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05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"Социальная защита населения Миасского городского округа"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31 311,0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27 879,0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27 879,0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64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"Организация условий для предоставления государственных и муниципальных услуг Миасского городского округа через многофункциональный центр предоставления государственных и муниципальных услуг Миасского городского округа"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31 090,0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31 090,0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31 090,0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11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"Осуществление дополнительных мер социальной поддержки населения Миасского городского округа в части проезда в городском и пригородном транспорте общего пользования"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05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"Профилактика  правонарушений на территории МГО"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2 520,2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2 020,2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2 520,2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05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"Управление муниципальными финансами и муниципальным долгом в Миасском городском округе"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35 402,3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35 036,6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35 013,6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2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"Профилактика терроризма в МГО 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737,0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287,0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737,0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58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деятельности муниципального бюджетного учреждения "Миасский окружной архив"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4 940,7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4 970,5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4 970,5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58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"Предоставление дополнительных мер социальной поддержки в сфере здравоохранения Миасского городского округа"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1 750,0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05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"Поддержка социально ориентированных некоммерческих организаций в Миасском городском округе"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1 048,0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1 048,0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1 048,0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58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"Поддержка садоводческих, огороднических и дачных некоммерческих объединений граждан, расположенных на территории Миасского городского округа"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05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информационного общества в Миасском городском округе"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9 111,7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3 000,0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3 000,0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2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Непрограммные направления расходов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50 948,8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39 298,4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39 623,0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2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Условно утверждаемые расходы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50 000,0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100 000,0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08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5 194 400,0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4 931 100,0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4 997 200,0</a:t>
                      </a:r>
                    </a:p>
                  </a:txBody>
                  <a:tcPr marL="1616" marR="1616" marT="1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260648"/>
          <a:ext cx="8568953" cy="6336703"/>
        </p:xfrm>
        <a:graphic>
          <a:graphicData uri="http://schemas.openxmlformats.org/drawingml/2006/table">
            <a:tbl>
              <a:tblPr/>
              <a:tblGrid>
                <a:gridCol w="3140810"/>
                <a:gridCol w="906242"/>
                <a:gridCol w="903139"/>
                <a:gridCol w="906242"/>
                <a:gridCol w="903139"/>
                <a:gridCol w="906242"/>
                <a:gridCol w="903139"/>
              </a:tblGrid>
              <a:tr h="19454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на реализацию  Национальных проектов в проекте бюджета Миасского городского округа на 2020 -2022г.</a:t>
                      </a:r>
                    </a:p>
                  </a:txBody>
                  <a:tcPr marL="5942" marR="5942" marT="59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942" marR="5942" marT="59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942" marR="5942" marT="59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942" marR="5942" marT="59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942" marR="5942" marT="59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942" marR="5942" marT="59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942" marR="5942" marT="59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тыс. рублей</a:t>
                      </a:r>
                    </a:p>
                  </a:txBody>
                  <a:tcPr marL="5942" marR="5942" marT="59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945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81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т.ч. за счет средств Округа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т.ч. за счет средств Округа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т.ч. за счет средств Округа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24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Национальный проект "Культура"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6 247,9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3 000,0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242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Федеральный проект «Культурная среда»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6 247,9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3 000,0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24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Национальный проект "Образование"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1 875,2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430,0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1 640,7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330,0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1 640,7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330,0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24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Федеральный проект «Современная школа»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1 315,8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300,0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1 315,8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300,0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1 315,8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300,0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242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Федеральный проект «Успех каждого ребенка»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234,5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242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Федеральный проект «Социальная активность»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324,9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324,9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324,9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00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Национальный проект "Жилье и городская среда"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8 286,3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2 115,4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2 393,9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2615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Федеральный проект «Формирование комфортной городской среды»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8 286,3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2 115,4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2 393,9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24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Национальный проект "Экология"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4 350,0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217,5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242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Федеральный проект «Чистая страна»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4 350,0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217,5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24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Национальный проект "Демография"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59 431,9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5 920,0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12 265,2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420,0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12 097,2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420,0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8173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Федеральный проект «Финансовая поддержка семей при рождении детей»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4 791,7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4 791,7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4 791,7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24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Федеральный проект «Спорт – норма жизни»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54 640,2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5 920,0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7 473,5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420,0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7 305,5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420,0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24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73 943,4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6 667,5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22 269,2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850,0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19 131,8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850,0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35515393"/>
              </p:ext>
            </p:extLst>
          </p:nvPr>
        </p:nvGraphicFramePr>
        <p:xfrm>
          <a:off x="42862" y="0"/>
          <a:ext cx="905827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 rtlCol="0">
            <a:normAutofit fontScale="90000"/>
          </a:bodyPr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atin typeface="Arial Cyr" panose="020B0604020202020204" pitchFamily="34" charset="0"/>
              </a:rPr>
              <a:t/>
            </a:r>
            <a:br>
              <a:rPr lang="ru-RU" sz="3200" b="1" dirty="0" smtClean="0">
                <a:latin typeface="Arial Cyr" panose="020B0604020202020204" pitchFamily="34" charset="0"/>
              </a:rPr>
            </a:br>
            <a:r>
              <a:rPr lang="ru-RU" sz="3200" b="1" dirty="0" smtClean="0">
                <a:latin typeface="Arial Cyr" panose="020B0604020202020204" pitchFamily="34" charset="0"/>
              </a:rPr>
              <a:t/>
            </a:r>
            <a:br>
              <a:rPr lang="ru-RU" sz="3200" b="1" dirty="0" smtClean="0">
                <a:latin typeface="Arial Cyr" panose="020B0604020202020204" pitchFamily="34" charset="0"/>
              </a:rPr>
            </a:br>
            <a:r>
              <a:rPr lang="ru-RU" sz="2200" b="1" dirty="0" smtClean="0">
                <a:latin typeface="Arial Cyr" panose="020B0604020202020204" pitchFamily="34" charset="0"/>
              </a:rPr>
              <a:t>Показатели базового варианта прогноза социально-экономического развития  </a:t>
            </a:r>
            <a:r>
              <a:rPr lang="ru-RU" sz="2200" b="1" dirty="0" err="1" smtClean="0">
                <a:latin typeface="Arial Cyr" panose="020B0604020202020204" pitchFamily="34" charset="0"/>
              </a:rPr>
              <a:t>Миасского</a:t>
            </a:r>
            <a:r>
              <a:rPr lang="ru-RU" sz="2200" b="1" dirty="0" smtClean="0">
                <a:latin typeface="Arial Cyr" panose="020B0604020202020204" pitchFamily="34" charset="0"/>
              </a:rPr>
              <a:t> городского округа на 2020-2022 годы</a:t>
            </a:r>
            <a:r>
              <a:rPr lang="ru-RU" b="1" dirty="0" smtClean="0">
                <a:latin typeface="Arial Cyr" panose="020B0604020202020204" pitchFamily="34" charset="0"/>
              </a:rPr>
              <a:t/>
            </a:r>
            <a:br>
              <a:rPr lang="ru-RU" b="1" dirty="0" smtClean="0">
                <a:latin typeface="Arial Cyr" panose="020B0604020202020204" pitchFamily="34" charset="0"/>
              </a:rPr>
            </a:br>
            <a:r>
              <a:rPr lang="ru-RU" sz="3200" b="1" dirty="0" smtClean="0">
                <a:latin typeface="Arial Cyr" panose="020B0604020202020204" pitchFamily="34" charset="0"/>
              </a:rPr>
              <a:t/>
            </a:r>
            <a:br>
              <a:rPr lang="ru-RU" sz="3200" b="1" dirty="0" smtClean="0">
                <a:latin typeface="Arial Cyr" panose="020B0604020202020204" pitchFamily="34" charset="0"/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2996952"/>
            <a:ext cx="1224136" cy="144016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</a:rPr>
              <a:t>23 719,6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2996952"/>
            <a:ext cx="1152128" cy="144016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</a:rPr>
              <a:t>24 905,6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24328" y="2996952"/>
            <a:ext cx="1152128" cy="144016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</a:rPr>
              <a:t>26 150,9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4859338" y="3357563"/>
            <a:ext cx="792162" cy="57626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+5 %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6732588" y="3357563"/>
            <a:ext cx="792162" cy="57626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+ 5%</a:t>
            </a:r>
          </a:p>
        </p:txBody>
      </p:sp>
      <p:sp>
        <p:nvSpPr>
          <p:cNvPr id="10254" name="TextBox 15"/>
          <p:cNvSpPr txBox="1">
            <a:spLocks noChangeArrowheads="1"/>
          </p:cNvSpPr>
          <p:nvPr/>
        </p:nvSpPr>
        <p:spPr bwMode="auto">
          <a:xfrm>
            <a:off x="3635375" y="2492375"/>
            <a:ext cx="1223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b="1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2020 год</a:t>
            </a:r>
          </a:p>
          <a:p>
            <a:pPr eaLnBrk="1" hangingPunct="1"/>
            <a:endParaRPr lang="ru-RU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10255" name="TextBox 16"/>
          <p:cNvSpPr txBox="1">
            <a:spLocks noChangeArrowheads="1"/>
          </p:cNvSpPr>
          <p:nvPr/>
        </p:nvSpPr>
        <p:spPr bwMode="auto">
          <a:xfrm>
            <a:off x="5580063" y="2492375"/>
            <a:ext cx="1079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b="1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2021 год</a:t>
            </a:r>
          </a:p>
        </p:txBody>
      </p:sp>
      <p:sp>
        <p:nvSpPr>
          <p:cNvPr id="10256" name="TextBox 17"/>
          <p:cNvSpPr txBox="1">
            <a:spLocks noChangeArrowheads="1"/>
          </p:cNvSpPr>
          <p:nvPr/>
        </p:nvSpPr>
        <p:spPr bwMode="auto">
          <a:xfrm>
            <a:off x="7451725" y="2492375"/>
            <a:ext cx="1081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b="1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2022 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996952"/>
            <a:ext cx="2736304" cy="144016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Arial Cyr" panose="020B0604020202020204" pitchFamily="34" charset="0"/>
              </a:rPr>
              <a:t>Фонд оплаты труда наемных работников                                            (млн.руб.)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188640"/>
          <a:ext cx="8712968" cy="6437520"/>
        </p:xfrm>
        <a:graphic>
          <a:graphicData uri="http://schemas.openxmlformats.org/drawingml/2006/table">
            <a:tbl>
              <a:tblPr/>
              <a:tblGrid>
                <a:gridCol w="5854455"/>
                <a:gridCol w="975740"/>
                <a:gridCol w="920772"/>
                <a:gridCol w="962001"/>
              </a:tblGrid>
              <a:tr h="12135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Распределение бюджетных ассигнований на капитальные вложения в объекты муниципальной собственности Миасского городского округа на 2020 год и на плановый период 2021-2022 годов</a:t>
                      </a:r>
                    </a:p>
                  </a:txBody>
                  <a:tcPr marL="2040" marR="2040" marT="2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35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(тыс.рублей)</a:t>
                      </a:r>
                    </a:p>
                  </a:txBody>
                  <a:tcPr marL="2040" marR="2040" marT="2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071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объектов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             на 2020 год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             на 2021 год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             на 2022 год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071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"Повышение эффективности использования муниципального имущества в Миасском городском округе "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6 000,0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071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"Организация и проведение работ по управлению, владению, пользованию и распоряжению муниципальным имуществом на территории Миасского городского округа"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6 000,0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2135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 решений суда по стационарному наружному электрическому освещению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6 000,0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2135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"Формирование и использование муниципального жилищного фонда МГО 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129 749,8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47 073,2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56 125,2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2135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переселение граждан из аварийного жилищного фонда МГО на 2017-2020 годы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82 676,6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9 052,0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071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(приобретение) жилых помещений для осуществления мероприятий по переселению граждан из жилищного фонда, признанного непригодным для проживания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82 676,6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9 052,0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4006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"Предоставление детям-сиротам и детям, оставшимся без попечения родителей, жилых помещений по договорам найма специализированных жилых помещений на территории Миасского городского округа"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47 073,2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47 073,2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47 073,2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071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предоставления жилых помещений детям-сиротам и детям, оставшимся без попечения родителей, лицам из их числа по договорам найма специализированных жилых помещений 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47 073,2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47 073,2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47 073,2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2135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улично-дорожной сети Миасского городского округа"</a:t>
                      </a:r>
                    </a:p>
                  </a:txBody>
                  <a:tcPr marL="2040" marR="2040" marT="2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23 489,0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3 400,0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620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путепровода по ул. Ломоносова с подъездными путями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620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Мост через р. Миасс в п. Северные Печи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2135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Реконструкция перекрестка ул.Богдана Хмельницкого и а/д "Миасс-Златоуст"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1 000,0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071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Ливневая канализация по ул. Попова в г. Миассе, Ливневая канализация по ул. Ветеранов, ул.Богдана Хмельницкого. Ул. Циолковского, ул. Уральской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1 000,0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2135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Реконструкция перекрестка ул.Ломоносова-ул.Колесова-Объездная дорога 8 Июля от ул.Ломоносова до Динамовского шоссе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4006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Реконструкция участка а/дороги пр. Макеева (на север от б-ра Седова) с устройством разворотного кольца и строительством контактной сети электротранспорта в Северной части г. Миасса Челябинской области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3 400,0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260648"/>
          <a:ext cx="8712968" cy="5884800"/>
        </p:xfrm>
        <a:graphic>
          <a:graphicData uri="http://schemas.openxmlformats.org/drawingml/2006/table">
            <a:tbl>
              <a:tblPr/>
              <a:tblGrid>
                <a:gridCol w="5854455"/>
                <a:gridCol w="975740"/>
                <a:gridCol w="920772"/>
                <a:gridCol w="962001"/>
              </a:tblGrid>
              <a:tr h="12135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дороги по ул. Колесова от ул. 8 Июля до ул. Набережная в г. Миассе Челябинской области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10 000,0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2135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Расширение дороги по ул. Ак.Павлова от 16 школы до перекрестка по ул. Лихачева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620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и реконструкция автомобильных дорог 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10 089,0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071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доступным и комфортным жильем граждан РФ на территории Миасского городского округа"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45 500,0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47 500,0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43 000,0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2135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"Модернизация объектов коммунальной инфраструктуры"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44 200,0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47 500,0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43 000,0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620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Очистные сооружения п.Хребет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4006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Газификация Запрудной части г. Миасса (2-ая очередь), в т.ч. ПИР, газоснабжение ж/д по ул. Нагорной, Чебаркульской, Новой, Сарафановской, Байдина, Мало-Сарафановской, Торбеева, Охотной и пер. Большому, Лесному, Проточному, Загородному, Гончарному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14 628,5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4006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Газоснабжение улиц Ленина, Березовской, Динамитной, Ветреной, Свердлова, Панферова, пер.Клубничный, Латвийский, Луговой, Ветреный, проезд Садовый в Южной части города Миасс Челябинской области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2135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Газификация частного сектора в пос. Ленинск Миасского городского округа Челябинской области (1,2,3,4 очереди). 2 очередь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13 426,8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12 171,2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11 025,0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071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Газоснабжение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индивидуальных ж/д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 ул. Труда №35а, 33, 31, 29, 27, 25, 23, 21, 17, 15, 11, 9, ул. Тальковая №3, 10, 12, 14, 24, 9/11, 13-5, 13-4, ул. Школьная №1 в г. Миасс Челябинской области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5 678,1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4006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Газопровод высокого давления, установка ГРПБ, газопровод низкого давления для газоснабжения квартала жилой  застройки, ограниченного ул. Советской, ул. Уралова, ул. Чечеткина, пер. Детский в Южной части г. Миасс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7 041,8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4006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Газопровод высокого давления, установка ГРПШ, газопровод низкого давления для газоснабжения ж/д по ул. Атлянская, Вознесенского, Тимирязева, Гарина, Узловая, 1998 км, 1999 ЮУЖД район станции Флюсовая в г. Миассе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2 874,8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4 934,2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2135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Газоснабжение жилых домов с. Устиново Миасского городского округа Челябинской области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30 394,6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5 325,9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2135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Подземный распределительный газопровод высокого давления 1-ой категории "Новоандреевка-Селянкино"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26 649,1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2135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"Подготовка земельных участков для освоения в целях жилищного строительства"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1 300,0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620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сетей теплоснабжения ж/д №1,2,3,4 на пл.Революции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1 300,0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188640"/>
          <a:ext cx="8712968" cy="3688200"/>
        </p:xfrm>
        <a:graphic>
          <a:graphicData uri="http://schemas.openxmlformats.org/drawingml/2006/table">
            <a:tbl>
              <a:tblPr/>
              <a:tblGrid>
                <a:gridCol w="5854455"/>
                <a:gridCol w="975740"/>
                <a:gridCol w="920772"/>
                <a:gridCol w="962001"/>
              </a:tblGrid>
              <a:tr h="12135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"Капитальное строительство на территории Миасского городского округа"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1 200,0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620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Электроснабжение п. Тыелга 10 кВ и 0,4 кВ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620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Дренажная система в п. Дачный-1 и Дачный-2 г. Миасса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620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Комплекс для размещения тренажера для скалолазания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2135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"Охрана окружающей среды на территории МГО"</a:t>
                      </a:r>
                    </a:p>
                  </a:txBody>
                  <a:tcPr marL="2040" marR="2040" marT="2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620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Реконструкция очистных сооружений водоотведения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071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"Содействие созданию в Миасском городском округе (исходя из прогнозируемой потребности) новых мест в общеобразовательных организациях"</a:t>
                      </a:r>
                    </a:p>
                  </a:txBody>
                  <a:tcPr marL="2040" marR="2040" marT="2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3 800,0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3 200,0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620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Школа на 500 мест в п.Динамо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3 500,0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620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Школа-детский сад на 1000 мест в микрорайоне №3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3 200,0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2135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физической культуры и спорта в Миасском городском округе"</a:t>
                      </a:r>
                    </a:p>
                  </a:txBody>
                  <a:tcPr marL="2040" marR="2040" marT="2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7 300,0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071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"Развитие инфраструктуры в области физической культуры и спорта, ремонт, реконструкция спортивных сооружений"</a:t>
                      </a:r>
                    </a:p>
                  </a:txBody>
                  <a:tcPr marL="2040" marR="2040" marT="2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7 300,0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2135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Физкультурно-оздоровительный комплекс на стадионе "Заря" в Северной части г. Миасса</a:t>
                      </a:r>
                    </a:p>
                  </a:txBody>
                  <a:tcPr marL="2040" marR="2040" marT="2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2135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Реконструкция легкоатлетического ядра на стадионе "Заря" в Северной части г. Миасса</a:t>
                      </a:r>
                    </a:p>
                  </a:txBody>
                  <a:tcPr marL="2040" marR="2040" marT="2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620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Лыжная база п.Дачный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6 300,0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6200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2040" marR="2040" marT="2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217 338,8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101 173,2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99 125,2</a:t>
                      </a:r>
                    </a:p>
                  </a:txBody>
                  <a:tcPr marL="2040" marR="2040" marT="2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24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0804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29377" name="Rectangle 1"/>
          <p:cNvSpPr>
            <a:spLocks noChangeArrowheads="1"/>
          </p:cNvSpPr>
          <p:nvPr/>
        </p:nvSpPr>
        <p:spPr bwMode="auto">
          <a:xfrm>
            <a:off x="251520" y="260648"/>
            <a:ext cx="856895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2019 года, в целях учета мнения жителей Округа,  Финансовым управлением Администрации проводились общественные обсуждения содержания брошюры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 для граждан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форме опроса, который был размещен на официальном сайте Администрации Миасского городского округа. Опрос проводился в соответствии с Приказом Министерства Финансов России от 22.09.2015 N 145н (ред. от 04.12.2018)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состав опроса включались вопросы в целом по структуре бюджета для определения наиболее приоритетных для граждан сфер расходования бюджетных средств и для определения видов бюджетных данных.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395536" y="2348880"/>
            <a:ext cx="83529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Итоги проведения опроса</a:t>
            </a:r>
            <a:endParaRPr kumimoji="0" lang="ru-RU" sz="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опросе приняли участие 122 человека.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79512" y="3212976"/>
          <a:ext cx="3528392" cy="223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3347864" y="3140968"/>
          <a:ext cx="5619750" cy="331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23528" y="47667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51520" y="260648"/>
          <a:ext cx="4104456" cy="5297245"/>
        </p:xfrm>
        <a:graphic>
          <a:graphicData uri="http://schemas.openxmlformats.org/drawingml/2006/table">
            <a:tbl>
              <a:tblPr/>
              <a:tblGrid>
                <a:gridCol w="2316762"/>
                <a:gridCol w="994092"/>
                <a:gridCol w="793602"/>
              </a:tblGrid>
              <a:tr h="344610">
                <a:tc gridSpan="3">
                  <a:txBody>
                    <a:bodyPr/>
                    <a:lstStyle/>
                    <a:p>
                      <a:pPr algn="just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1.Интересуетесь ли Вы информацией об исполнении бюджета Округа, размещённой на сайте Администрации Миасского городского округа?</a:t>
                      </a:r>
                    </a:p>
                  </a:txBody>
                  <a:tcPr marL="4089" marR="4089" marT="40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70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Проголосовало человек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8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да, просматриваю регулярно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64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52,5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8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иногда просматриваю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8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нет, меня это не интересует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15,5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643">
                <a:tc gridSpan="3">
                  <a:txBody>
                    <a:bodyPr/>
                    <a:lstStyle/>
                    <a:p>
                      <a:pPr algn="just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Насколько Вы информированы о бюджете Миасского городского округа?</a:t>
                      </a:r>
                    </a:p>
                  </a:txBody>
                  <a:tcPr marL="4089" marR="4089" marT="40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70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Проголосовало человек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8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хорошо информирован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74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60,7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8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некоторой степени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24,6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8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совершенно не информирован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14,7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3636">
                <a:tc gridSpan="3">
                  <a:txBody>
                    <a:bodyPr/>
                    <a:lstStyle/>
                    <a:p>
                      <a:pPr algn="just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3. Считаете ли Вы, что информация, представленная на сайте Администрации Миасского городского округа в рамках Бюджета для граждан в настоящем формате, изложена доступно и в полном объеме?</a:t>
                      </a:r>
                    </a:p>
                  </a:txBody>
                  <a:tcPr marL="4089" marR="4089" marT="40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70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Проголосовало человек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0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информация изложена доступно и в полном объеме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37,7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0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информация изложена в полном объеме, но сложная для восприятия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33,6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0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информация изложена доступно, но требует дополнений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14,8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0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информация не полная и сложная для восприятия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13,9</a:t>
                      </a:r>
                    </a:p>
                  </a:txBody>
                  <a:tcPr marL="4089" marR="4089" marT="40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4572000" y="188640"/>
          <a:ext cx="4392488" cy="6559588"/>
        </p:xfrm>
        <a:graphic>
          <a:graphicData uri="http://schemas.openxmlformats.org/drawingml/2006/table">
            <a:tbl>
              <a:tblPr/>
              <a:tblGrid>
                <a:gridCol w="2635493"/>
                <a:gridCol w="1024914"/>
                <a:gridCol w="732081"/>
              </a:tblGrid>
              <a:tr h="383815">
                <a:tc gridSpan="3">
                  <a:txBody>
                    <a:bodyPr/>
                    <a:lstStyle/>
                    <a:p>
                      <a:pPr algn="just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 Чтобы вы хотели знать о бюджете Округа? (выбрать один или несколько вариантов ответов)</a:t>
                      </a:r>
                    </a:p>
                  </a:txBody>
                  <a:tcPr marL="4827" marR="4827" marT="4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60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Проголосовало человек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6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информация, представленная на сайте полностью удовлетворяет мои интересы в части местного бюджета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26,5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0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 чего складываются доходы  бюджета Округа?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21,7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0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какая часть моих налогов идет бюджет Округа?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19,3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6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 каким статьям расходов направляются средства бюджета Округа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76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30,5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0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сведения о бюджете округа меня не интересуют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804">
                <a:tc gridSpan="3">
                  <a:txBody>
                    <a:bodyPr/>
                    <a:lstStyle/>
                    <a:p>
                      <a:pPr algn="just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5. Какой формат информации о бюджете Округа для Вас является наиболее удобным? (выбрать один или несколько вариантов ответов)</a:t>
                      </a:r>
                    </a:p>
                  </a:txBody>
                  <a:tcPr marL="4827" marR="4827" marT="48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60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Проголосовало человек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5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текст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24,9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5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таблицы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29,8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5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диаграммы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71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39,2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5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затрудняюсь ответить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6,1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340">
                <a:tc gridSpan="3">
                  <a:txBody>
                    <a:bodyPr/>
                    <a:lstStyle/>
                    <a:p>
                      <a:pPr algn="just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6. Какая информация о расходах бюджета Округа Вам наиболее интересна? (выбрать один или несколько вариантов ответов)</a:t>
                      </a:r>
                    </a:p>
                  </a:txBody>
                  <a:tcPr marL="4827" marR="4827" marT="48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60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Проголосовало человек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5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в разрезе отраслей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63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27,4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5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программная структура расходов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0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достигнутые количественные и качественные показатели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18,7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0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на социальную поддержку отдельных категорий граждан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19,1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0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инвестиции в объекты капитального строительства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13,9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5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затрудняюсь ответить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3,9</a:t>
                      </a:r>
                    </a:p>
                  </a:txBody>
                  <a:tcPr marL="4827" marR="4827" marT="48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260648"/>
          <a:ext cx="4104456" cy="5618292"/>
        </p:xfrm>
        <a:graphic>
          <a:graphicData uri="http://schemas.openxmlformats.org/drawingml/2006/table">
            <a:tbl>
              <a:tblPr/>
              <a:tblGrid>
                <a:gridCol w="2316762"/>
                <a:gridCol w="994092"/>
                <a:gridCol w="793602"/>
              </a:tblGrid>
              <a:tr h="346208">
                <a:tc gridSpan="3">
                  <a:txBody>
                    <a:bodyPr/>
                    <a:lstStyle/>
                    <a:p>
                      <a:pPr algn="just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7. Какой из способов распространения информации о бюджете Округа кажется Вам наиболее эффективным?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63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Проголосовало человек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68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сайт администрации Миасского городского округа «Бюджет для граждан»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63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51,6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57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СМИ (телевидение, радио, газеты)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34,4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3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печатные издания (брошюры, буклеты)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10,6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3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общественные обсуждения (публичные слушания)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3,4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18">
                <a:tc gridSpan="3">
                  <a:txBody>
                    <a:bodyPr/>
                    <a:lstStyle/>
                    <a:p>
                      <a:pPr algn="just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8. Какая информация о доходах бюджета Округа Вам наиболее интересна? (выбрать один или несколько вариантов ответов)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63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Проголосовало человек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3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источники формирования налоговых и неналоговых доходов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73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48,7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57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структура поступлений по годам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52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34,7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57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затрудняюсь с ответом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3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свой вариант (комментарий, предложение)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0,6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926">
                <a:tc gridSpan="3">
                  <a:txBody>
                    <a:bodyPr/>
                    <a:lstStyle/>
                    <a:p>
                      <a:pPr algn="just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9. Как Вы думаете, за счет чего можно увеличить доходную часть бюджета Округа?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63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Проголосовало человек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57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 счет введения новых налогов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2,4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57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 счет открытия новых рабочих мест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41,8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3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 счет открытия предприятий (организаций)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49,2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3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свой вариант (комментарий, предложение)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6,6</a:t>
                      </a:r>
                    </a:p>
                  </a:txBody>
                  <a:tcPr marL="5740" marR="5740" marT="57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16016" y="260648"/>
          <a:ext cx="4248471" cy="6132085"/>
        </p:xfrm>
        <a:graphic>
          <a:graphicData uri="http://schemas.openxmlformats.org/drawingml/2006/table">
            <a:tbl>
              <a:tblPr/>
              <a:tblGrid>
                <a:gridCol w="2398051"/>
                <a:gridCol w="1028972"/>
                <a:gridCol w="821448"/>
              </a:tblGrid>
              <a:tr h="288032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10. На что, по Вашему мнению, необходимо в первую очередь направлять бюджетные средства? 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01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Проголосовало человек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1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образование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10,7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1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культуру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22,1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1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социальную помощь населению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13,1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1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ЖКХ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7,4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1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благоустройство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27,9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1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строительство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5,7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1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физическую культуру и спорт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3,3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1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Затрудняюсь ответить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1,6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1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Другое (расшифровать)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8,2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58">
                <a:tc gridSpan="3">
                  <a:txBody>
                    <a:bodyPr/>
                    <a:lstStyle/>
                    <a:p>
                      <a:pPr algn="just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11. Как вы думаете, для чего проводятся публичные слушания?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01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Проголосовало человек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1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для выявления общественного мнения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53,3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1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это формальная процедура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1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затрудняюсь ответить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5,7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846">
                <a:tc gridSpan="3">
                  <a:txBody>
                    <a:bodyPr/>
                    <a:lstStyle/>
                    <a:p>
                      <a:pPr algn="just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12. Участвуете ли Вы в публичных слушаниях по утверждению и исполнению бюджета Округа?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01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Проголосовало человек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1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да, принимаю участие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44,3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01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хотел бы, но не знаю, когда и где они проходят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17,2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1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не знаю о такой возможности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17,2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1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нет, меня это не интересует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21,3</a:t>
                      </a:r>
                    </a:p>
                  </a:txBody>
                  <a:tcPr marL="6502" marR="6502" marT="65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332656"/>
          <a:ext cx="4104456" cy="4298199"/>
        </p:xfrm>
        <a:graphic>
          <a:graphicData uri="http://schemas.openxmlformats.org/drawingml/2006/table">
            <a:tbl>
              <a:tblPr/>
              <a:tblGrid>
                <a:gridCol w="2316763"/>
                <a:gridCol w="994091"/>
                <a:gridCol w="793602"/>
              </a:tblGrid>
              <a:tr h="255100">
                <a:tc gridSpan="3">
                  <a:txBody>
                    <a:bodyPr/>
                    <a:lstStyle/>
                    <a:p>
                      <a:pPr algn="just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13. Для чего Вам нужна информация по бюджету Округа?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25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Проголосовало человек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исключительно для личных целей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83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68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97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использую для профессиональной деятельности, в том числе для оформления студенческих работ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информация не нужна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31">
                <a:tc gridSpan="3">
                  <a:txBody>
                    <a:bodyPr/>
                    <a:lstStyle/>
                    <a:p>
                      <a:pPr algn="just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14. Ваш пол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25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Проголосовало человек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женский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76,2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мужской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23,8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821">
                <a:tc gridSpan="3">
                  <a:txBody>
                    <a:bodyPr/>
                    <a:lstStyle/>
                    <a:p>
                      <a:pPr algn="just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15. Ваш возраст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25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Проголосовало человек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 18 лет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от 18 до 25 лет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7,4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от 25 до 45 лет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57,4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от 45 до 60 лет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25,4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от 60 и старше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9,8</a:t>
                      </a:r>
                    </a:p>
                  </a:txBody>
                  <a:tcPr marL="8797" marR="8797" marT="87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716016" y="404664"/>
          <a:ext cx="4248472" cy="4206200"/>
        </p:xfrm>
        <a:graphic>
          <a:graphicData uri="http://schemas.openxmlformats.org/drawingml/2006/table">
            <a:tbl>
              <a:tblPr/>
              <a:tblGrid>
                <a:gridCol w="2366689"/>
                <a:gridCol w="1046412"/>
                <a:gridCol w="835371"/>
              </a:tblGrid>
              <a:tr h="179949">
                <a:tc gridSpan="3">
                  <a:txBody>
                    <a:bodyPr/>
                    <a:lstStyle/>
                    <a:p>
                      <a:pPr algn="just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16. Ваш социальный статус</a:t>
                      </a: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306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Проголосовало человек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работающий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117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96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студент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учащийся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безработный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пенсионер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79">
                <a:tc gridSpan="3">
                  <a:txBody>
                    <a:bodyPr/>
                    <a:lstStyle/>
                    <a:p>
                      <a:pPr algn="just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17. Сфера Вашей деятельности</a:t>
                      </a: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306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Проголосовало человек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культура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здравоохранение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06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органы государственной власти и местного самоуправления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промышленность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строительство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торговля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сельское хозяйство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прочее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8908" marR="8908" marT="89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1"/>
          <p:cNvSpPr>
            <a:spLocks noChangeArrowheads="1"/>
          </p:cNvSpPr>
          <p:nvPr/>
        </p:nvSpPr>
        <p:spPr bwMode="auto">
          <a:xfrm>
            <a:off x="395536" y="455766"/>
            <a:ext cx="842493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Комментарии / предложения для вопроса 9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(Как Вы думаете, за счет чего можно увеличить доходную часть бюджета Округа?)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Взыскание аренды.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Введение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квартальных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ответственных за соблюдением правил благоустройства, правил парковки и т.д., внутри городских кварталов. Административные штрафы.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выплата долгов по налогам  предприятий города.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Комментарии / предложения для вопроса 10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(На что, по Вашему мнению, необходимо в первую очередь направлять бюджетные средства?)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 инженерную инфраструктуру: ГАЗ, водопровод, электричество.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Первоочередное - социальная сфера, но гораздо важнее контроль за целевым и эффективным использованием бюджетных средств на стадии исполнения контрактов.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 образование, возмещение затрат на лечение (поддержка здравоохранения), социальную помощь населению, на благоустройство города.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 дороги, в том числе подъезды к учреждениям культуры, детским садам, школам.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Необходим ремонт тротуаров во дворах, укладка, отсыпка дорог в частном секторе, облагораживание территорий мусорных площадок!".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 все выше перечисленное. Но не по остаточному принципу.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Надо развивать все области. И все перечисленные -  первоочередные. На сегодняшний день необходимо заняться благоустройством города (дороги, дворы, освещение и т.п.).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социальная сфера.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опроса жителей Миасского городского округа по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теме «Бюджет для граждан»  - это еще одна ступень  совершенствования механизма открытости и доступности бюджета Миасского городского округа.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49694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ОСНОВНЫЕ ТЕРМИНЫ И ПОНЯТИЯ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algn="just">
              <a:spcAft>
                <a:spcPts val="120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Государственная программа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ресурсам,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 в сфере социально-экономического развития и обеспечения национальной безопасности Российской Федерации.</a:t>
            </a:r>
          </a:p>
          <a:p>
            <a:pPr algn="just">
              <a:spcAft>
                <a:spcPts val="120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Главный администратор доходов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определенный решением о бюджете орган местного самоуправления, иная организация, имеющие в своем ведении администраторов доходов бюджета и (или) являющиеся администраторами доходов бюджета Округа.</a:t>
            </a:r>
          </a:p>
          <a:p>
            <a:pPr algn="just">
              <a:spcAft>
                <a:spcPts val="120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Главный распорядитель бюджетных средств (ГРБС)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орган местного самоуправления, а также наиболее значимое учреждение науки, образования, культуры и здравоохранения,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средств.</a:t>
            </a:r>
          </a:p>
          <a:p>
            <a:pPr algn="just">
              <a:spcAft>
                <a:spcPts val="120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Дефицит бюджета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превышение расходов бюджета над его доходами. </a:t>
            </a:r>
          </a:p>
          <a:p>
            <a:pPr algn="just">
              <a:spcAft>
                <a:spcPts val="120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межбюджетные трансферты, предоставляемые на безвозмездной и безвозвратной основе без установления направлений и (или) условий их использования. </a:t>
            </a:r>
          </a:p>
          <a:p>
            <a:pPr algn="just">
              <a:spcAft>
                <a:spcPts val="120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поступающие в бюджет денежные средства, за исключением средств, являющихся в соответствии с Бюджетным кодексом источниками финансирования дефицита бюджета.</a:t>
            </a:r>
          </a:p>
          <a:p>
            <a:pPr algn="just">
              <a:spcAft>
                <a:spcPts val="120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</a:p>
          <a:p>
            <a:pPr algn="just">
              <a:spcAft>
                <a:spcPts val="120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12775"/>
            <a:ext cx="8229600" cy="1079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Динамика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численности постоянного населения на начало года </a:t>
            </a:r>
            <a:br>
              <a:rPr lang="ru-RU" sz="1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(исключение 1959г., 1970г., 1979г., 1989г., 2002г., 2010г. - данные переписей)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11269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11270" name="Rectangle 1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pic>
        <p:nvPicPr>
          <p:cNvPr id="10" name="Диаграмма 9"/>
          <p:cNvPicPr>
            <a:picLocks noGrp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" y="1706563"/>
            <a:ext cx="8064500" cy="4529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6632"/>
            <a:ext cx="849694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Национальный проект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проект (программа), обеспечивающий достижение целей и целевых показателей, выполнение задач, определенных Указом Президента Российской Федерации от 7 мая 2018 г. N 204 "О национальных целях и стратегических задачах развития Российской Федерации на период до 2024 года" (далее - Указ), а также при необходимости достижение дополнительных показателей и выполнение дополнительных задач по поручению и (или) указанию Президента Российской Федерации, поручению Председателя Правительства Российской Федерации, Правительства Российской Федерации, решению Совета при Президенте Российской Федерации по стратегическому развитию и национальным проектам (далее - Совет), президиума Совета и подлежащий разработке в соответствии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с Указом.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Очередной финансовый год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год, следующий за текущим финансовым годом.</a:t>
            </a:r>
          </a:p>
          <a:p>
            <a:pPr>
              <a:spcAft>
                <a:spcPts val="120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Плановый период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два финансовых года, следующие за очередным финансовым годом.</a:t>
            </a:r>
          </a:p>
          <a:p>
            <a:pPr algn="just">
              <a:spcAft>
                <a:spcPts val="120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Получатель бюджетных средств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орган местного самоуправления, орган местной администрации, находящееся в ведении главного распорядителя (распорядителя) бюджетных средств казенное учреждение, имеющие право на принятие и (или) исполнение бюджетных обязательств от имени публично-правового образования за счет средств соответствующего бюджета</a:t>
            </a:r>
          </a:p>
          <a:p>
            <a:pPr algn="just">
              <a:spcAft>
                <a:spcPts val="120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Профицит бюджета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превышение доходов бюджета над его расходами.</a:t>
            </a:r>
          </a:p>
          <a:p>
            <a:pPr algn="just">
              <a:spcAft>
                <a:spcPts val="120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</a:p>
          <a:p>
            <a:pPr algn="just">
              <a:spcAft>
                <a:spcPts val="120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Субвенции местным бюджетам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  <a:p>
            <a:pPr algn="just">
              <a:spcAft>
                <a:spcPts val="120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Субсидии местным бюджетам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межбюджетные трансферты, 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значения. </a:t>
            </a:r>
          </a:p>
          <a:p>
            <a:pPr algn="just">
              <a:spcAft>
                <a:spcPts val="120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Текущий финансовый год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  </a:r>
          </a:p>
          <a:p>
            <a:pPr algn="just">
              <a:spcAft>
                <a:spcPts val="120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Федеральный проект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проект, обеспечивающий достижение целей, целевых и дополнительных показателей, выполнение задач национального проекта и (или) достижение иных целей и показателей, выполнение иных задач по поручению и (или) указанию Президента Российской Федерации, поручению Председателя Правительства Российской Федерации, Правительства Российской Федерации, решению Совета, президиума Совета, поручению куратора соответствующего национального проекта.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Прямоугольник 1"/>
          <p:cNvSpPr>
            <a:spLocks noChangeArrowheads="1"/>
          </p:cNvSpPr>
          <p:nvPr/>
        </p:nvSpPr>
        <p:spPr bwMode="auto">
          <a:xfrm>
            <a:off x="323528" y="332656"/>
            <a:ext cx="864076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500"/>
              </a:spcBef>
              <a:spcAft>
                <a:spcPts val="500"/>
              </a:spcAf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	Брошюра подготовлена на основе проекта решения Собрания депутатов Миасского городского округа «О бюджете Миасского городского округа на 2020 год и плановый период 2021-2022 годов» и Постановления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Администрации от 06.11.2019г. № 5691 «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O 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прогнозе социально-экономического развития </a:t>
            </a:r>
            <a:r>
              <a:rPr lang="ru-RU" sz="22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Миасского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городского округа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на 2020-2022 годы»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	Над материалами работали сотрудники Финансового управления Администрации Миасского городского округа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Телефон (3513) 57-28-43, факс (3513) 57-27-74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mail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 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finupr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@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miass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ru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Сайт: раздел «Финансовое управление» на официальном сайте Администрации Миасского городского округа 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www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g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miass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ru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252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Объем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отгруженных товаров собственного производства,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выполнено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работ и услуг собственными силами крупными и средними организациями по "чистым" видам экономической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деятельности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(в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действующих ценах) 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12293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12294" name="Rectangle 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graphicFrame>
        <p:nvGraphicFramePr>
          <p:cNvPr id="12295" name="Объект 8"/>
          <p:cNvGraphicFramePr>
            <a:graphicFrameLocks/>
          </p:cNvGraphicFramePr>
          <p:nvPr/>
        </p:nvGraphicFramePr>
        <p:xfrm>
          <a:off x="323850" y="1628775"/>
          <a:ext cx="8496300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3" name="Лист" r:id="rId3" imgW="6419979" imgH="3248100" progId="Excel.Sheet.8">
                  <p:embed/>
                </p:oleObj>
              </mc:Choice>
              <mc:Fallback>
                <p:oleObj name="Лист" r:id="rId3" imgW="6419979" imgH="3248100" progId="Excel.Sheet.8">
                  <p:embed/>
                  <p:pic>
                    <p:nvPicPr>
                      <p:cNvPr id="0" name="Picture 1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628775"/>
                        <a:ext cx="8496300" cy="475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smtClean="0">
                <a:solidFill>
                  <a:srgbClr val="031F43"/>
                </a:solidFill>
              </a:rPr>
              <a:t>Объем отгруженных товаров собственного производства, </a:t>
            </a:r>
            <a:br>
              <a:rPr lang="ru-RU" sz="1800" b="1" smtClean="0">
                <a:solidFill>
                  <a:srgbClr val="031F43"/>
                </a:solidFill>
              </a:rPr>
            </a:br>
            <a:r>
              <a:rPr lang="ru-RU" sz="1800" b="1" smtClean="0">
                <a:solidFill>
                  <a:srgbClr val="031F43"/>
                </a:solidFill>
              </a:rPr>
              <a:t>выполнено работ и услуг собственными силами крупными и средними промышленными предприятиями по «чистым» видам экономической деятельности (в действующих и сопоставимых ценах)</a:t>
            </a: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13317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13318" name="Rectangle 1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13319" name="Rectangle 1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graphicFrame>
        <p:nvGraphicFramePr>
          <p:cNvPr id="13320" name="Объект 9"/>
          <p:cNvGraphicFramePr>
            <a:graphicFrameLocks noChangeAspect="1"/>
          </p:cNvGraphicFramePr>
          <p:nvPr/>
        </p:nvGraphicFramePr>
        <p:xfrm>
          <a:off x="468313" y="1700213"/>
          <a:ext cx="8350250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7" name="Лист" r:id="rId3" imgW="6267354" imgH="3486240" progId="Excel.Sheet.8">
                  <p:embed/>
                </p:oleObj>
              </mc:Choice>
              <mc:Fallback>
                <p:oleObj name="Лист" r:id="rId3" imgW="6267354" imgH="3486240" progId="Excel.Sheet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00213"/>
                        <a:ext cx="8350250" cy="463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2436</TotalTime>
  <Words>10246</Words>
  <Application>Microsoft Office PowerPoint</Application>
  <PresentationFormat>Экран (4:3)</PresentationFormat>
  <Paragraphs>3135</Paragraphs>
  <Slides>71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71</vt:i4>
      </vt:variant>
    </vt:vector>
  </HeadingPairs>
  <TitlesOfParts>
    <vt:vector size="76" baseType="lpstr">
      <vt:lpstr>Тема Office</vt:lpstr>
      <vt:lpstr>Волна</vt:lpstr>
      <vt:lpstr>1_Тема Office</vt:lpstr>
      <vt:lpstr>Лист</vt:lpstr>
      <vt:lpstr>Лист Microsoft Excel 97-2003</vt:lpstr>
      <vt:lpstr>Презентация PowerPoint</vt:lpstr>
      <vt:lpstr>Презентация PowerPoint</vt:lpstr>
      <vt:lpstr>Презентация PowerPoint</vt:lpstr>
      <vt:lpstr>Порядок разработки прогноза определен:</vt:lpstr>
      <vt:lpstr>Основные показатели прогноза согласованы в июне 2019 года и уточнены в августе 2019 года в Министерстве экономического развития Челябинской области.</vt:lpstr>
      <vt:lpstr>  Показатели базового варианта прогноза социально-экономического развития  Миасского городского округа на 2020-2022 годы  </vt:lpstr>
      <vt:lpstr>Динамика численности постоянного населения на начало года  (исключение 1959г., 1970г., 1979г., 1989г., 2002г., 2010г. - данные переписей)</vt:lpstr>
      <vt:lpstr> Объем отгруженных товаров собственного производства,  выполнено работ и услуг собственными силами крупными и средними организациями по "чистым" видам экономической деятельности  (в действующих ценах)  </vt:lpstr>
      <vt:lpstr>Объем отгруженных товаров собственного производства,  выполнено работ и услуг собственными силами крупными и средними промышленными предприятиями по «чистым» видам экономической деятельности (в действующих и сопоставимых ценах)</vt:lpstr>
      <vt:lpstr>Динамика выпуска продукции сельского хозяйства  в хозяйствах всех категорий</vt:lpstr>
      <vt:lpstr> Оборот розничной торговли  (кроме субъектов малого предпринимательства и организаций с численностью до 15 человек, не являющихся субъектами малого предпринимательства) </vt:lpstr>
      <vt:lpstr>Малое и среднее предпринимательство</vt:lpstr>
      <vt:lpstr>Динамика объема инвестиций в основной капитал за счет всех источников финансирования  (без субъектов малого и среднего предпринимательства), в действующих и сопоставимых ценах</vt:lpstr>
      <vt:lpstr>Уровень зарегистрированной безработицы, %</vt:lpstr>
      <vt:lpstr>Ввод в эксплуатацию  жилых домов за счет всех источников финансирования</vt:lpstr>
      <vt:lpstr>Презентация PowerPoint</vt:lpstr>
      <vt:lpstr>Презентация PowerPoint</vt:lpstr>
      <vt:lpstr>Презентация PowerPoint</vt:lpstr>
      <vt:lpstr>Структура доходов бюджета  Миасского городского округа на   2019-2022 годы</vt:lpstr>
      <vt:lpstr>Динамика доходов бюджета Миасского городского округа на 2019-2022 годы</vt:lpstr>
      <vt:lpstr>Структура доходов на 2020 год </vt:lpstr>
      <vt:lpstr>Динамика доходов бюджета на 2019год и  в проекте 2020 год</vt:lpstr>
      <vt:lpstr>Презентация PowerPoint</vt:lpstr>
      <vt:lpstr>Структура межбюджетных трансфертов на 2020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Стадии бюджетного процесса</dc:title>
  <dc:creator>k56-2</dc:creator>
  <cp:lastModifiedBy>Константин Смирнов</cp:lastModifiedBy>
  <cp:revision>265</cp:revision>
  <cp:lastPrinted>2019-11-18T07:17:10Z</cp:lastPrinted>
  <dcterms:created xsi:type="dcterms:W3CDTF">2015-08-27T04:41:58Z</dcterms:created>
  <dcterms:modified xsi:type="dcterms:W3CDTF">2019-11-18T07:30:08Z</dcterms:modified>
</cp:coreProperties>
</file>