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drawings/drawing4.xml" ContentType="application/vnd.openxmlformats-officedocument.drawingml.chartshape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7.xml" ContentType="application/vnd.openxmlformats-officedocument.drawingml.chart+xml"/>
  <Override PartName="/ppt/notesSlides/notesSlide4.xml" ContentType="application/vnd.openxmlformats-officedocument.presentationml.notesSlide+xml"/>
  <Override PartName="/ppt/charts/chart18.xml" ContentType="application/vnd.openxmlformats-officedocument.drawingml.chart+xml"/>
  <Override PartName="/ppt/theme/themeOverride1.xml" ContentType="application/vnd.openxmlformats-officedocument.themeOverride+xml"/>
  <Override PartName="/ppt/drawings/drawing5.xml" ContentType="application/vnd.openxmlformats-officedocument.drawingml.chartshapes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theme/themeOverride2.xml" ContentType="application/vnd.openxmlformats-officedocument.themeOverride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theme/themeOverride3.xml" ContentType="application/vnd.openxmlformats-officedocument.themeOverride+xml"/>
  <Override PartName="/ppt/charts/chart35.xml" ContentType="application/vnd.openxmlformats-officedocument.drawingml.chart+xml"/>
  <Override PartName="/ppt/theme/themeOverride4.xml" ContentType="application/vnd.openxmlformats-officedocument.themeOverride+xml"/>
  <Override PartName="/ppt/charts/chart36.xml" ContentType="application/vnd.openxmlformats-officedocument.drawingml.chart+xml"/>
  <Override PartName="/ppt/theme/themeOverride5.xml" ContentType="application/vnd.openxmlformats-officedocument.themeOverride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drawings/drawing6.xml" ContentType="application/vnd.openxmlformats-officedocument.drawingml.chartshapes+xml"/>
  <Override PartName="/ppt/charts/chart40.xml" ContentType="application/vnd.openxmlformats-officedocument.drawingml.chart+xml"/>
  <Override PartName="/ppt/notesSlides/notesSlide5.xml" ContentType="application/vnd.openxmlformats-officedocument.presentationml.notesSlide+xml"/>
  <Override PartName="/ppt/charts/chart41.xml" ContentType="application/vnd.openxmlformats-officedocument.drawingml.chart+xml"/>
  <Override PartName="/ppt/theme/themeOverride6.xml" ContentType="application/vnd.openxmlformats-officedocument.themeOverride+xml"/>
  <Override PartName="/ppt/charts/chart42.xml" ContentType="application/vnd.openxmlformats-officedocument.drawingml.chart+xml"/>
  <Override PartName="/ppt/theme/themeOverride7.xml" ContentType="application/vnd.openxmlformats-officedocument.themeOverride+xml"/>
  <Override PartName="/ppt/charts/chart43.xml" ContentType="application/vnd.openxmlformats-officedocument.drawingml.chart+xml"/>
  <Override PartName="/ppt/theme/themeOverride8.xml" ContentType="application/vnd.openxmlformats-officedocument.themeOverride+xml"/>
  <Override PartName="/ppt/notesSlides/notesSlide6.xml" ContentType="application/vnd.openxmlformats-officedocument.presentationml.notesSlide+xml"/>
  <Override PartName="/ppt/charts/chart44.xml" ContentType="application/vnd.openxmlformats-officedocument.drawingml.chart+xml"/>
  <Override PartName="/ppt/theme/themeOverride9.xml" ContentType="application/vnd.openxmlformats-officedocument.themeOverride+xml"/>
  <Override PartName="/ppt/charts/chart45.xml" ContentType="application/vnd.openxmlformats-officedocument.drawingml.chart+xml"/>
  <Override PartName="/ppt/theme/themeOverride10.xml" ContentType="application/vnd.openxmlformats-officedocument.themeOverride+xml"/>
  <Override PartName="/ppt/notesSlides/notesSlide7.xml" ContentType="application/vnd.openxmlformats-officedocument.presentationml.notesSlide+xml"/>
  <Override PartName="/ppt/charts/chart46.xml" ContentType="application/vnd.openxmlformats-officedocument.drawingml.chart+xml"/>
  <Override PartName="/ppt/theme/themeOverride11.xml" ContentType="application/vnd.openxmlformats-officedocument.themeOverride+xml"/>
  <Override PartName="/ppt/charts/chart47.xml" ContentType="application/vnd.openxmlformats-officedocument.drawingml.chart+xml"/>
  <Override PartName="/ppt/theme/themeOverride12.xml" ContentType="application/vnd.openxmlformats-officedocument.themeOverride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notesSlides/notesSlide8.xml" ContentType="application/vnd.openxmlformats-officedocument.presentationml.notesSlide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notesSlides/notesSlide9.xml" ContentType="application/vnd.openxmlformats-officedocument.presentationml.notesSlide+xml"/>
  <Override PartName="/ppt/charts/chart57.xml" ContentType="application/vnd.openxmlformats-officedocument.drawingml.chart+xml"/>
  <Override PartName="/ppt/notesSlides/notesSlide10.xml" ContentType="application/vnd.openxmlformats-officedocument.presentationml.notesSlide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notesSlides/notesSlide11.xml" ContentType="application/vnd.openxmlformats-officedocument.presentationml.notesSlide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charts/chart63.xml" ContentType="application/vnd.openxmlformats-officedocument.drawingml.chart+xml"/>
  <Override PartName="/ppt/notesSlides/notesSlide12.xml" ContentType="application/vnd.openxmlformats-officedocument.presentationml.notesSlide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notesSlides/notesSlide13.xml" ContentType="application/vnd.openxmlformats-officedocument.presentationml.notesSlide+xml"/>
  <Override PartName="/ppt/charts/chart66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67.xml" ContentType="application/vnd.openxmlformats-officedocument.drawingml.chart+xml"/>
  <Override PartName="/ppt/notesSlides/notesSlide16.xml" ContentType="application/vnd.openxmlformats-officedocument.presentationml.notesSlide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00"/>
  </p:notesMasterIdLst>
  <p:sldIdLst>
    <p:sldId id="268" r:id="rId2"/>
    <p:sldId id="418" r:id="rId3"/>
    <p:sldId id="421" r:id="rId4"/>
    <p:sldId id="419" r:id="rId5"/>
    <p:sldId id="750" r:id="rId6"/>
    <p:sldId id="422" r:id="rId7"/>
    <p:sldId id="423" r:id="rId8"/>
    <p:sldId id="424" r:id="rId9"/>
    <p:sldId id="625" r:id="rId10"/>
    <p:sldId id="528" r:id="rId11"/>
    <p:sldId id="429" r:id="rId12"/>
    <p:sldId id="530" r:id="rId13"/>
    <p:sldId id="529" r:id="rId14"/>
    <p:sldId id="538" r:id="rId15"/>
    <p:sldId id="539" r:id="rId16"/>
    <p:sldId id="531" r:id="rId17"/>
    <p:sldId id="532" r:id="rId18"/>
    <p:sldId id="533" r:id="rId19"/>
    <p:sldId id="534" r:id="rId20"/>
    <p:sldId id="541" r:id="rId21"/>
    <p:sldId id="617" r:id="rId22"/>
    <p:sldId id="618" r:id="rId23"/>
    <p:sldId id="691" r:id="rId24"/>
    <p:sldId id="692" r:id="rId25"/>
    <p:sldId id="693" r:id="rId26"/>
    <p:sldId id="695" r:id="rId27"/>
    <p:sldId id="694" r:id="rId28"/>
    <p:sldId id="547" r:id="rId29"/>
    <p:sldId id="549" r:id="rId30"/>
    <p:sldId id="550" r:id="rId31"/>
    <p:sldId id="551" r:id="rId32"/>
    <p:sldId id="535" r:id="rId33"/>
    <p:sldId id="542" r:id="rId34"/>
    <p:sldId id="441" r:id="rId35"/>
    <p:sldId id="442" r:id="rId36"/>
    <p:sldId id="444" r:id="rId37"/>
    <p:sldId id="445" r:id="rId38"/>
    <p:sldId id="619" r:id="rId39"/>
    <p:sldId id="696" r:id="rId40"/>
    <p:sldId id="697" r:id="rId41"/>
    <p:sldId id="684" r:id="rId42"/>
    <p:sldId id="753" r:id="rId43"/>
    <p:sldId id="754" r:id="rId44"/>
    <p:sldId id="699" r:id="rId45"/>
    <p:sldId id="700" r:id="rId46"/>
    <p:sldId id="701" r:id="rId47"/>
    <p:sldId id="702" r:id="rId48"/>
    <p:sldId id="703" r:id="rId49"/>
    <p:sldId id="704" r:id="rId50"/>
    <p:sldId id="705" r:id="rId51"/>
    <p:sldId id="706" r:id="rId52"/>
    <p:sldId id="708" r:id="rId53"/>
    <p:sldId id="709" r:id="rId54"/>
    <p:sldId id="710" r:id="rId55"/>
    <p:sldId id="711" r:id="rId56"/>
    <p:sldId id="712" r:id="rId57"/>
    <p:sldId id="713" r:id="rId58"/>
    <p:sldId id="714" r:id="rId59"/>
    <p:sldId id="749" r:id="rId60"/>
    <p:sldId id="717" r:id="rId61"/>
    <p:sldId id="719" r:id="rId62"/>
    <p:sldId id="751" r:id="rId63"/>
    <p:sldId id="752" r:id="rId64"/>
    <p:sldId id="720" r:id="rId65"/>
    <p:sldId id="721" r:id="rId66"/>
    <p:sldId id="722" r:id="rId67"/>
    <p:sldId id="723" r:id="rId68"/>
    <p:sldId id="724" r:id="rId69"/>
    <p:sldId id="756" r:id="rId70"/>
    <p:sldId id="726" r:id="rId71"/>
    <p:sldId id="727" r:id="rId72"/>
    <p:sldId id="728" r:id="rId73"/>
    <p:sldId id="729" r:id="rId74"/>
    <p:sldId id="730" r:id="rId75"/>
    <p:sldId id="732" r:id="rId76"/>
    <p:sldId id="731" r:id="rId77"/>
    <p:sldId id="733" r:id="rId78"/>
    <p:sldId id="734" r:id="rId79"/>
    <p:sldId id="735" r:id="rId80"/>
    <p:sldId id="757" r:id="rId81"/>
    <p:sldId id="737" r:id="rId82"/>
    <p:sldId id="738" r:id="rId83"/>
    <p:sldId id="739" r:id="rId84"/>
    <p:sldId id="740" r:id="rId85"/>
    <p:sldId id="741" r:id="rId86"/>
    <p:sldId id="755" r:id="rId87"/>
    <p:sldId id="743" r:id="rId88"/>
    <p:sldId id="744" r:id="rId89"/>
    <p:sldId id="745" r:id="rId90"/>
    <p:sldId id="746" r:id="rId91"/>
    <p:sldId id="747" r:id="rId92"/>
    <p:sldId id="748" r:id="rId93"/>
    <p:sldId id="524" r:id="rId94"/>
    <p:sldId id="611" r:id="rId95"/>
    <p:sldId id="525" r:id="rId96"/>
    <p:sldId id="526" r:id="rId97"/>
    <p:sldId id="612" r:id="rId98"/>
    <p:sldId id="527" r:id="rId99"/>
  </p:sldIdLst>
  <p:sldSz cx="9144000" cy="6858000" type="screen4x3"/>
  <p:notesSz cx="6797675" cy="987425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CCCFF"/>
    <a:srgbClr val="FFCCCC"/>
    <a:srgbClr val="9999FF"/>
    <a:srgbClr val="00CCFF"/>
    <a:srgbClr val="CCFF99"/>
    <a:srgbClr val="D9DD23"/>
    <a:srgbClr val="D24E93"/>
    <a:srgbClr val="E28AB8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33" autoAdjust="0"/>
    <p:restoredTop sz="94660" autoAdjust="0"/>
  </p:normalViewPr>
  <p:slideViewPr>
    <p:cSldViewPr>
      <p:cViewPr>
        <p:scale>
          <a:sx n="100" d="100"/>
          <a:sy n="100" d="100"/>
        </p:scale>
        <p:origin x="-2166" y="-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-main\&#1086;&#1090;&#1076;&#1077;&#1083;%20&#1092;&#1089;&#1089;\&#1041;&#1102;&#1076;&#1078;&#1077;&#1090;%20&#1076;&#1083;&#1103;%20&#1075;&#1088;&#1072;&#1078;&#1076;&#1072;&#1085;\2022%20&#1075;&#1086;&#1076;%20&#1087;&#1083;&#1072;&#1085;\&#1088;&#1072;&#1089;&#1095;&#1077;&#1090;&#1099;%20&#1082;%20&#1087;&#1083;&#1072;&#1085;&#1091;%202022%20&#1075;...xls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-main\&#1086;&#1090;&#1076;&#1077;&#1083;%20&#1092;&#1089;&#1089;\&#1041;&#1102;&#1076;&#1078;&#1077;&#1090;%20&#1076;&#1083;&#1103;%20&#1075;&#1088;&#1072;&#1078;&#1076;&#1072;&#1085;\2023%20&#1092;&#1072;&#1082;&#1090;\&#1088;&#1072;&#1089;&#1095;&#1077;&#1090;&#1099;%20&#1082;%20&#1092;&#1072;&#1082;&#1090;&#1091;%202023%20&#1075;...xls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image" Target="../media/image15.jpeg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.xm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\\STORAGES\&#1059;&#1087;&#1088;&#1072;&#1074;&#1083;&#1077;&#1085;&#1080;&#1077;%20&#1046;&#1050;&#1061;%20&#1101;&#1085;&#1077;&#1088;&#1075;&#1077;&#1090;&#1080;&#1082;&#1080;%20&#1080;%20&#1090;&#1088;&#1072;&#1085;&#1089;&#1087;&#1086;&#1088;&#1090;&#1072;$\&#1044;&#1086;&#1082;&#1083;&#1072;&#1076;%20&#1043;&#1083;&#1072;&#1074;&#1099;%20-%20&#1086;&#1090;&#1095;&#1077;&#1090;%20&#1079;&#1072;%202023%20&#1075;&#1086;&#1076;\&#1041;&#1102;&#1076;&#1078;&#1077;&#1090;%20&#1076;&#1083;&#1103;%20&#1075;&#1088;&#1072;&#1078;&#1076;&#1072;&#1085;%20&#1074;%20&#1060;&#1059;\1.%20&#1075;&#1088;&#1072;&#1092;&#1080;&#1082;&#1080;%20&#1082;%20&#1073;&#1102;&#1076;&#1078;&#1077;&#1090;&#1091;%20(&#1040;&#1074;&#1090;&#1086;&#1089;&#1086;&#1093;&#1088;&#1072;&#1085;&#1077;&#1085;&#1085;&#1099;&#1081;)%20&#1053;&#1040;&#1044;&#1054;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\\STORAGES\&#1059;&#1087;&#1088;&#1072;&#1074;&#1083;&#1077;&#1085;&#1080;&#1077;%20&#1046;&#1050;&#1061;%20&#1101;&#1085;&#1077;&#1088;&#1075;&#1077;&#1090;&#1080;&#1082;&#1080;%20&#1080;%20&#1090;&#1088;&#1072;&#1085;&#1089;&#1087;&#1086;&#1088;&#1090;&#1072;$\&#1044;&#1086;&#1082;&#1083;&#1072;&#1076;%20&#1043;&#1083;&#1072;&#1074;&#1099;%20-%20&#1086;&#1090;&#1095;&#1077;&#1090;%20&#1079;&#1072;%202023%20&#1075;&#1086;&#1076;\&#1041;&#1102;&#1076;&#1078;&#1077;&#1090;%20&#1076;&#1083;&#1103;%20&#1075;&#1088;&#1072;&#1078;&#1076;&#1072;&#1085;%20&#1074;%20&#1060;&#1059;\1.%20&#1075;&#1088;&#1072;&#1092;&#1080;&#1082;&#1080;%20&#1082;%20&#1073;&#1102;&#1076;&#1078;&#1077;&#1090;&#1091;%20(&#1040;&#1074;&#1090;&#1086;&#1089;&#1086;&#1093;&#1088;&#1072;&#1085;&#1077;&#1085;&#1085;&#1099;&#1081;)%20&#1053;&#1040;&#1044;&#1054;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TORAGES\&#1059;&#1087;&#1088;&#1072;&#1074;&#1083;&#1077;&#1085;&#1080;&#1077;%20&#1046;&#1050;&#1061;%20&#1101;&#1085;&#1077;&#1088;&#1075;&#1077;&#1090;&#1080;&#1082;&#1080;%20&#1080;%20&#1090;&#1088;&#1072;&#1085;&#1089;&#1087;&#1086;&#1088;&#1090;&#1072;$\&#1044;&#1086;&#1082;&#1083;&#1072;&#1076;%20&#1043;&#1083;&#1072;&#1074;&#1099;%20-%20&#1086;&#1090;&#1095;&#1077;&#1090;%20&#1079;&#1072;%202023%20&#1075;&#1086;&#1076;\&#1041;&#1102;&#1076;&#1078;&#1077;&#1090;%20&#1076;&#1083;&#1103;%20&#1075;&#1088;&#1072;&#1078;&#1076;&#1072;&#1085;%20&#1074;%20&#1060;&#1059;\1.%20&#1075;&#1088;&#1072;&#1092;&#1080;&#1082;&#1080;%20&#1082;%20&#1073;&#1102;&#1076;&#1078;&#1077;&#1090;&#1091;%20(&#1040;&#1074;&#1090;&#1086;&#1089;&#1086;&#1093;&#1088;&#1072;&#1085;&#1077;&#1085;&#1085;&#1099;&#1081;)%20&#1053;&#1040;&#1044;&#1054;.xlsx" TargetMode="Externa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2.xm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TORAGES\&#1059;&#1087;&#1088;&#1072;&#1074;&#1083;&#1077;&#1085;&#1080;&#1077;%20&#1046;&#1050;&#1061;%20&#1101;&#1085;&#1077;&#1088;&#1075;&#1077;&#1090;&#1080;&#1082;&#1080;%20&#1080;%20&#1090;&#1088;&#1072;&#1085;&#1089;&#1087;&#1086;&#1088;&#1090;&#1072;$\&#1044;&#1086;&#1082;&#1083;&#1072;&#1076;%20&#1043;&#1083;&#1072;&#1074;&#1099;%20-%20&#1086;&#1090;&#1095;&#1077;&#1090;%20&#1079;&#1072;%202023%20&#1075;&#1086;&#1076;\&#1041;&#1102;&#1076;&#1078;&#1077;&#1090;%20&#1076;&#1083;&#1103;%20&#1075;&#1088;&#1072;&#1078;&#1076;&#1072;&#1085;%20&#1074;%20&#1060;&#1059;\1.%20&#1075;&#1088;&#1072;&#1092;&#1080;&#1082;&#1080;%20&#1082;%20&#1073;&#1102;&#1076;&#1078;&#1077;&#1090;&#1091;%20(&#1040;&#1074;&#1090;&#1086;&#1089;&#1086;&#1093;&#1088;&#1072;&#1085;&#1077;&#1085;&#1085;&#1099;&#1081;)%20&#1053;&#1040;&#1044;&#1054;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expAssign1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\\STORAGES\&#1059;&#1087;&#1088;&#1072;&#1074;&#1083;&#1077;&#1085;&#1080;&#1077;%20&#1046;&#1050;&#1061;%20&#1101;&#1085;&#1077;&#1088;&#1075;&#1077;&#1090;&#1080;&#1082;&#1080;%20&#1080;%20&#1090;&#1088;&#1072;&#1085;&#1089;&#1087;&#1086;&#1088;&#1090;&#1072;$\&#1044;&#1086;&#1082;&#1083;&#1072;&#1076;%20&#1043;&#1083;&#1072;&#1074;&#1099;%20-%20&#1086;&#1090;&#1095;&#1077;&#1090;%20&#1079;&#1072;%202023%20&#1075;&#1086;&#1076;\&#1041;&#1102;&#1076;&#1078;&#1077;&#1090;%20&#1076;&#1083;&#1103;%20&#1075;&#1088;&#1072;&#1078;&#1076;&#1072;&#1085;%20&#1074;%20&#1060;&#1059;\1.%20&#1075;&#1088;&#1072;&#1092;&#1080;&#1082;&#1080;%20&#1082;%20&#1073;&#1102;&#1076;&#1078;&#1077;&#1090;&#1091;%20(&#1040;&#1074;&#1090;&#1086;&#1089;&#1086;&#1093;&#1088;&#1072;&#1085;&#1077;&#1085;&#1085;&#1099;&#1081;)%20&#1053;&#1040;&#1044;&#1054;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\\STORAGES\&#1059;&#1087;&#1088;&#1072;&#1074;&#1083;&#1077;&#1085;&#1080;&#1077;%20&#1046;&#1050;&#1061;%20&#1101;&#1085;&#1077;&#1088;&#1075;&#1077;&#1090;&#1080;&#1082;&#1080;%20&#1080;%20&#1090;&#1088;&#1072;&#1085;&#1089;&#1087;&#1086;&#1088;&#1090;&#1072;$\&#1044;&#1086;&#1082;&#1083;&#1072;&#1076;%20&#1043;&#1083;&#1072;&#1074;&#1099;%20-%20&#1086;&#1090;&#1095;&#1077;&#1090;%20&#1079;&#1072;%202023%20&#1075;&#1086;&#1076;\&#1041;&#1102;&#1076;&#1078;&#1077;&#1090;%20&#1076;&#1083;&#1103;%20&#1075;&#1088;&#1072;&#1078;&#1076;&#1072;&#1085;%20&#1074;%20&#1060;&#1059;\1.%20&#1075;&#1088;&#1072;&#1092;&#1080;&#1082;&#1080;%20&#1082;%20&#1073;&#1102;&#1076;&#1078;&#1077;&#1090;&#1091;%20(&#1040;&#1074;&#1090;&#1086;&#1089;&#1086;&#1093;&#1088;&#1072;&#1085;&#1077;&#1085;&#1085;&#1099;&#1081;)%20&#1053;&#1040;&#1044;&#1054;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file:///\\STORAGES\&#1059;&#1087;&#1088;&#1072;&#1074;&#1083;&#1077;&#1085;&#1080;&#1077;%20&#1046;&#1050;&#1061;%20&#1101;&#1085;&#1077;&#1088;&#1075;&#1077;&#1090;&#1080;&#1082;&#1080;%20&#1080;%20&#1090;&#1088;&#1072;&#1085;&#1089;&#1087;&#1086;&#1088;&#1090;&#1072;$\&#1044;&#1086;&#1082;&#1083;&#1072;&#1076;%20&#1043;&#1083;&#1072;&#1074;&#1099;%20-%20&#1086;&#1090;&#1095;&#1077;&#1090;%20&#1079;&#1072;%202023%20&#1075;&#1086;&#1076;\&#1041;&#1102;&#1076;&#1078;&#1077;&#1090;%20&#1076;&#1083;&#1103;%20&#1075;&#1088;&#1072;&#1078;&#1076;&#1072;&#1085;%20&#1074;%20&#1060;&#1059;\1.%20&#1075;&#1088;&#1072;&#1092;&#1080;&#1082;&#1080;%20&#1082;%20&#1073;&#1102;&#1076;&#1078;&#1077;&#1090;&#1091;%20(&#1040;&#1074;&#1090;&#1086;&#1089;&#1086;&#1093;&#1088;&#1072;&#1085;&#1077;&#1085;&#1085;&#1099;&#1081;)%20&#1053;&#1040;&#1044;&#1054;.xlsx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TORAGES\&#1059;&#1087;&#1088;&#1072;&#1074;&#1083;&#1077;&#1085;&#1080;&#1077;%20&#1046;&#1050;&#1061;%20&#1101;&#1085;&#1077;&#1088;&#1075;&#1077;&#1090;&#1080;&#1082;&#1080;%20&#1080;%20&#1090;&#1088;&#1072;&#1085;&#1089;&#1087;&#1086;&#1088;&#1090;&#1072;$\&#1044;&#1086;&#1082;&#1083;&#1072;&#1076;%20&#1043;&#1083;&#1072;&#1074;&#1099;%20-%20&#1086;&#1090;&#1095;&#1077;&#1090;%20&#1079;&#1072;%202023%20&#1075;&#1086;&#1076;\&#1041;&#1102;&#1076;&#1078;&#1077;&#1090;%20&#1076;&#1083;&#1103;%20&#1075;&#1088;&#1072;&#1078;&#1076;&#1072;&#1085;%20&#1074;%20&#1060;&#1059;\1.%20&#1075;&#1088;&#1072;&#1092;&#1080;&#1082;&#1080;%20&#1082;%20&#1073;&#1102;&#1076;&#1078;&#1077;&#1090;&#1091;%20(&#1040;&#1074;&#1090;&#1086;&#1089;&#1086;&#1093;&#1088;&#1072;&#1085;&#1077;&#1085;&#1085;&#1099;&#1081;)%20&#1053;&#1040;&#1044;&#1054;.xlsx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TORAGES\&#1059;&#1087;&#1088;&#1072;&#1074;&#1083;&#1077;&#1085;&#1080;&#1077;%20&#1046;&#1050;&#1061;%20&#1101;&#1085;&#1077;&#1088;&#1075;&#1077;&#1090;&#1080;&#1082;&#1080;%20&#1080;%20&#1090;&#1088;&#1072;&#1085;&#1089;&#1087;&#1086;&#1088;&#1090;&#1072;$\&#1044;&#1086;&#1082;&#1083;&#1072;&#1076;%20&#1043;&#1083;&#1072;&#1074;&#1099;%20-%20&#1086;&#1090;&#1095;&#1077;&#1090;%20&#1079;&#1072;%202023%20&#1075;&#1086;&#1076;\&#1041;&#1102;&#1076;&#1078;&#1077;&#1090;%20&#1076;&#1083;&#1103;%20&#1075;&#1088;&#1072;&#1078;&#1076;&#1072;&#1085;%20&#1074;%20&#1060;&#1059;\1.%20&#1075;&#1088;&#1072;&#1092;&#1080;&#1082;&#1080;%20&#1082;%20&#1073;&#1102;&#1076;&#1078;&#1077;&#1090;&#1091;%20(&#1040;&#1074;&#1090;&#1086;&#1089;&#1086;&#1093;&#1088;&#1072;&#1085;&#1077;&#1085;&#1085;&#1099;&#1081;)%20&#1053;&#1040;&#1044;&#1054;.xlsx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TORAGES\&#1059;&#1087;&#1088;&#1072;&#1074;&#1083;&#1077;&#1085;&#1080;&#1077;%20&#1046;&#1050;&#1061;%20&#1101;&#1085;&#1077;&#1088;&#1075;&#1077;&#1090;&#1080;&#1082;&#1080;%20&#1080;%20&#1090;&#1088;&#1072;&#1085;&#1089;&#1087;&#1086;&#1088;&#1090;&#1072;$\&#1044;&#1086;&#1082;&#1083;&#1072;&#1076;%20&#1043;&#1083;&#1072;&#1074;&#1099;%20-%20&#1086;&#1090;&#1095;&#1077;&#1090;%20&#1079;&#1072;%202023%20&#1075;&#1086;&#1076;\&#1041;&#1102;&#1076;&#1078;&#1077;&#1090;%20&#1076;&#1083;&#1103;%20&#1075;&#1088;&#1072;&#1078;&#1076;&#1072;&#1085;%20&#1074;%20&#1060;&#1059;\1.%20&#1075;&#1088;&#1072;&#1092;&#1080;&#1082;&#1080;%20&#1082;%20&#1073;&#1102;&#1076;&#1078;&#1077;&#1090;&#1091;%20(&#1040;&#1074;&#1090;&#1086;&#1089;&#1086;&#1093;&#1088;&#1072;&#1085;&#1077;&#1085;&#1085;&#1099;&#1081;)%20&#1053;&#1040;&#1044;&#1054;.xlsx" TargetMode="External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3.xml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0.xlsx"/><Relationship Id="rId1" Type="http://schemas.openxmlformats.org/officeDocument/2006/relationships/themeOverride" Target="../theme/themeOverride4.xml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oleObject" Target="file:///\\STORAGES\&#1054;&#1090;&#1076;&#1077;&#1083;%20&#1080;&#1085;&#1074;&#1077;&#1089;&#1090;&#1080;&#1094;&#1080;&#1081;%20&#1080;%20&#1084;&#1072;&#1083;&#1086;&#1075;&#1086;%20&#1073;&#1080;&#1079;&#1085;&#1077;&#1089;&#1072;$\&#1055;&#1056;&#1054;&#1043;&#1056;&#1040;&#1052;&#1052;&#1040;\&#1055;&#1088;&#1077;&#1079;&#1077;&#1085;&#1090;&#1072;&#1094;&#1080;&#1103;.xlsx" TargetMode="External"/><Relationship Id="rId1" Type="http://schemas.openxmlformats.org/officeDocument/2006/relationships/themeOverride" Target="../theme/themeOverride5.xml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2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41.xml.rels><?xml version="1.0" encoding="UTF-8" standalone="yes"?>
<Relationships xmlns="http://schemas.openxmlformats.org/package/2006/relationships"><Relationship Id="rId2" Type="http://schemas.openxmlformats.org/officeDocument/2006/relationships/oleObject" Target="file:///\\Fin-main\&#1086;&#1090;&#1076;&#1077;&#1083;%20&#1092;&#1089;&#1089;\&#1041;&#1102;&#1076;&#1078;&#1077;&#1090;%20&#1076;&#1083;&#1103;%20&#1075;&#1088;&#1072;&#1078;&#1076;&#1072;&#1085;\2020%20&#1092;&#1072;&#1082;&#1090;\&#1082;%20&#1089;&#1083;&#1072;&#1081;&#1076;&#1072;&#1084;%20&#1086;&#1090;%20&#1086;&#1073;&#1088;&#1072;&#1079;&#1086;&#1074;&#1072;&#1085;&#1080;&#1103;%202020%20&#1092;&#1072;&#1082;&#1090;.xlsx" TargetMode="External"/><Relationship Id="rId1" Type="http://schemas.openxmlformats.org/officeDocument/2006/relationships/themeOverride" Target="../theme/themeOverride6.xml"/></Relationships>
</file>

<file path=ppt/charts/_rels/chart42.xml.rels><?xml version="1.0" encoding="UTF-8" standalone="yes"?>
<Relationships xmlns="http://schemas.openxmlformats.org/package/2006/relationships"><Relationship Id="rId2" Type="http://schemas.openxmlformats.org/officeDocument/2006/relationships/oleObject" Target="file:///\\Fin-main\&#1086;&#1090;&#1076;&#1077;&#1083;%20&#1092;&#1089;&#1089;\&#1041;&#1102;&#1076;&#1078;&#1077;&#1090;%20&#1076;&#1083;&#1103;%20&#1075;&#1088;&#1072;&#1078;&#1076;&#1072;&#1085;\2020%20&#1092;&#1072;&#1082;&#1090;\&#1082;%20&#1089;&#1083;&#1072;&#1081;&#1076;&#1072;&#1084;%20&#1086;&#1090;%20&#1086;&#1073;&#1088;&#1072;&#1079;&#1086;&#1074;&#1072;&#1085;&#1080;&#1103;%202020%20&#1092;&#1072;&#1082;&#1090;.xlsx" TargetMode="External"/><Relationship Id="rId1" Type="http://schemas.openxmlformats.org/officeDocument/2006/relationships/themeOverride" Target="../theme/themeOverride7.xml"/></Relationships>
</file>

<file path=ppt/charts/_rels/chart43.xml.rels><?xml version="1.0" encoding="UTF-8" standalone="yes"?>
<Relationships xmlns="http://schemas.openxmlformats.org/package/2006/relationships"><Relationship Id="rId2" Type="http://schemas.openxmlformats.org/officeDocument/2006/relationships/oleObject" Target="&#1044;&#1080;&#1072;&#1075;&#1088;&#1072;&#1084;&#1084;&#1072;%20&#1074;%20Microsoft%20Office%20PowerPoint" TargetMode="External"/><Relationship Id="rId1" Type="http://schemas.openxmlformats.org/officeDocument/2006/relationships/themeOverride" Target="../theme/themeOverride8.xml"/></Relationships>
</file>

<file path=ppt/charts/_rels/chart44.xml.rels><?xml version="1.0" encoding="UTF-8" standalone="yes"?>
<Relationships xmlns="http://schemas.openxmlformats.org/package/2006/relationships"><Relationship Id="rId2" Type="http://schemas.openxmlformats.org/officeDocument/2006/relationships/oleObject" Target="file:///\\Fin-main\&#1086;&#1090;&#1076;&#1077;&#1083;%20&#1092;&#1089;&#1089;\&#1041;&#1102;&#1076;&#1078;&#1077;&#1090;%20&#1076;&#1083;&#1103;%20&#1075;&#1088;&#1072;&#1078;&#1076;&#1072;&#1085;\2020%20&#1092;&#1072;&#1082;&#1090;\&#1082;%20&#1089;&#1083;&#1072;&#1081;&#1076;&#1072;&#1084;%20&#1086;&#1090;%20&#1086;&#1073;&#1088;&#1072;&#1079;&#1086;&#1074;&#1072;&#1085;&#1080;&#1103;%202020%20&#1092;&#1072;&#1082;&#1090;.xlsx" TargetMode="External"/><Relationship Id="rId1" Type="http://schemas.openxmlformats.org/officeDocument/2006/relationships/themeOverride" Target="../theme/themeOverride9.xml"/></Relationships>
</file>

<file path=ppt/charts/_rels/chart45.xml.rels><?xml version="1.0" encoding="UTF-8" standalone="yes"?>
<Relationships xmlns="http://schemas.openxmlformats.org/package/2006/relationships"><Relationship Id="rId2" Type="http://schemas.openxmlformats.org/officeDocument/2006/relationships/oleObject" Target="file:///\\Fin-main\&#1086;&#1090;&#1076;&#1077;&#1083;%20&#1092;&#1089;&#1089;\&#1041;&#1102;&#1076;&#1078;&#1077;&#1090;%20&#1076;&#1083;&#1103;%20&#1075;&#1088;&#1072;&#1078;&#1076;&#1072;&#1085;\2020%20&#1092;&#1072;&#1082;&#1090;\&#1082;%20&#1089;&#1083;&#1072;&#1081;&#1076;&#1072;&#1084;%20&#1086;&#1090;%20&#1086;&#1073;&#1088;&#1072;&#1079;&#1086;&#1074;&#1072;&#1085;&#1080;&#1103;%202020%20&#1092;&#1072;&#1082;&#1090;.xlsx" TargetMode="External"/><Relationship Id="rId1" Type="http://schemas.openxmlformats.org/officeDocument/2006/relationships/themeOverride" Target="../theme/themeOverride10.xml"/></Relationships>
</file>

<file path=ppt/charts/_rels/chart46.xml.rels><?xml version="1.0" encoding="UTF-8" standalone="yes"?>
<Relationships xmlns="http://schemas.openxmlformats.org/package/2006/relationships"><Relationship Id="rId2" Type="http://schemas.openxmlformats.org/officeDocument/2006/relationships/oleObject" Target="&#1044;&#1080;&#1072;&#1075;&#1088;&#1072;&#1084;&#1084;&#1072;%20&#1074;%20Microsoft%20Office%20PowerPoint" TargetMode="External"/><Relationship Id="rId1" Type="http://schemas.openxmlformats.org/officeDocument/2006/relationships/themeOverride" Target="../theme/themeOverride11.xml"/></Relationships>
</file>

<file path=ppt/charts/_rels/chart47.xml.rels><?xml version="1.0" encoding="UTF-8" standalone="yes"?>
<Relationships xmlns="http://schemas.openxmlformats.org/package/2006/relationships"><Relationship Id="rId2" Type="http://schemas.openxmlformats.org/officeDocument/2006/relationships/oleObject" Target="file:///\\STORAGES\&#1059;&#1087;&#1088;&#1072;&#1074;&#1083;&#1077;&#1085;&#1080;&#1077;%20&#1046;&#1050;&#1061;%20&#1101;&#1085;&#1077;&#1088;&#1075;&#1077;&#1090;&#1080;&#1082;&#1080;%20&#1080;%20&#1090;&#1088;&#1072;&#1085;&#1089;&#1087;&#1086;&#1088;&#1090;&#1072;$\&#1044;&#1086;&#1082;&#1083;&#1072;&#1076;%20&#1043;&#1083;&#1072;&#1074;&#1099;%20-%20&#1086;&#1090;&#1095;&#1077;&#1090;%20&#1079;&#1072;%202023%20&#1075;&#1086;&#1076;\&#1041;&#1102;&#1076;&#1078;&#1077;&#1090;%20&#1076;&#1083;&#1103;%20&#1075;&#1088;&#1072;&#1078;&#1076;&#1072;&#1085;%20&#1074;%20&#1060;&#1059;\1.%20&#1075;&#1088;&#1072;&#1092;&#1080;&#1082;&#1080;%20&#1082;%20&#1073;&#1102;&#1076;&#1078;&#1077;&#1090;&#1091;%20(&#1040;&#1074;&#1090;&#1086;&#1089;&#1086;&#1093;&#1088;&#1072;&#1085;&#1077;&#1085;&#1085;&#1099;&#1081;)%20&#1053;&#1040;&#1044;&#1054;.xlsx" TargetMode="External"/><Relationship Id="rId1" Type="http://schemas.openxmlformats.org/officeDocument/2006/relationships/themeOverride" Target="../theme/themeOverride12.xml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oleObject" Target="file:///\\STORAGES\&#1059;&#1087;&#1088;&#1072;&#1074;&#1083;&#1077;&#1085;&#1080;&#1077;%20&#1046;&#1050;&#1061;%20&#1101;&#1085;&#1077;&#1088;&#1075;&#1077;&#1090;&#1080;&#1082;&#1080;%20&#1080;%20&#1090;&#1088;&#1072;&#1085;&#1089;&#1087;&#1086;&#1088;&#1090;&#1072;$\&#1044;&#1086;&#1082;&#1083;&#1072;&#1076;%20&#1043;&#1083;&#1072;&#1074;&#1099;%20-%20&#1086;&#1090;&#1095;&#1077;&#1090;%20&#1079;&#1072;%202023%20&#1075;&#1086;&#1076;\&#1041;&#1102;&#1076;&#1078;&#1077;&#1090;%20&#1076;&#1083;&#1103;%20&#1075;&#1088;&#1072;&#1078;&#1076;&#1072;&#1085;%20&#1074;%20&#1060;&#1059;\1.%20&#1075;&#1088;&#1072;&#1092;&#1080;&#1082;&#1080;%20&#1082;%20&#1073;&#1102;&#1076;&#1078;&#1077;&#1090;&#1091;%20(&#1040;&#1074;&#1090;&#1086;&#1089;&#1086;&#1093;&#1088;&#1072;&#1085;&#1077;&#1085;&#1085;&#1099;&#1081;)%20&#1053;&#1040;&#1044;&#1054;.xlsx" TargetMode="External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oleObject" Target="file:///\\STORAGES\&#1059;&#1087;&#1088;&#1072;&#1074;&#1083;&#1077;&#1085;&#1080;&#1077;%20&#1046;&#1050;&#1061;%20&#1101;&#1085;&#1077;&#1088;&#1075;&#1077;&#1090;&#1080;&#1082;&#1080;%20&#1080;%20&#1090;&#1088;&#1072;&#1085;&#1089;&#1087;&#1086;&#1088;&#1090;&#1072;$\&#1044;&#1086;&#1082;&#1083;&#1072;&#1076;%20&#1043;&#1083;&#1072;&#1074;&#1099;%20-%20&#1086;&#1090;&#1095;&#1077;&#1090;%20&#1079;&#1072;%202023%20&#1075;&#1086;&#1076;\&#1041;&#1102;&#1076;&#1078;&#1077;&#1090;%20&#1076;&#1083;&#1103;%20&#1075;&#1088;&#1072;&#1078;&#1076;&#1072;&#1085;%20&#1074;%20&#1060;&#1059;\1.%20&#1075;&#1088;&#1072;&#1092;&#1080;&#1082;&#1080;%20&#1082;%20&#1073;&#1102;&#1076;&#1078;&#1077;&#1090;&#1091;%20(&#1040;&#1074;&#1090;&#1086;&#1089;&#1086;&#1093;&#1088;&#1072;&#1085;&#1077;&#1085;&#1085;&#1099;&#1081;)%20&#1053;&#1040;&#1044;&#1054;.xlsx" TargetMode="External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TORAGES\&#1059;&#1087;&#1088;&#1072;&#1074;&#1083;&#1077;&#1085;&#1080;&#1077;%20&#1046;&#1050;&#1061;%20&#1101;&#1085;&#1077;&#1088;&#1075;&#1077;&#1090;&#1080;&#1082;&#1080;%20&#1080;%20&#1090;&#1088;&#1072;&#1085;&#1089;&#1087;&#1086;&#1088;&#1090;&#1072;$\&#1044;&#1086;&#1082;&#1083;&#1072;&#1076;%20&#1043;&#1083;&#1072;&#1074;&#1099;%20-%20&#1086;&#1090;&#1095;&#1077;&#1090;%20&#1079;&#1072;%202023%20&#1075;&#1086;&#1076;\&#1041;&#1102;&#1076;&#1078;&#1077;&#1090;%20&#1076;&#1083;&#1103;%20&#1075;&#1088;&#1072;&#1078;&#1076;&#1072;&#1085;%20&#1074;%20&#1060;&#1059;\1.%20&#1075;&#1088;&#1072;&#1092;&#1080;&#1082;&#1080;%20&#1082;%20&#1073;&#1102;&#1076;&#1078;&#1077;&#1090;&#1091;%20(&#1040;&#1074;&#1090;&#1086;&#1089;&#1086;&#1093;&#1088;&#1072;&#1085;&#1077;&#1085;&#1085;&#1099;&#1081;)%20&#1053;&#1040;&#1044;&#1054;.xlsx" TargetMode="External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TORAGES\&#1059;&#1087;&#1088;&#1072;&#1074;&#1083;&#1077;&#1085;&#1080;&#1077;%20&#1046;&#1050;&#1061;%20&#1101;&#1085;&#1077;&#1088;&#1075;&#1077;&#1090;&#1080;&#1082;&#1080;%20&#1080;%20&#1090;&#1088;&#1072;&#1085;&#1089;&#1087;&#1086;&#1088;&#1090;&#1072;$\&#1044;&#1086;&#1082;&#1083;&#1072;&#1076;%20&#1043;&#1083;&#1072;&#1074;&#1099;%20-%20&#1086;&#1090;&#1095;&#1077;&#1090;%20&#1079;&#1072;%202023%20&#1075;&#1086;&#1076;\&#1041;&#1102;&#1076;&#1078;&#1077;&#1090;%20&#1076;&#1083;&#1103;%20&#1075;&#1088;&#1072;&#1078;&#1076;&#1072;&#1085;%20&#1074;%20&#1060;&#1059;\1.%20&#1075;&#1088;&#1072;&#1092;&#1080;&#1082;&#1080;%20&#1082;%20&#1073;&#1102;&#1076;&#1078;&#1077;&#1090;&#1091;%20(&#1040;&#1074;&#1090;&#1086;&#1089;&#1086;&#1093;&#1088;&#1072;&#1085;&#1077;&#1085;&#1085;&#1099;&#1081;)%20&#1053;&#1040;&#1044;&#1054;.xlsx" TargetMode="External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-main\&#1086;&#1090;&#1076;&#1077;&#1083;%20&#1092;&#1089;&#1089;\&#1041;&#1102;&#1076;&#1078;&#1077;&#1090;%20&#1076;&#1083;&#1103;%20&#1075;&#1088;&#1072;&#1078;&#1076;&#1072;&#1085;\2020%20&#1092;&#1072;&#1082;&#1090;\&#1082;%20&#1089;&#1083;&#1072;&#1081;&#1076;&#1072;&#1084;%20&#1086;&#1090;%20&#1086;&#1073;&#1088;&#1072;&#1079;&#1086;&#1074;&#1072;&#1085;&#1080;&#1103;%202020%20&#1092;&#1072;&#1082;&#1090;.xlsx" TargetMode="External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-main\&#1086;&#1090;&#1076;&#1077;&#1083;%20&#1092;&#1089;&#1089;\&#1041;&#1102;&#1076;&#1078;&#1077;&#1090;%20&#1076;&#1083;&#1103;%20&#1075;&#1088;&#1072;&#1078;&#1076;&#1072;&#1085;\2020%20&#1092;&#1072;&#1082;&#1090;\&#1082;%20&#1089;&#1083;&#1072;&#1081;&#1076;&#1072;&#1084;%20&#1086;&#1090;%20&#1086;&#1073;&#1088;&#1072;&#1079;&#1086;&#1074;&#1072;&#1085;&#1080;&#1103;%202020%20&#1092;&#1072;&#1082;&#1090;.xlsx" TargetMode="External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-main\&#1086;&#1090;&#1076;&#1077;&#1083;%20&#1092;&#1089;&#1089;\&#1041;&#1102;&#1076;&#1078;&#1077;&#1090;%20&#1076;&#1083;&#1103;%20&#1075;&#1088;&#1072;&#1078;&#1076;&#1072;&#1085;\2023%20&#1092;&#1072;&#1082;&#1090;\&#1082;%20&#1089;&#1083;&#1072;&#1081;&#1076;&#1072;&#1084;%20&#1055;&#1088;&#1086;&#1075;&#1088;&#1072;&#1084;&#1084;&#1099;%20&#1086;&#1073;&#1088;&#1072;&#1079;&#1086;&#1074;&#1072;&#1085;&#1080;&#1103;%202023%20&#1092;&#1072;&#1082;&#1090;.xlsx" TargetMode="External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58.2\&#1086;&#1090;&#1076;&#1077;&#1083;%20&#1092;&#1089;&#1089;\&#1041;&#1102;&#1076;&#1078;&#1077;&#1090;%20&#1076;&#1083;&#1103;%20&#1075;&#1088;&#1072;&#1078;&#1076;&#1072;&#1085;\2023%20&#1092;&#1072;&#1082;&#1090;\&#1082;%20&#1089;&#1083;&#1072;&#1081;&#1076;&#1072;&#1084;%20&#1059;&#1060;&#1050;&#1080;&#1057;%20&#1092;&#1072;&#1082;&#1090;%202023.xlsx" TargetMode="External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58.2\&#1086;&#1090;&#1076;&#1077;&#1083;%20&#1092;&#1089;&#1089;\&#1041;&#1102;&#1076;&#1078;&#1077;&#1090;%20&#1076;&#1083;&#1103;%20&#1075;&#1088;&#1072;&#1078;&#1076;&#1072;&#1085;\2023%20&#1092;&#1072;&#1082;&#1090;\&#1082;%20&#1089;&#1083;&#1072;&#1081;&#1076;&#1072;&#1084;%20&#1059;&#1060;&#1050;&#1080;&#1057;%20&#1092;&#1072;&#1082;&#1090;%202023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58.2\&#1086;&#1090;&#1076;&#1077;&#1083;%20&#1092;&#1089;&#1089;\&#1041;&#1102;&#1076;&#1078;&#1077;&#1090;%20&#1076;&#1083;&#1103;%20&#1075;&#1088;&#1072;&#1078;&#1076;&#1072;&#1085;\2023%20&#1092;&#1072;&#1082;&#1090;\&#1082;%20&#1089;&#1083;&#1072;&#1081;&#1076;&#1072;&#1084;%20&#1059;&#1060;&#1050;&#1080;&#1057;%20&#1092;&#1072;&#1082;&#1090;%202023.xlsx" TargetMode="External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63-5\Desktop\&#1082;%20&#1089;&#1083;&#1072;&#1081;&#1076;&#1072;&#1084;%20&#1059;&#1057;&#1047;&#1053;%20&#1087;&#1088;&#1072;&#1074;..xlsx" TargetMode="External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63-4\Desktop\&#1082;%20&#1089;&#1083;&#1072;&#1081;&#1076;&#1072;&#1084;%20&#1059;&#1057;&#1047;&#1053;%20&#1087;&#1088;&#1072;&#1074;%20&#1092;&#1072;&#1082;&#1090;%202022&#1075;...xlsx" TargetMode="External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58.2\&#1086;&#1090;&#1076;&#1077;&#1083;%20&#1092;&#1089;&#1089;\&#1041;&#1102;&#1076;&#1078;&#1077;&#1090;%20&#1076;&#1083;&#1103;%20&#1075;&#1088;&#1072;&#1078;&#1076;&#1072;&#1085;\2023%20&#1092;&#1072;&#1082;&#1090;\&#1082;%20&#1089;&#1083;&#1072;&#1081;&#1076;&#1072;&#1084;%20&#1059;&#1057;&#1047;&#1053;%20&#1087;&#1088;&#1072;&#1074;%20&#1092;&#1072;&#1082;&#1090;%202023&#1075;...xlsx" TargetMode="External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58.2\&#1086;&#1090;&#1076;&#1077;&#1083;%20&#1092;&#1089;&#1089;\&#1041;&#1102;&#1076;&#1078;&#1077;&#1090;%20&#1076;&#1083;&#1103;%20&#1075;&#1088;&#1072;&#1078;&#1076;&#1072;&#1085;\2023%20&#1092;&#1072;&#1082;&#1090;\&#1082;%20&#1089;&#1083;&#1072;&#1081;&#1076;&#1072;&#1084;%20&#1059;&#1057;&#1047;&#1053;%20&#1087;&#1088;&#1072;&#1074;%20&#1092;&#1072;&#1082;&#1090;%202023&#1075;...xlsx" TargetMode="External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58.2\&#1086;&#1090;&#1076;&#1077;&#1083;%20&#1092;&#1089;&#1089;\&#1041;&#1102;&#1076;&#1078;&#1077;&#1090;%20&#1076;&#1083;&#1103;%20&#1075;&#1088;&#1072;&#1078;&#1076;&#1072;&#1085;\2023%20&#1092;&#1072;&#1082;&#1090;\&#1082;%20&#1089;&#1083;&#1072;&#1081;&#1076;&#1072;&#1084;%20&#1059;&#1057;&#1047;&#1053;%20&#1087;&#1088;&#1072;&#1074;%20&#1092;&#1072;&#1082;&#1090;%202023&#1075;...xlsx" TargetMode="External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-main\&#1086;&#1090;&#1076;&#1077;&#1083;%20&#1092;&#1089;&#1089;\&#1041;&#1102;&#1076;&#1078;&#1077;&#1090;%20&#1076;&#1083;&#1103;%20&#1075;&#1088;&#1072;&#1078;&#1076;&#1072;&#1085;\2023%20&#1092;&#1072;&#1082;&#1090;\&#1088;&#1072;&#1089;&#1095;&#1077;&#1090;&#1099;%20&#1082;%20&#1092;&#1072;&#1082;&#1090;&#1091;%202023%20&#1075;..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Миасского городского округа за 2023 год</a:t>
            </a:r>
          </a:p>
        </c:rich>
      </c:tx>
      <c:layout>
        <c:manualLayout>
          <c:xMode val="edge"/>
          <c:yMode val="edge"/>
          <c:x val="0.13677523733922037"/>
          <c:y val="4.2175265550204566E-2"/>
        </c:manualLayout>
      </c:layout>
      <c:overlay val="0"/>
    </c:title>
    <c:autoTitleDeleted val="0"/>
    <c:view3D>
      <c:rotX val="5"/>
      <c:rotY val="10"/>
      <c:depthPercent val="90"/>
      <c:rAngAx val="1"/>
    </c:view3D>
    <c:floor>
      <c:thickness val="0"/>
      <c:spPr>
        <a:solidFill>
          <a:schemeClr val="bg1"/>
        </a:solidFill>
      </c:spPr>
    </c:floor>
    <c:sideWall>
      <c:thickness val="0"/>
      <c:spPr>
        <a:scene3d>
          <a:camera prst="orthographicFront"/>
          <a:lightRig rig="threePt" dir="t"/>
        </a:scene3d>
        <a:sp3d>
          <a:bevelT w="635000"/>
        </a:sp3d>
      </c:spPr>
    </c:sideWall>
    <c:backWall>
      <c:thickness val="0"/>
      <c:spPr>
        <a:scene3d>
          <a:camera prst="orthographicFront"/>
          <a:lightRig rig="threePt" dir="t"/>
        </a:scene3d>
        <a:sp3d>
          <a:bevelT w="635000"/>
        </a:sp3d>
      </c:spPr>
    </c:backWall>
    <c:plotArea>
      <c:layout>
        <c:manualLayout>
          <c:layoutTarget val="inner"/>
          <c:xMode val="edge"/>
          <c:yMode val="edge"/>
          <c:x val="9.3951046816822311E-3"/>
          <c:y val="0.11635790145738141"/>
          <c:w val="0.75031993093886518"/>
          <c:h val="0.65810542713076536"/>
        </c:manualLayout>
      </c:layout>
      <c:bar3DChart>
        <c:barDir val="col"/>
        <c:grouping val="stacked"/>
        <c:varyColors val="0"/>
        <c:ser>
          <c:idx val="2"/>
          <c:order val="0"/>
          <c:tx>
            <c:strRef>
              <c:f>Лист3!$E$3</c:f>
              <c:strCache>
                <c:ptCount val="1"/>
                <c:pt idx="0">
                  <c:v>дефицит (-) профицит (+)</c:v>
                </c:pt>
              </c:strCache>
            </c:strRef>
          </c:tx>
          <c:spPr>
            <a:solidFill>
              <a:srgbClr val="FF0000"/>
            </a:solidFill>
            <a:ln w="12700" cap="flat" cmpd="sng" algn="ctr">
              <a:solidFill>
                <a:schemeClr val="accent6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dLbl>
              <c:idx val="0"/>
              <c:layout>
                <c:manualLayout>
                  <c:x val="-8.8593576965669725E-3"/>
                  <c:y val="3.01043208319157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242155777039496E-2"/>
                  <c:y val="2.9983914047272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Лист3!$B$4:$B$5</c:f>
              <c:strCache>
                <c:ptCount val="2"/>
                <c:pt idx="0">
                  <c:v>Уточненный бюджет Округа за 2023 год (млн. рублей)</c:v>
                </c:pt>
                <c:pt idx="1">
                  <c:v>Исполненно за 2023 год (млн. рублей)</c:v>
                </c:pt>
              </c:strCache>
            </c:strRef>
          </c:cat>
          <c:val>
            <c:numRef>
              <c:f>Лист3!$E$4:$E$5</c:f>
              <c:numCache>
                <c:formatCode>#,##0.0</c:formatCode>
                <c:ptCount val="2"/>
                <c:pt idx="0">
                  <c:v>16.8</c:v>
                </c:pt>
                <c:pt idx="1">
                  <c:v>225.5</c:v>
                </c:pt>
              </c:numCache>
            </c:numRef>
          </c:val>
        </c:ser>
        <c:ser>
          <c:idx val="1"/>
          <c:order val="1"/>
          <c:tx>
            <c:strRef>
              <c:f>Лист3!$D$3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FFFF00"/>
            </a:solidFill>
            <a:ln w="38100"/>
            <a:scene3d>
              <a:camera prst="orthographicFront"/>
              <a:lightRig rig="threePt" dir="t"/>
            </a:scene3d>
            <a:sp3d>
              <a:bevelT w="1270000"/>
              <a:bevelB w="12700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 w="38100">
                <a:solidFill>
                  <a:srgbClr val="FFFF00"/>
                </a:solidFill>
              </a:ln>
              <a:scene3d>
                <a:camera prst="orthographicFront"/>
                <a:lightRig rig="threePt" dir="t"/>
              </a:scene3d>
              <a:sp3d>
                <a:bevelT w="1270000"/>
                <a:bevelB w="1270000"/>
              </a:sp3d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38100">
                <a:solidFill>
                  <a:srgbClr val="FFFF00"/>
                </a:solidFill>
              </a:ln>
              <a:scene3d>
                <a:camera prst="orthographicFront"/>
                <a:lightRig rig="threePt" dir="t"/>
              </a:scene3d>
              <a:sp3d>
                <a:bevelT w="1270000"/>
                <a:bevelB w="1270000"/>
              </a:sp3d>
            </c:spPr>
          </c:dPt>
          <c:dLbls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Лист3!$B$4:$B$5</c:f>
              <c:strCache>
                <c:ptCount val="2"/>
                <c:pt idx="0">
                  <c:v>Уточненный бюджет Округа за 2023 год (млн. рублей)</c:v>
                </c:pt>
                <c:pt idx="1">
                  <c:v>Исполненно за 2023 год (млн. рублей)</c:v>
                </c:pt>
              </c:strCache>
            </c:strRef>
          </c:cat>
          <c:val>
            <c:numRef>
              <c:f>Лист3!$D$4:$D$5</c:f>
              <c:numCache>
                <c:formatCode>#,##0.0</c:formatCode>
                <c:ptCount val="2"/>
                <c:pt idx="0">
                  <c:v>7927.7</c:v>
                </c:pt>
                <c:pt idx="1">
                  <c:v>7701.3</c:v>
                </c:pt>
              </c:numCache>
            </c:numRef>
          </c:val>
        </c:ser>
        <c:ser>
          <c:idx val="0"/>
          <c:order val="2"/>
          <c:tx>
            <c:strRef>
              <c:f>Лист3!$C$3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CCFF99"/>
            </a:solidFill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 w="1270000"/>
              <a:bevelB w="317500"/>
            </a:sp3d>
          </c:spPr>
          <c:invertIfNegative val="0"/>
          <c:dLbls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Лист3!$B$4:$B$5</c:f>
              <c:strCache>
                <c:ptCount val="2"/>
                <c:pt idx="0">
                  <c:v>Уточненный бюджет Округа за 2023 год (млн. рублей)</c:v>
                </c:pt>
                <c:pt idx="1">
                  <c:v>Исполненно за 2023 год (млн. рублей)</c:v>
                </c:pt>
              </c:strCache>
            </c:strRef>
          </c:cat>
          <c:val>
            <c:numRef>
              <c:f>Лист3!$C$4:$C$5</c:f>
              <c:numCache>
                <c:formatCode>#,##0.0</c:formatCode>
                <c:ptCount val="2"/>
                <c:pt idx="0">
                  <c:v>7944.5</c:v>
                </c:pt>
                <c:pt idx="1">
                  <c:v>7926.8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gapDepth val="496"/>
        <c:shape val="box"/>
        <c:axId val="145365632"/>
        <c:axId val="145379712"/>
        <c:axId val="0"/>
      </c:bar3DChart>
      <c:catAx>
        <c:axId val="1453656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5379712"/>
        <c:crosses val="autoZero"/>
        <c:auto val="1"/>
        <c:lblAlgn val="ctr"/>
        <c:lblOffset val="100"/>
        <c:noMultiLvlLbl val="0"/>
      </c:catAx>
      <c:valAx>
        <c:axId val="14537971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453656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710279543238168"/>
          <c:y val="0.14407772942156638"/>
          <c:w val="0.20864415203913464"/>
          <c:h val="0.61130866941500395"/>
        </c:manualLayout>
      </c:layout>
      <c:overlay val="0"/>
      <c:txPr>
        <a:bodyPr/>
        <a:lstStyle/>
        <a:p>
          <a:pPr>
            <a:defRPr sz="16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scene3d>
      <a:camera prst="orthographicFront"/>
      <a:lightRig rig="threePt" dir="t"/>
    </a:scene3d>
    <a:sp3d>
      <a:bevelT/>
    </a:sp3d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 sz="1600" dirty="0">
                <a:solidFill>
                  <a:schemeClr val="tx2"/>
                </a:solidFill>
              </a:rPr>
              <a:t>Структура расходов</a:t>
            </a:r>
          </a:p>
        </c:rich>
      </c:tx>
      <c:layout>
        <c:manualLayout>
          <c:xMode val="edge"/>
          <c:yMode val="edge"/>
          <c:x val="0.22412581729602069"/>
          <c:y val="2.7174063992889678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chemeClr val="accent4">
                <a:lumMod val="75000"/>
              </a:schemeClr>
            </a:solidFill>
            <a:ln w="127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</c:spPr>
          </c:dPt>
          <c:dPt>
            <c:idx val="1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2.1485009896019817E-2"/>
                  <c:y val="-4.5835184979446816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27,0</a:t>
                    </a:r>
                    <a:r>
                      <a:rPr lang="en-US" sz="11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9.5085789078991192E-2"/>
                  <c:y val="-0.19562756915898213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63,0</a:t>
                    </a:r>
                    <a:r>
                      <a:rPr lang="en-US" sz="11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7.5614026425047484E-2"/>
                  <c:y val="-2.378362280734235E-2"/>
                </c:manualLayout>
              </c:layout>
              <c:tx>
                <c:rich>
                  <a:bodyPr/>
                  <a:lstStyle/>
                  <a:p>
                    <a:r>
                      <a: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ru-RU" sz="11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0,0</a:t>
                    </a:r>
                    <a:r>
                      <a:rPr lang="en-US" sz="11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.0%" sourceLinked="0"/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'общее образ.'!$A$27:$A$29</c:f>
              <c:strCache>
                <c:ptCount val="3"/>
                <c:pt idx="0">
                  <c:v>Бюджет Округа</c:v>
                </c:pt>
                <c:pt idx="1">
                  <c:v>Областной бюджет</c:v>
                </c:pt>
                <c:pt idx="2">
                  <c:v>Федеральный бюджет</c:v>
                </c:pt>
              </c:strCache>
            </c:strRef>
          </c:cat>
          <c:val>
            <c:numRef>
              <c:f>'общее образ.'!$D$27:$D$29</c:f>
              <c:numCache>
                <c:formatCode>#,##0</c:formatCode>
                <c:ptCount val="3"/>
                <c:pt idx="0">
                  <c:v>360224320</c:v>
                </c:pt>
                <c:pt idx="1">
                  <c:v>908425000</c:v>
                </c:pt>
                <c:pt idx="2">
                  <c:v>179726100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9.7765279340083749E-2"/>
          <c:y val="0.16527789011267899"/>
          <c:w val="0.73780277465317712"/>
          <c:h val="0.19074022091649587"/>
        </c:manualLayout>
      </c:layout>
      <c:overlay val="0"/>
      <c:txPr>
        <a:bodyPr/>
        <a:lstStyle/>
        <a:p>
          <a:pPr>
            <a:defRPr sz="1285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032884293458919"/>
          <c:y val="0.20502305088642675"/>
          <c:w val="0.80923541452079717"/>
          <c:h val="0.65707235601705793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CCCCFF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93</a:t>
                    </a:r>
                    <a:r>
                      <a:rPr lang="ru-RU" smtClean="0"/>
                      <a:t>,0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4.5304523602838855E-2"/>
                  <c:y val="-1.644075072226382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,0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0253127734033254"/>
                  <c:y val="-1.127364621939576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</a:t>
                    </a:r>
                    <a:r>
                      <a:rPr lang="ru-RU" dirty="0" smtClean="0"/>
                      <a:t>,0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доп.образ.!$A$19:$A$21</c:f>
              <c:strCache>
                <c:ptCount val="3"/>
                <c:pt idx="0">
                  <c:v>Бюджет Округа</c:v>
                </c:pt>
                <c:pt idx="1">
                  <c:v>Областной бюджет</c:v>
                </c:pt>
                <c:pt idx="2">
                  <c:v>Внебюджетные средства</c:v>
                </c:pt>
              </c:strCache>
            </c:strRef>
          </c:cat>
          <c:val>
            <c:numRef>
              <c:f>доп.образ.!$B$19:$B$21</c:f>
              <c:numCache>
                <c:formatCode>#,##0</c:formatCode>
                <c:ptCount val="3"/>
                <c:pt idx="0">
                  <c:v>322827523</c:v>
                </c:pt>
                <c:pt idx="1">
                  <c:v>7544758</c:v>
                </c:pt>
                <c:pt idx="2">
                  <c:v>16788310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3.0555555555555579E-2"/>
          <c:y val="0.89420860295000193"/>
          <c:w val="0.9"/>
          <c:h val="8.3781848269461556E-2"/>
        </c:manualLayout>
      </c:layout>
      <c:overlay val="0"/>
      <c:txPr>
        <a:bodyPr/>
        <a:lstStyle/>
        <a:p>
          <a:pPr>
            <a:defRPr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i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в разделах дорожного, жилищно-коммунального хозяйства и транспорта за 2023 год</a:t>
            </a:r>
          </a:p>
        </c:rich>
      </c:tx>
      <c:layout>
        <c:manualLayout>
          <c:xMode val="edge"/>
          <c:yMode val="edge"/>
          <c:x val="0.18948434104199627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6374411107673068"/>
          <c:y val="0.11380289830468275"/>
          <c:w val="0.49777940192136594"/>
          <c:h val="0.67675626553354251"/>
        </c:manualLayout>
      </c:layout>
      <c:pie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215900" h="215900"/>
              <a:bevelB w="215900" h="215900"/>
            </a:sp3d>
          </c:spPr>
          <c:dPt>
            <c:idx val="0"/>
            <c:bubble3D val="0"/>
            <c:spPr>
              <a:solidFill>
                <a:srgbClr val="00CCFF"/>
              </a:solidFill>
              <a:scene3d>
                <a:camera prst="orthographicFront"/>
                <a:lightRig rig="threePt" dir="t"/>
              </a:scene3d>
              <a:sp3d>
                <a:bevelT w="215900" h="215900"/>
                <a:bevelB w="215900" h="215900"/>
              </a:sp3d>
            </c:spPr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215900" h="215900"/>
                <a:bevelB w="215900" h="215900"/>
              </a:sp3d>
            </c:spPr>
          </c:dPt>
          <c:dPt>
            <c:idx val="2"/>
            <c:bubble3D val="0"/>
          </c:dPt>
          <c:dPt>
            <c:idx val="3"/>
            <c:bubble3D val="0"/>
            <c:spPr>
              <a:solidFill>
                <a:srgbClr val="7030A0"/>
              </a:solidFill>
              <a:scene3d>
                <a:camera prst="orthographicFront"/>
                <a:lightRig rig="threePt" dir="t"/>
              </a:scene3d>
              <a:sp3d>
                <a:bevelT w="215900" h="215900"/>
                <a:bevelB w="215900" h="215900"/>
              </a:sp3d>
            </c:spPr>
          </c:dPt>
          <c:dPt>
            <c:idx val="4"/>
            <c:bubble3D val="0"/>
          </c:dPt>
          <c:dPt>
            <c:idx val="5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w="215900" h="215900"/>
                <a:bevelB w="215900" h="215900"/>
              </a:sp3d>
            </c:spPr>
          </c:dPt>
          <c:dPt>
            <c:idx val="6"/>
            <c:bubble3D val="0"/>
            <c:spPr>
              <a:solidFill>
                <a:srgbClr val="FFC000"/>
              </a:solidFill>
              <a:scene3d>
                <a:camera prst="orthographicFront"/>
                <a:lightRig rig="threePt" dir="t"/>
              </a:scene3d>
              <a:sp3d>
                <a:bevelT w="215900" h="215900"/>
                <a:bevelB w="215900" h="215900"/>
              </a:sp3d>
            </c:spPr>
          </c:dPt>
          <c:dPt>
            <c:idx val="7"/>
            <c:bubble3D val="0"/>
            <c:spPr>
              <a:solidFill>
                <a:schemeClr val="accent6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 w="215900" h="215900"/>
                <a:bevelB w="215900" h="215900"/>
              </a:sp3d>
            </c:spPr>
          </c:dPt>
          <c:dLbls>
            <c:dLbl>
              <c:idx val="0"/>
              <c:layout>
                <c:manualLayout>
                  <c:x val="-9.663552851348127E-2"/>
                  <c:y val="8.145125622578322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7.5631352899069429E-2"/>
                  <c:y val="-0.1104082181552310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3.0056577735623473E-2"/>
                  <c:y val="3.97125038541285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6.1949057504175613E-2"/>
                  <c:y val="-6.0960364232896603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4.1372226198997851E-2"/>
                  <c:y val="-1.918784084327411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4.0929253161536623E-2"/>
                  <c:y val="-1.485606965012299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3.3870078740157482E-2"/>
                  <c:y val="-1.875114393229183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3.6018495649243747E-2"/>
                  <c:y val="1.758512474893551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.0%" sourceLinked="0"/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'2023 исп. трансп., дор., ЖКХ'!$A$6:$A$13</c:f>
              <c:strCache>
                <c:ptCount val="8"/>
                <c:pt idx="0">
                  <c:v>Транспорт, в т.ч. капитальные вложения</c:v>
                </c:pt>
                <c:pt idx="1">
                  <c:v>Дорожное хозяйство, в т.ч. капитальные вложения</c:v>
                </c:pt>
                <c:pt idx="2">
                  <c:v>Переселение граждан из аварийного жилищного фонда</c:v>
                </c:pt>
                <c:pt idx="3">
                  <c:v>Мероприятия в области коммунального хозяйства, в т.ч. капитальные вложения</c:v>
                </c:pt>
                <c:pt idx="4">
                  <c:v>Реализация инициативных проектов</c:v>
                </c:pt>
                <c:pt idx="5">
                  <c:v>Формирование современной городской среды</c:v>
                </c:pt>
                <c:pt idx="6">
                  <c:v>Уличное освещение</c:v>
                </c:pt>
                <c:pt idx="7">
                  <c:v>Прочие мероприятия по благоустройству, в т.ч. капитальные вложения</c:v>
                </c:pt>
              </c:strCache>
            </c:strRef>
          </c:cat>
          <c:val>
            <c:numRef>
              <c:f>'2023 исп. трансп., дор., ЖКХ'!$B$6:$B$13</c:f>
              <c:numCache>
                <c:formatCode>_-* #,##0.0_р_._-;\-* #,##0.0_р_._-;_-* "-"??_р_._-;_-@_-</c:formatCode>
                <c:ptCount val="8"/>
                <c:pt idx="0">
                  <c:v>409833.4</c:v>
                </c:pt>
                <c:pt idx="1">
                  <c:v>695833.5</c:v>
                </c:pt>
                <c:pt idx="2">
                  <c:v>46697.900000000009</c:v>
                </c:pt>
                <c:pt idx="3">
                  <c:v>103150.1</c:v>
                </c:pt>
                <c:pt idx="4">
                  <c:v>37311.199999999997</c:v>
                </c:pt>
                <c:pt idx="5">
                  <c:v>179389.40000000002</c:v>
                </c:pt>
                <c:pt idx="6">
                  <c:v>67348.100000000006</c:v>
                </c:pt>
                <c:pt idx="7">
                  <c:v>201510.30000000002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4.975480226714938E-2"/>
          <c:y val="0.75175635915609873"/>
          <c:w val="0.64794453508838779"/>
          <c:h val="0.23563060397797098"/>
        </c:manualLayout>
      </c:layout>
      <c:overlay val="0"/>
      <c:txPr>
        <a:bodyPr/>
        <a:lstStyle/>
        <a:p>
          <a:pPr>
            <a:defRPr sz="1100" b="1" i="0" baseline="0"/>
          </a:pPr>
          <a:endParaRPr lang="ru-RU"/>
        </a:p>
      </c:txPr>
    </c:legend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1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 b="1" i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в области транспортного обслуживания населения за 2023 год</a:t>
            </a:r>
            <a:endParaRPr lang="ru-RU" sz="2000" i="1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</c:title>
    <c:autoTitleDeleted val="0"/>
    <c:view3D>
      <c:rotX val="10"/>
      <c:rotY val="180"/>
      <c:depthPercent val="100"/>
      <c:rAngAx val="1"/>
    </c:view3D>
    <c:floor>
      <c:thickness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</c:floor>
    <c:sideWall>
      <c:thickness val="0"/>
      <c:spPr>
        <a:noFill/>
      </c:spPr>
    </c:sideWall>
    <c:backWall>
      <c:thickness val="0"/>
      <c:spPr>
        <a:noFill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'трансп.стр-ра расходов исп.2023'!$A$6</c:f>
              <c:strCache>
                <c:ptCount val="1"/>
                <c:pt idx="0">
                  <c:v>автотранспорт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 prstMaterial="plastic">
              <a:bevelT w="95250" h="95250"/>
              <a:bevelB w="95250" h="95250"/>
            </a:sp3d>
          </c:spPr>
          <c:invertIfNegative val="0"/>
          <c:dLbls>
            <c:dLbl>
              <c:idx val="0"/>
              <c:layout>
                <c:manualLayout>
                  <c:x val="5.1403234220135626E-3"/>
                  <c:y val="1.9964786518266994E-2"/>
                </c:manualLayout>
              </c:layout>
              <c:tx>
                <c:rich>
                  <a:bodyPr/>
                  <a:lstStyle/>
                  <a:p>
                    <a:r>
                      <a:rPr lang="ru-RU" sz="1200" baseline="0"/>
                      <a:t>93,9 млн. рублей,</a:t>
                    </a:r>
                  </a:p>
                  <a:p>
                    <a:r>
                      <a:rPr lang="ru-RU" sz="1000" b="1" i="1" baseline="0"/>
                      <a:t>в том числе за счет             областного бюджета </a:t>
                    </a:r>
                    <a:endParaRPr lang="ru-RU" sz="1000" b="1" i="1"/>
                  </a:p>
                  <a:p>
                    <a:r>
                      <a:rPr lang="ru-RU" sz="1000" b="1" i="1" baseline="0"/>
                      <a:t>0,0 млн. рублей</a:t>
                    </a:r>
                    <a:endParaRPr lang="en-US" sz="1000" b="1" i="1" baseline="0"/>
                  </a:p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479916536254566E-4"/>
                  <c:y val="-5.9894359554800982E-3"/>
                </c:manualLayout>
              </c:layout>
              <c:tx>
                <c:rich>
                  <a:bodyPr/>
                  <a:lstStyle/>
                  <a:p>
                    <a:r>
                      <a:rPr lang="ru-RU" sz="1200" baseline="0"/>
                      <a:t>132,6 млн. рублей, </a:t>
                    </a:r>
                  </a:p>
                  <a:p>
                    <a:r>
                      <a:rPr lang="ru-RU" sz="1000" b="1" i="1" baseline="0"/>
                      <a:t>в том числе за счет             областного бюджета </a:t>
                    </a:r>
                  </a:p>
                  <a:p>
                    <a:r>
                      <a:rPr lang="ru-RU" sz="1000" b="1" i="1" baseline="0"/>
                      <a:t>5,0 млн. рублей</a:t>
                    </a:r>
                    <a:endParaRPr lang="en-US" sz="1000" b="1" i="1" baseline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'трансп.стр-ра расходов исп.2023'!$B$5:$C$5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'трансп.стр-ра расходов исп.2023'!$B$6:$C$6</c:f>
              <c:numCache>
                <c:formatCode>General</c:formatCode>
                <c:ptCount val="2"/>
                <c:pt idx="0">
                  <c:v>93.9</c:v>
                </c:pt>
                <c:pt idx="1">
                  <c:v>132.6</c:v>
                </c:pt>
              </c:numCache>
            </c:numRef>
          </c:val>
        </c:ser>
        <c:ser>
          <c:idx val="1"/>
          <c:order val="1"/>
          <c:tx>
            <c:strRef>
              <c:f>'трансп.стр-ра расходов исп.2023'!$A$7</c:f>
              <c:strCache>
                <c:ptCount val="1"/>
                <c:pt idx="0">
                  <c:v>электротранспорт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w="215900" h="215900"/>
                <a:bevelB w="215900" h="215900"/>
              </a:sp3d>
            </c:spPr>
          </c:dPt>
          <c:dPt>
            <c:idx val="1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w="215900" h="215900"/>
                <a:bevelB w="215900" h="215900"/>
              </a:sp3d>
            </c:spPr>
          </c:dPt>
          <c:dLbls>
            <c:dLbl>
              <c:idx val="0"/>
              <c:layout>
                <c:manualLayout>
                  <c:x val="1.9497562804649419E-4"/>
                  <c:y val="-2.5006050890345292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i="0" kern="0" baseline="0"/>
                      <a:t>205,3 млн. рублей, </a:t>
                    </a:r>
                  </a:p>
                  <a:p>
                    <a:r>
                      <a:rPr lang="ru-RU" sz="1000" b="1" i="1" kern="0" baseline="0"/>
                      <a:t>в том числе за счет средств областного бюджета 100,0 млн. рублей 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9623109024517476E-3"/>
                  <c:y val="-1.8231151355090236E-2"/>
                </c:manualLayout>
              </c:layout>
              <c:tx>
                <c:rich>
                  <a:bodyPr/>
                  <a:lstStyle/>
                  <a:p>
                    <a:r>
                      <a:rPr lang="ru-RU" sz="1200" baseline="0"/>
                      <a:t>187,2 млн. рублей, </a:t>
                    </a:r>
                  </a:p>
                  <a:p>
                    <a:r>
                      <a:rPr lang="ru-RU" sz="1000" b="1" i="1" baseline="0"/>
                      <a:t>в том числе за счет областного бюджета </a:t>
                    </a:r>
                  </a:p>
                  <a:p>
                    <a:r>
                      <a:rPr lang="ru-RU" sz="1000" b="1" i="1" baseline="0"/>
                      <a:t>100,0 </a:t>
                    </a:r>
                  </a:p>
                  <a:p>
                    <a:r>
                      <a:rPr lang="ru-RU" sz="1000" b="1" i="1" baseline="0"/>
                      <a:t>млн. рублей</a:t>
                    </a:r>
                    <a:endParaRPr lang="en-US" sz="1000" b="1" i="1" baseline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'трансп.стр-ра расходов исп.2023'!$B$5:$C$5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'трансп.стр-ра расходов исп.2023'!$B$7:$C$7</c:f>
              <c:numCache>
                <c:formatCode>General</c:formatCode>
                <c:ptCount val="2"/>
                <c:pt idx="0">
                  <c:v>205.3</c:v>
                </c:pt>
                <c:pt idx="1">
                  <c:v>187.2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gapDepth val="170"/>
        <c:shape val="cylinder"/>
        <c:axId val="140772480"/>
        <c:axId val="140774016"/>
        <c:axId val="0"/>
      </c:bar3DChart>
      <c:catAx>
        <c:axId val="140772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 i="0" baseline="0"/>
            </a:pPr>
            <a:endParaRPr lang="ru-RU"/>
          </a:p>
        </c:txPr>
        <c:crossAx val="140774016"/>
        <c:crosses val="autoZero"/>
        <c:auto val="1"/>
        <c:lblAlgn val="ctr"/>
        <c:lblOffset val="100"/>
        <c:noMultiLvlLbl val="0"/>
      </c:catAx>
      <c:valAx>
        <c:axId val="1407740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77248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  <c:txPr>
        <a:bodyPr/>
        <a:lstStyle/>
        <a:p>
          <a:pPr>
            <a:defRPr sz="1600" b="1" i="0" baseline="0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1" i="1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defRPr>
            </a:pPr>
            <a:r>
              <a:rPr 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перевезенных пассажиров по категориям в общественном транспорте по муниципальным маршрутам в 2023г.
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2267065213598666E-2"/>
          <c:y val="0.18833407832754531"/>
          <c:w val="0.91162345237038234"/>
          <c:h val="0.60384397144286162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90500" h="190500"/>
              <a:bevelB w="190500" h="190500"/>
            </a:sp3d>
          </c:spPr>
          <c:explosion val="25"/>
          <c:dPt>
            <c:idx val="0"/>
            <c:bubble3D val="0"/>
            <c:spPr>
              <a:gradFill>
                <a:gsLst>
                  <a:gs pos="0">
                    <a:schemeClr val="tx2">
                      <a:lumMod val="20000"/>
                      <a:lumOff val="80000"/>
                    </a:schemeClr>
                  </a:gs>
                  <a:gs pos="4600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16200000" scaled="0"/>
              </a:gradFill>
              <a:scene3d>
                <a:camera prst="orthographicFront"/>
                <a:lightRig rig="threePt" dir="t"/>
              </a:scene3d>
              <a:sp3d>
                <a:bevelT w="190500" h="190500"/>
                <a:bevelB w="190500" h="190500"/>
              </a:sp3d>
            </c:spPr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  <c:spPr>
              <a:solidFill>
                <a:srgbClr val="FFC000"/>
              </a:solidFill>
              <a:scene3d>
                <a:camera prst="orthographicFront"/>
                <a:lightRig rig="threePt" dir="t"/>
              </a:scene3d>
              <a:sp3d>
                <a:bevelT w="190500" h="190500"/>
                <a:bevelB w="190500" h="190500"/>
              </a:sp3d>
            </c:spPr>
          </c:dPt>
          <c:dLbls>
            <c:dLbl>
              <c:idx val="0"/>
              <c:layout>
                <c:manualLayout>
                  <c:x val="-0.23248350877444154"/>
                  <c:y val="-0.1211459921221637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11,</a:t>
                    </a:r>
                    <a:r>
                      <a:rPr lang="ru-RU" smtClean="0"/>
                      <a:t>1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5.4730418668124385E-2"/>
                  <c:y val="4.302414163295090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.0%" sourceLinked="0"/>
            <c:txPr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'2023 исп. трансп.пассаж.'!$A$8:$A$11</c:f>
              <c:strCache>
                <c:ptCount val="4"/>
                <c:pt idx="0">
                  <c:v>Платные пассажиры</c:v>
                </c:pt>
                <c:pt idx="1">
                  <c:v>Местные льготники (пенсионеры, школьники, студенты)</c:v>
                </c:pt>
                <c:pt idx="2">
                  <c:v>Региональные льготники</c:v>
                </c:pt>
                <c:pt idx="3">
                  <c:v>Федеральные льготники</c:v>
                </c:pt>
              </c:strCache>
            </c:strRef>
          </c:cat>
          <c:val>
            <c:numRef>
              <c:f>'2023 исп. трансп.пассаж.'!$B$8:$B$11</c:f>
              <c:numCache>
                <c:formatCode>_-* #,##0.0_р_._-;\-* #,##0.0_р_._-;_-* "-"??_р_._-;_-@_-</c:formatCode>
                <c:ptCount val="4"/>
                <c:pt idx="0">
                  <c:v>5991225</c:v>
                </c:pt>
                <c:pt idx="1">
                  <c:v>1334424</c:v>
                </c:pt>
                <c:pt idx="2">
                  <c:v>933337</c:v>
                </c:pt>
                <c:pt idx="3">
                  <c:v>96292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3.0423553038144976E-2"/>
          <c:y val="0.73583345749903528"/>
          <c:w val="0.70878966569356094"/>
          <c:h val="0.26416654250096461"/>
        </c:manualLayout>
      </c:layout>
      <c:overlay val="0"/>
      <c:txPr>
        <a:bodyPr/>
        <a:lstStyle/>
        <a:p>
          <a:pPr>
            <a:defRPr sz="1285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и структура расходов бюджета Миасского городского округа за 2022-2023 годы по программным и непрограммным мероприятиям </a:t>
            </a:r>
          </a:p>
        </c:rich>
      </c:tx>
      <c:layout/>
      <c:overlay val="0"/>
    </c:title>
    <c:autoTitleDeleted val="0"/>
    <c:view3D>
      <c:rotX val="10"/>
      <c:rotY val="10"/>
      <c:depthPercent val="110"/>
      <c:rAngAx val="0"/>
      <c:perspective val="30"/>
    </c:view3D>
    <c:floor>
      <c:thickness val="0"/>
      <c:spPr>
        <a:solidFill>
          <a:schemeClr val="bg1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004120598914797E-3"/>
          <c:y val="0.11629134487447593"/>
          <c:w val="0.68796213944759499"/>
          <c:h val="0.77256182036605536"/>
        </c:manualLayout>
      </c:layout>
      <c:bar3DChart>
        <c:barDir val="col"/>
        <c:grouping val="standard"/>
        <c:varyColors val="0"/>
        <c:ser>
          <c:idx val="2"/>
          <c:order val="0"/>
          <c:tx>
            <c:strRef>
              <c:f>Лист6!$C$12</c:f>
              <c:strCache>
                <c:ptCount val="1"/>
                <c:pt idx="0">
                  <c:v>Непрограммные мероприятия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8.9285714285714281E-3"/>
                  <c:y val="1.30081323019238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9285714285714281E-3"/>
                  <c:y val="1.30081323019238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Лист6!$D$9:$E$9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Лист6!$D$12:$E$12</c:f>
              <c:numCache>
                <c:formatCode>0.0%</c:formatCode>
                <c:ptCount val="2"/>
                <c:pt idx="0">
                  <c:v>5.9714873429009665E-3</c:v>
                </c:pt>
                <c:pt idx="1">
                  <c:v>5.6924418800632275E-3</c:v>
                </c:pt>
              </c:numCache>
            </c:numRef>
          </c:val>
        </c:ser>
        <c:ser>
          <c:idx val="0"/>
          <c:order val="1"/>
          <c:tx>
            <c:strRef>
              <c:f>Лист6!$C$10</c:f>
              <c:strCache>
                <c:ptCount val="1"/>
                <c:pt idx="0">
                  <c:v>Государственные программы                                  Челябинской области</c:v>
                </c:pt>
              </c:strCache>
            </c:strRef>
          </c:tx>
          <c:spPr>
            <a:gradFill flip="none" rotWithShape="1">
              <a:gsLst>
                <a:gs pos="64150">
                  <a:srgbClr val="92D050"/>
                </a:gs>
                <a:gs pos="0">
                  <a:srgbClr val="92D050"/>
                </a:gs>
                <a:gs pos="50000">
                  <a:srgbClr val="92D05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1904761904761904E-2"/>
                  <c:y val="6.07046174089781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9285714285714281E-3"/>
                  <c:y val="5.4200551258016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Лист6!$D$9:$E$9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Лист6!$D$10:$E$10</c:f>
              <c:numCache>
                <c:formatCode>0.0%</c:formatCode>
                <c:ptCount val="2"/>
                <c:pt idx="0">
                  <c:v>0.12813094470001382</c:v>
                </c:pt>
                <c:pt idx="1">
                  <c:v>0.11974771311578396</c:v>
                </c:pt>
              </c:numCache>
            </c:numRef>
          </c:val>
        </c:ser>
        <c:ser>
          <c:idx val="1"/>
          <c:order val="2"/>
          <c:tx>
            <c:strRef>
              <c:f>Лист6!$C$11</c:f>
              <c:strCache>
                <c:ptCount val="1"/>
                <c:pt idx="0">
                  <c:v>Муниципальные программы</c:v>
                </c:pt>
              </c:strCache>
            </c:strRef>
          </c:tx>
          <c:spPr>
            <a:gradFill flip="none" rotWithShape="1">
              <a:gsLst>
                <a:gs pos="64150">
                  <a:schemeClr val="accent6">
                    <a:lumMod val="75000"/>
                  </a:schemeClr>
                </a:gs>
                <a:gs pos="0">
                  <a:schemeClr val="accent6">
                    <a:lumMod val="75000"/>
                  </a:schemeClr>
                </a:gs>
                <a:gs pos="50000">
                  <a:schemeClr val="accent6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0416666666666666E-2"/>
                  <c:y val="0.104065058415390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88095238095238E-2"/>
                  <c:y val="0.108400931805634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Лист6!$D$9:$E$9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Лист6!$D$11:$E$11</c:f>
              <c:numCache>
                <c:formatCode>0.0%</c:formatCode>
                <c:ptCount val="2"/>
                <c:pt idx="0">
                  <c:v>0.86589756795708517</c:v>
                </c:pt>
                <c:pt idx="1">
                  <c:v>0.874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1007104"/>
        <c:axId val="141029376"/>
        <c:axId val="140933312"/>
      </c:bar3DChart>
      <c:catAx>
        <c:axId val="141007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1029376"/>
        <c:crosses val="autoZero"/>
        <c:auto val="1"/>
        <c:lblAlgn val="ctr"/>
        <c:lblOffset val="100"/>
        <c:noMultiLvlLbl val="0"/>
      </c:catAx>
      <c:valAx>
        <c:axId val="141029376"/>
        <c:scaling>
          <c:orientation val="minMax"/>
          <c:max val="1"/>
        </c:scaling>
        <c:delete val="1"/>
        <c:axPos val="l"/>
        <c:numFmt formatCode="0.0%" sourceLinked="1"/>
        <c:majorTickMark val="out"/>
        <c:minorTickMark val="none"/>
        <c:tickLblPos val="nextTo"/>
        <c:crossAx val="141007104"/>
        <c:crosses val="autoZero"/>
        <c:crossBetween val="between"/>
      </c:valAx>
      <c:serAx>
        <c:axId val="1409333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1029376"/>
        <c:crosses val="autoZero"/>
      </c:serAx>
    </c:plotArea>
    <c:plotVisOnly val="1"/>
    <c:dispBlanksAs val="gap"/>
    <c:showDLblsOverMax val="0"/>
  </c:chart>
  <c:spPr>
    <a:noFill/>
    <a:effectLst>
      <a:glow>
        <a:schemeClr val="accent1">
          <a:alpha val="40000"/>
        </a:schemeClr>
      </a:glow>
    </a:effectLst>
    <a:scene3d>
      <a:camera prst="orthographicFront"/>
      <a:lightRig rig="threePt" dir="t"/>
    </a:scene3d>
    <a:sp3d>
      <a:bevelT/>
    </a:sp3d>
  </c:sp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title>
      <c:tx>
        <c:rich>
          <a:bodyPr/>
          <a:lstStyle/>
          <a:p>
            <a:pPr>
              <a:defRPr sz="2000" i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 в Миасском городском округе в 2022 - 2023 гг.</a:t>
            </a:r>
          </a:p>
        </c:rich>
      </c:tx>
      <c:layout>
        <c:manualLayout>
          <c:xMode val="edge"/>
          <c:yMode val="edge"/>
          <c:x val="0.13101924759405073"/>
          <c:y val="3.021770636012049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7741892432937406E-2"/>
          <c:y val="0.19501358924082665"/>
          <c:w val="0.90332354642110413"/>
          <c:h val="0.5670531593836627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Лист4!$C$2</c:f>
              <c:strCache>
                <c:ptCount val="1"/>
                <c:pt idx="0">
                  <c:v>2022 год, млн. рублей</c:v>
                </c:pt>
              </c:strCache>
            </c:strRef>
          </c:tx>
          <c:spPr>
            <a:gradFill flip="none" rotWithShape="1">
              <a:gsLst>
                <a:gs pos="64150">
                  <a:schemeClr val="bg2">
                    <a:lumMod val="90000"/>
                  </a:schemeClr>
                </a:gs>
                <a:gs pos="0">
                  <a:schemeClr val="bg2">
                    <a:lumMod val="50000"/>
                  </a:schemeClr>
                </a:gs>
                <a:gs pos="50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  <a:tileRect/>
            </a:gradFill>
            <a:ln w="28575"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 prst="convex"/>
            </a:sp3d>
          </c:spPr>
          <c:invertIfNegative val="0"/>
          <c:dLbls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Лист4!$B$3:$B$8</c:f>
              <c:strCache>
                <c:ptCount val="6"/>
                <c:pt idx="0">
                  <c:v>Национальный проект "Культура"</c:v>
                </c:pt>
                <c:pt idx="1">
                  <c:v>Национальный проект  "Цифровая экономика Российской Федерации"</c:v>
                </c:pt>
                <c:pt idx="2">
                  <c:v>Национальный проект "Образование"</c:v>
                </c:pt>
                <c:pt idx="3">
                  <c:v>Национальный проект "Демография"</c:v>
                </c:pt>
                <c:pt idx="4">
                  <c:v>Национальный проект "Экология"</c:v>
                </c:pt>
                <c:pt idx="5">
                  <c:v>Национальный проект "Жилье и городская среда"</c:v>
                </c:pt>
              </c:strCache>
            </c:strRef>
          </c:cat>
          <c:val>
            <c:numRef>
              <c:f>Лист4!$C$3:$C$8</c:f>
              <c:numCache>
                <c:formatCode>General</c:formatCode>
                <c:ptCount val="6"/>
                <c:pt idx="0">
                  <c:v>4.7</c:v>
                </c:pt>
                <c:pt idx="1">
                  <c:v>0.7</c:v>
                </c:pt>
                <c:pt idx="2">
                  <c:v>5.8</c:v>
                </c:pt>
                <c:pt idx="3">
                  <c:v>12.6</c:v>
                </c:pt>
                <c:pt idx="4">
                  <c:v>11.4</c:v>
                </c:pt>
                <c:pt idx="5">
                  <c:v>601.6</c:v>
                </c:pt>
              </c:numCache>
            </c:numRef>
          </c:val>
        </c:ser>
        <c:ser>
          <c:idx val="1"/>
          <c:order val="1"/>
          <c:tx>
            <c:strRef>
              <c:f>Лист4!$D$2</c:f>
              <c:strCache>
                <c:ptCount val="1"/>
                <c:pt idx="0">
                  <c:v>2023 год, млн. рублей</c:v>
                </c:pt>
              </c:strCache>
            </c:strRef>
          </c:tx>
          <c:spPr>
            <a:gradFill>
              <a:gsLst>
                <a:gs pos="0">
                  <a:srgbClr val="FF99FF"/>
                </a:gs>
                <a:gs pos="46000">
                  <a:srgbClr val="E28AB8"/>
                </a:gs>
                <a:gs pos="100000">
                  <a:srgbClr val="D24E93"/>
                </a:gs>
              </a:gsLst>
              <a:lin ang="16200000" scaled="0"/>
            </a:gradFill>
            <a:ln w="28575">
              <a:solidFill>
                <a:srgbClr val="D24E93"/>
              </a:solidFill>
            </a:ln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 prst="convex"/>
            </a:sp3d>
          </c:spPr>
          <c:invertIfNegative val="0"/>
          <c:dLbls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Лист4!$B$3:$B$8</c:f>
              <c:strCache>
                <c:ptCount val="6"/>
                <c:pt idx="0">
                  <c:v>Национальный проект "Культура"</c:v>
                </c:pt>
                <c:pt idx="1">
                  <c:v>Национальный проект  "Цифровая экономика Российской Федерации"</c:v>
                </c:pt>
                <c:pt idx="2">
                  <c:v>Национальный проект "Образование"</c:v>
                </c:pt>
                <c:pt idx="3">
                  <c:v>Национальный проект "Демография"</c:v>
                </c:pt>
                <c:pt idx="4">
                  <c:v>Национальный проект "Экология"</c:v>
                </c:pt>
                <c:pt idx="5">
                  <c:v>Национальный проект "Жилье и городская среда"</c:v>
                </c:pt>
              </c:strCache>
            </c:strRef>
          </c:cat>
          <c:val>
            <c:numRef>
              <c:f>Лист4!$D$3:$D$8</c:f>
              <c:numCache>
                <c:formatCode>0.0</c:formatCode>
                <c:ptCount val="6"/>
                <c:pt idx="0">
                  <c:v>2.6</c:v>
                </c:pt>
                <c:pt idx="1">
                  <c:v>1.1000000000000001</c:v>
                </c:pt>
                <c:pt idx="2">
                  <c:v>12.6</c:v>
                </c:pt>
                <c:pt idx="3">
                  <c:v>15</c:v>
                </c:pt>
                <c:pt idx="4">
                  <c:v>53</c:v>
                </c:pt>
                <c:pt idx="5">
                  <c:v>101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100"/>
        <c:axId val="141134464"/>
        <c:axId val="141140352"/>
      </c:barChart>
      <c:catAx>
        <c:axId val="1411344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5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1140352"/>
        <c:crosses val="autoZero"/>
        <c:auto val="1"/>
        <c:lblAlgn val="ctr"/>
        <c:lblOffset val="100"/>
        <c:noMultiLvlLbl val="0"/>
      </c:catAx>
      <c:valAx>
        <c:axId val="14114035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41134464"/>
        <c:crosses val="autoZero"/>
        <c:crossBetween val="between"/>
      </c:valAx>
      <c:spPr>
        <a:noFill/>
      </c:spPr>
    </c:plotArea>
    <c:legend>
      <c:legendPos val="t"/>
      <c:layout>
        <c:manualLayout>
          <c:xMode val="edge"/>
          <c:yMode val="edge"/>
          <c:x val="0.25562806211723532"/>
          <c:y val="0.12427648356320845"/>
          <c:w val="0.49990023974275943"/>
          <c:h val="3.5613812675188129E-2"/>
        </c:manualLayout>
      </c:layout>
      <c:overlay val="0"/>
      <c:txPr>
        <a:bodyPr/>
        <a:lstStyle/>
        <a:p>
          <a:pPr>
            <a:defRPr sz="16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scene3d>
      <a:camera prst="orthographicFront"/>
      <a:lightRig rig="threePt" dir="t"/>
    </a:scene3d>
    <a:sp3d>
      <a:bevelT/>
    </a:sp3d>
  </c:sp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800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программе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по программе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Бюджет МГО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8"/>
    </mc:Choice>
    <mc:Fallback>
      <c:style val="3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/>
            </a:pPr>
            <a:r>
              <a:rPr lang="ru-RU" sz="1200"/>
              <a:t>Структура расходов по муниципальной программе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059219114499136E-2"/>
          <c:y val="0.18992650355957985"/>
          <c:w val="0.69595730951800738"/>
          <c:h val="0.57648461110565274"/>
        </c:manualLayout>
      </c:layout>
      <c:pie3DChart>
        <c:varyColors val="1"/>
        <c:ser>
          <c:idx val="0"/>
          <c:order val="0"/>
          <c:dPt>
            <c:idx val="0"/>
            <c:bubble3D val="0"/>
            <c:explosion val="30"/>
          </c:dPt>
          <c:dLbls>
            <c:dLbl>
              <c:idx val="0"/>
              <c:layout>
                <c:manualLayout>
                  <c:x val="-9.1066568240339471E-2"/>
                  <c:y val="-0.19819069773970188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96%</a:t>
                    </a:r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4.7961406352349328E-2"/>
                  <c:y val="8.2031010489254777E-2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4%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val>
            <c:numRef>
              <c:f>Финансирование!$F$4:$F$5</c:f>
              <c:numCache>
                <c:formatCode>#,##0.0</c:formatCode>
                <c:ptCount val="2"/>
                <c:pt idx="0">
                  <c:v>221.82210000000001</c:v>
                </c:pt>
                <c:pt idx="1">
                  <c:v>8.1622199999999996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dirty="0"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Структура </a:t>
            </a:r>
            <a:r>
              <a:rPr lang="ru-RU" sz="1400" dirty="0" smtClean="0"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расходов</a:t>
            </a:r>
            <a:endParaRPr lang="ru-RU" sz="1400" baseline="0" dirty="0">
              <a:latin typeface="Times New Roman" panose="02020603050405020304" pitchFamily="18" charset="0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200" b="0" dirty="0">
              <a:latin typeface="Times New Roman" panose="02020603050405020304" pitchFamily="18" charset="0"/>
              <a:ea typeface="PT Astra Serif" panose="020A0603040505020204" pitchFamily="18" charset="-52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3967907469740599"/>
          <c:y val="5.5015588545717139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56144161135194"/>
          <c:y val="0.19210723568516397"/>
          <c:w val="0.77631580474185968"/>
          <c:h val="0.6527691069659123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2"/>
            <c:bubble3D val="0"/>
            <c:spPr>
              <a:solidFill>
                <a:schemeClr val="accent3"/>
              </a:solidFill>
            </c:spPr>
          </c:dPt>
          <c:dLbls>
            <c:dLbl>
              <c:idx val="0"/>
              <c:layout>
                <c:manualLayout>
                  <c:x val="1.1720919897789134E-2"/>
                  <c:y val="2.320835879346739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7549696091638717"/>
                  <c:y val="-0.2080170703844318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'отчет 23'!$F$23:$F$25</c:f>
              <c:strCache>
                <c:ptCount val="3"/>
                <c:pt idx="0">
                  <c:v>Областной бюджет</c:v>
                </c:pt>
                <c:pt idx="2">
                  <c:v>Бюджет Округа</c:v>
                </c:pt>
              </c:strCache>
            </c:strRef>
          </c:cat>
          <c:val>
            <c:numRef>
              <c:f>'отчет 23'!$H$23:$H$25</c:f>
              <c:numCache>
                <c:formatCode>General</c:formatCode>
                <c:ptCount val="3"/>
                <c:pt idx="0" formatCode="0.0%">
                  <c:v>9.6530920060331857E-2</c:v>
                </c:pt>
                <c:pt idx="2" formatCode="0.0%">
                  <c:v>0.90346907993966818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6.7887351855799805E-2"/>
          <c:y val="0.91500987737473616"/>
          <c:w val="0.93211263033252612"/>
          <c:h val="6.1424055654557531E-2"/>
        </c:manualLayout>
      </c:layout>
      <c:overlay val="1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0" i="1" u="none" strike="noStrike" baseline="0">
                <a:solidFill>
                  <a:schemeClr val="tx1"/>
                </a:solidFill>
                <a:latin typeface="Calibri"/>
                <a:ea typeface="Calibri"/>
                <a:cs typeface="Calibri"/>
              </a:defRPr>
            </a:pPr>
            <a:r>
              <a:rPr lang="ru-RU" sz="2000" b="1" i="1" u="none" strike="noStrike" baseline="0">
                <a:solidFill>
                  <a:schemeClr val="tx1"/>
                </a:solidFill>
                <a:latin typeface="Times New Roman"/>
                <a:cs typeface="Times New Roman"/>
              </a:rPr>
              <a:t> Доходы бюджета Миасского городского округа </a:t>
            </a:r>
          </a:p>
          <a:p>
            <a:pPr>
              <a:defRPr sz="1000" b="0" i="1" u="none" strike="noStrike" baseline="0">
                <a:solidFill>
                  <a:schemeClr val="tx1"/>
                </a:solidFill>
                <a:latin typeface="Calibri"/>
                <a:ea typeface="Calibri"/>
                <a:cs typeface="Calibri"/>
              </a:defRPr>
            </a:pPr>
            <a:r>
              <a:rPr lang="ru-RU" sz="2000" b="1" i="1" u="none" strike="noStrike" baseline="0">
                <a:solidFill>
                  <a:schemeClr val="tx1"/>
                </a:solidFill>
                <a:latin typeface="Times New Roman"/>
                <a:cs typeface="Times New Roman"/>
              </a:rPr>
              <a:t> за 2023 год</a:t>
            </a:r>
          </a:p>
        </c:rich>
      </c:tx>
      <c:layout/>
      <c:overlay val="0"/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7.8926981037482677E-2"/>
          <c:w val="0.97037037037037055"/>
          <c:h val="0.7768488211441477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'слайд 1'!$B$2:$B$4</c:f>
              <c:strCache>
                <c:ptCount val="1"/>
                <c:pt idx="0">
                  <c:v>6 407,4 7 944,5 7 926,8</c:v>
                </c:pt>
              </c:strCache>
            </c:strRef>
          </c:tx>
          <c:spPr>
            <a:gradFill>
              <a:gsLst>
                <a:gs pos="0">
                  <a:srgbClr val="FFC000"/>
                </a:gs>
                <a:gs pos="50000">
                  <a:srgbClr val="FFC000"/>
                </a:gs>
                <a:gs pos="100000">
                  <a:srgbClr val="FF6600"/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2.2704303254535679E-2"/>
                  <c:y val="-0.16281556451212215"/>
                </c:manualLayout>
              </c:layout>
              <c:tx>
                <c:rich>
                  <a:bodyPr/>
                  <a:lstStyle/>
                  <a:p>
                    <a:r>
                      <a:rPr lang="ru-RU" sz="2400">
                        <a:solidFill>
                          <a:schemeClr val="tx1"/>
                        </a:solidFill>
                      </a:rPr>
                      <a:t>6 407,4</a:t>
                    </a:r>
                    <a:endParaRPr lang="ru-RU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3089925916982172E-2"/>
                  <c:y val="-0.16659372555716645"/>
                </c:manualLayout>
              </c:layout>
              <c:tx>
                <c:rich>
                  <a:bodyPr/>
                  <a:lstStyle/>
                  <a:p>
                    <a:r>
                      <a:rPr lang="ru-RU" sz="2400">
                        <a:solidFill>
                          <a:schemeClr val="tx1"/>
                        </a:solidFill>
                      </a:rPr>
                      <a:t>7 944,5</a:t>
                    </a:r>
                    <a:endParaRPr lang="ru-RU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8156462643703051E-2"/>
                  <c:y val="-0.18741496608759062"/>
                </c:manualLayout>
              </c:layout>
              <c:tx>
                <c:rich>
                  <a:bodyPr/>
                  <a:lstStyle/>
                  <a:p>
                    <a:r>
                      <a:rPr lang="ru-RU" sz="2400">
                        <a:solidFill>
                          <a:schemeClr val="tx1"/>
                        </a:solidFill>
                      </a:rPr>
                      <a:t>7 926,8</a:t>
                    </a:r>
                    <a:endParaRPr lang="ru-RU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'слайд 1'!$A$2:$A$4</c:f>
              <c:strCache>
                <c:ptCount val="3"/>
                <c:pt idx="0">
                  <c:v>Утвержденный бюджет 2023 года
</c:v>
                </c:pt>
                <c:pt idx="1">
                  <c:v>Уточненный бюджет 2023 года
</c:v>
                </c:pt>
                <c:pt idx="2">
                  <c:v>Исполнено 
за 2023 год
</c:v>
                </c:pt>
              </c:strCache>
            </c:strRef>
          </c:cat>
          <c:val>
            <c:numRef>
              <c:f>'\\192.168.58.12\семинары  совещания  диаграммы\!!!Диаграммы к слушаниям\!2019 - Диаграммы к слушаниям по исполнению бюджета 2018\[Слайды для публичных слушаний=2018(ОФР).xls]Слайд 3'!$B$2:$B$4</c:f>
              <c:numCache>
                <c:formatCode>General</c:formatCode>
                <c:ptCount val="3"/>
                <c:pt idx="0">
                  <c:v>4561.6000000000004</c:v>
                </c:pt>
                <c:pt idx="1">
                  <c:v>5042.7</c:v>
                </c:pt>
                <c:pt idx="2">
                  <c:v>5026.7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3"/>
        <c:gapDepth val="7"/>
        <c:shape val="cylinder"/>
        <c:axId val="136082944"/>
        <c:axId val="136084480"/>
        <c:axId val="0"/>
      </c:bar3DChart>
      <c:catAx>
        <c:axId val="136082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</c:spPr>
        <c:txPr>
          <a:bodyPr rot="0" vert="horz"/>
          <a:lstStyle/>
          <a:p>
            <a:pPr>
              <a:defRPr sz="1800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36084480"/>
        <c:crosses val="autoZero"/>
        <c:auto val="1"/>
        <c:lblAlgn val="ctr"/>
        <c:lblOffset val="100"/>
        <c:noMultiLvlLbl val="0"/>
      </c:catAx>
      <c:valAx>
        <c:axId val="136084480"/>
        <c:scaling>
          <c:orientation val="minMax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3608294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400"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Объем финансирования,</a:t>
            </a:r>
          </a:p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200" b="0"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 млн. рублей</a:t>
            </a:r>
          </a:p>
        </c:rich>
      </c:tx>
      <c:layout>
        <c:manualLayout>
          <c:xMode val="edge"/>
          <c:yMode val="edge"/>
          <c:x val="0.20738912996595149"/>
          <c:y val="8.1633191163594607E-3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391657227442722E-2"/>
          <c:y val="0.39334097294739101"/>
          <c:w val="0.8575861074626081"/>
          <c:h val="0.49848249081551338"/>
        </c:manualLayout>
      </c:layout>
      <c:bar3DChart>
        <c:barDir val="col"/>
        <c:grouping val="percentStack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3.3974691453979355E-2"/>
                  <c:y val="-0.30125272607752357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1258993968365859E-2"/>
                  <c:y val="-0.31366466636760926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66,3</a:t>
                    </a:r>
                    <a:endParaRPr lang="en-US" sz="140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777777777777676E-3"/>
                  <c:y val="-0.226851851851851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'отчет 23'!$B$22:$C$22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'отчет 23'!$B$32:$C$32</c:f>
              <c:numCache>
                <c:formatCode>0.0</c:formatCode>
                <c:ptCount val="2"/>
                <c:pt idx="0">
                  <c:v>68.799999999999983</c:v>
                </c:pt>
                <c:pt idx="1">
                  <c:v>66.299999999999983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3165696"/>
        <c:axId val="143179776"/>
        <c:axId val="0"/>
      </c:bar3DChart>
      <c:catAx>
        <c:axId val="1431656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3179776"/>
        <c:crosses val="autoZero"/>
        <c:auto val="1"/>
        <c:lblAlgn val="ctr"/>
        <c:lblOffset val="100"/>
        <c:noMultiLvlLbl val="0"/>
      </c:catAx>
      <c:valAx>
        <c:axId val="14317977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431656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ru-RU" sz="1400" dirty="0"/>
              <a:t>Объем финансирования</a:t>
            </a:r>
            <a:r>
              <a:rPr lang="en-US" sz="1400" dirty="0"/>
              <a:t>,</a:t>
            </a:r>
            <a:endParaRPr lang="ru-RU" sz="1400" dirty="0"/>
          </a:p>
          <a:p>
            <a:pPr>
              <a:defRPr sz="1200"/>
            </a:pPr>
            <a:r>
              <a:rPr lang="ru-RU" sz="1400" b="0" dirty="0"/>
              <a:t> млн. рублей</a:t>
            </a:r>
          </a:p>
        </c:rich>
      </c:tx>
      <c:layout>
        <c:manualLayout>
          <c:xMode val="edge"/>
          <c:yMode val="edge"/>
          <c:x val="0.28550281420929369"/>
          <c:y val="1.1431794086069027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391657227442722E-2"/>
          <c:y val="0.24139069704902993"/>
          <c:w val="0.84776803642489451"/>
          <c:h val="0.65043277203472716"/>
        </c:manualLayout>
      </c:layout>
      <c:bar3DChart>
        <c:barDir val="col"/>
        <c:grouping val="stack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2.5597380254218507E-2"/>
                  <c:y val="-0.330863983102759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9933432113651508E-2"/>
                  <c:y val="-0.32952773224530985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PT Astra Serif" panose="020A0603040505020204" pitchFamily="18" charset="-52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'отчет 23'!$B$57:$C$57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'отчет 23'!$B$60:$C$60</c:f>
              <c:numCache>
                <c:formatCode>General</c:formatCode>
                <c:ptCount val="2"/>
                <c:pt idx="0" formatCode="0.0">
                  <c:v>4.5</c:v>
                </c:pt>
                <c:pt idx="1">
                  <c:v>4.5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43484416"/>
        <c:axId val="143485952"/>
        <c:axId val="0"/>
      </c:bar3DChart>
      <c:catAx>
        <c:axId val="1434844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43485952"/>
        <c:crosses val="autoZero"/>
        <c:auto val="1"/>
        <c:lblAlgn val="ctr"/>
        <c:lblOffset val="100"/>
        <c:noMultiLvlLbl val="0"/>
      </c:catAx>
      <c:valAx>
        <c:axId val="143485952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4348441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PT Astra Serif" panose="020A0603040505020204" pitchFamily="18" charset="-52"/>
          <a:ea typeface="PT Astra Serif" panose="020A0603040505020204" pitchFamily="18" charset="-52"/>
        </a:defRPr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300">
                <a:latin typeface="Times New Roman" pitchFamily="18" charset="0"/>
                <a:cs typeface="Times New Roman" pitchFamily="18" charset="0"/>
              </a:defRPr>
            </a:pPr>
            <a:r>
              <a:rPr lang="ru-RU" dirty="0"/>
              <a:t>Объем </a:t>
            </a:r>
            <a:r>
              <a:rPr lang="ru-RU" dirty="0" smtClean="0"/>
              <a:t>финансирования, 2023 год</a:t>
            </a:r>
          </a:p>
          <a:p>
            <a:pPr>
              <a:defRPr sz="1300"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/>
              <a:t>(млн</a:t>
            </a:r>
            <a:r>
              <a:rPr lang="ru-RU" dirty="0"/>
              <a:t>. рублей)</a:t>
            </a:r>
          </a:p>
        </c:rich>
      </c:tx>
      <c:layout>
        <c:manualLayout>
          <c:xMode val="edge"/>
          <c:yMode val="edge"/>
          <c:x val="0.20441038829877811"/>
          <c:y val="3.1754030746156722E-2"/>
        </c:manualLayout>
      </c:layout>
      <c:overlay val="0"/>
    </c:title>
    <c:autoTitleDeleted val="0"/>
    <c:view3D>
      <c:rotX val="10"/>
      <c:rotY val="0"/>
      <c:rAngAx val="0"/>
      <c:perspective val="20"/>
    </c:view3D>
    <c:floor>
      <c:thickness val="0"/>
      <c:spPr>
        <a:solidFill>
          <a:srgbClr val="FFFFCC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2222222222222247E-2"/>
          <c:y val="0.29606481481481539"/>
          <c:w val="0.93888888888888944"/>
          <c:h val="0.5879553076698752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Лист1!$B$3</c:f>
              <c:strCache>
                <c:ptCount val="1"/>
                <c:pt idx="0">
                  <c:v>Объем финансирования (млн. рублей)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726352997821581E-2"/>
                  <c:y val="-0.3241784776902887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0,</a:t>
                    </a:r>
                    <a:r>
                      <a:rPr lang="ru-RU"/>
                      <a:t>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1878901043409843E-3"/>
                  <c:y val="-0.3195903858474383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0,</a:t>
                    </a:r>
                    <a:r>
                      <a:rPr lang="ru-RU"/>
                      <a:t>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Лист1!$B$5:$C$5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Лист1!$B$6:$C$6</c:f>
              <c:numCache>
                <c:formatCode>General</c:formatCode>
                <c:ptCount val="2"/>
                <c:pt idx="0">
                  <c:v>0.1</c:v>
                </c:pt>
                <c:pt idx="1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3627008"/>
        <c:axId val="143628544"/>
        <c:axId val="0"/>
      </c:bar3DChart>
      <c:catAx>
        <c:axId val="1436270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3628544"/>
        <c:crosses val="autoZero"/>
        <c:auto val="1"/>
        <c:lblAlgn val="ctr"/>
        <c:lblOffset val="100"/>
        <c:noMultiLvlLbl val="0"/>
      </c:catAx>
      <c:valAx>
        <c:axId val="1436285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4362700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финансирования,</a:t>
            </a:r>
          </a:p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c:rich>
      </c:tx>
      <c:layout>
        <c:manualLayout>
          <c:xMode val="edge"/>
          <c:yMode val="edge"/>
          <c:x val="0.18363773974608882"/>
          <c:y val="0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72519972528305E-2"/>
          <c:y val="0.17158268761505202"/>
          <c:w val="0.84776803642489451"/>
          <c:h val="0.65043277203472716"/>
        </c:manualLayout>
      </c:layout>
      <c:bar3DChart>
        <c:barDir val="col"/>
        <c:grouping val="percentStacked"/>
        <c:varyColors val="0"/>
        <c:ser>
          <c:idx val="0"/>
          <c:order val="0"/>
          <c:tx>
            <c:v>план факт</c:v>
          </c:tx>
          <c:invertIfNegative val="0"/>
          <c:dLbls>
            <c:dLbl>
              <c:idx val="0"/>
              <c:layout>
                <c:manualLayout>
                  <c:x val="-0.11869766995586349"/>
                  <c:y val="-0.25469012657505313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8582215612406702"/>
                  <c:y val="-0.25450747035403914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PT Astra Serif" panose="020A0603040505020204" pitchFamily="18" charset="-52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'отчет 23'!$B$79:$C$79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'отчет 23'!$B$85:$C$85</c:f>
              <c:numCache>
                <c:formatCode>0.0</c:formatCode>
                <c:ptCount val="2"/>
                <c:pt idx="0">
                  <c:v>8.1999999999999993</c:v>
                </c:pt>
                <c:pt idx="1">
                  <c:v>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43870208"/>
        <c:axId val="143876096"/>
        <c:axId val="0"/>
      </c:bar3DChart>
      <c:catAx>
        <c:axId val="1438702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3876096"/>
        <c:crosses val="autoZero"/>
        <c:auto val="1"/>
        <c:lblAlgn val="ctr"/>
        <c:lblOffset val="100"/>
        <c:noMultiLvlLbl val="0"/>
      </c:catAx>
      <c:valAx>
        <c:axId val="14387609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4387020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PT Astra Serif" panose="020A0603040505020204" pitchFamily="18" charset="-52"/>
          <a:ea typeface="PT Astra Serif" panose="020A0603040505020204" pitchFamily="18" charset="-52"/>
        </a:defRPr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percent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3811712"/>
        <c:axId val="143813248"/>
        <c:axId val="0"/>
      </c:bar3DChart>
      <c:catAx>
        <c:axId val="143811712"/>
        <c:scaling>
          <c:orientation val="minMax"/>
        </c:scaling>
        <c:delete val="1"/>
        <c:axPos val="b"/>
        <c:majorTickMark val="out"/>
        <c:minorTickMark val="none"/>
        <c:tickLblPos val="nextTo"/>
        <c:crossAx val="143813248"/>
        <c:crosses val="autoZero"/>
        <c:auto val="1"/>
        <c:lblAlgn val="ctr"/>
        <c:lblOffset val="100"/>
        <c:noMultiLvlLbl val="0"/>
      </c:catAx>
      <c:valAx>
        <c:axId val="14381324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43811712"/>
        <c:crosses val="autoZero"/>
        <c:crossBetween val="between"/>
      </c:valAx>
      <c:spPr>
        <a:ln w="25400"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Объем финансирования, </a:t>
            </a:r>
          </a:p>
          <a:p>
            <a:pPr>
              <a:defRPr sz="1400"/>
            </a:pPr>
            <a:r>
              <a:rPr lang="ru-RU" sz="1400" b="0">
                <a:latin typeface="Times New Roman" pitchFamily="18" charset="0"/>
                <a:cs typeface="Times New Roman" pitchFamily="18" charset="0"/>
              </a:rPr>
              <a:t>млн. рублей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spPr>
            <a:solidFill>
              <a:schemeClr val="accent2"/>
            </a:solidFill>
          </c:spPr>
          <c:invertIfNegative val="0"/>
          <c:dLbls>
            <c:dLbl>
              <c:idx val="0"/>
              <c:layout>
                <c:manualLayout>
                  <c:x val="-0.15764975580584073"/>
                  <c:y val="-0.335279741195141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0778032492773846"/>
                  <c:y val="-0.336324238539949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Лист1!$B$6:$C$6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Лист1!$B$7:$C$7</c:f>
              <c:numCache>
                <c:formatCode>General</c:formatCode>
                <c:ptCount val="2"/>
                <c:pt idx="0">
                  <c:v>328.3</c:v>
                </c:pt>
                <c:pt idx="1">
                  <c:v>327.39999999999998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4145024"/>
        <c:axId val="144146816"/>
        <c:axId val="0"/>
      </c:bar3DChart>
      <c:catAx>
        <c:axId val="144145024"/>
        <c:scaling>
          <c:orientation val="minMax"/>
        </c:scaling>
        <c:delete val="1"/>
        <c:axPos val="b"/>
        <c:majorTickMark val="out"/>
        <c:minorTickMark val="none"/>
        <c:tickLblPos val="nextTo"/>
        <c:crossAx val="144146816"/>
        <c:crosses val="autoZero"/>
        <c:auto val="1"/>
        <c:lblAlgn val="ctr"/>
        <c:lblOffset val="100"/>
        <c:noMultiLvlLbl val="0"/>
      </c:catAx>
      <c:valAx>
        <c:axId val="14414681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44145024"/>
        <c:crosses val="autoZero"/>
        <c:crossBetween val="between"/>
      </c:valAx>
      <c:spPr>
        <a:ln w="25400"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Структура расходов </a:t>
            </a:r>
          </a:p>
        </c:rich>
      </c:tx>
      <c:layout>
        <c:manualLayout>
          <c:xMode val="edge"/>
          <c:yMode val="edge"/>
          <c:x val="0.29844080482595908"/>
          <c:y val="8.8829879743682172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/>
              </a:solidFill>
            </c:spPr>
          </c:dPt>
          <c:dPt>
            <c:idx val="1"/>
            <c:bubble3D val="0"/>
            <c:spPr>
              <a:solidFill>
                <a:schemeClr val="accent3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32</a:t>
                    </a:r>
                    <a:r>
                      <a:rPr lang="ru-RU"/>
                      <a:t>,0</a:t>
                    </a:r>
                    <a:r>
                      <a:rPr lang="en-US"/>
                      <a:t>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68</a:t>
                    </a:r>
                    <a:r>
                      <a:rPr lang="ru-RU"/>
                      <a:t>,0</a:t>
                    </a:r>
                    <a:r>
                      <a:rPr lang="en-US"/>
                      <a:t>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Лист2!$B$5:$C$5</c:f>
              <c:strCache>
                <c:ptCount val="2"/>
                <c:pt idx="0">
                  <c:v>Областной бюджет</c:v>
                </c:pt>
                <c:pt idx="1">
                  <c:v>Бюджет Округа</c:v>
                </c:pt>
              </c:strCache>
            </c:strRef>
          </c:cat>
          <c:val>
            <c:numRef>
              <c:f>Лист2!$B$7:$C$7</c:f>
              <c:numCache>
                <c:formatCode>General</c:formatCode>
                <c:ptCount val="2"/>
                <c:pt idx="0">
                  <c:v>105</c:v>
                </c:pt>
                <c:pt idx="1">
                  <c:v>223.3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13498051184744139"/>
          <c:y val="0.82305465605838768"/>
          <c:w val="0.73730181945658491"/>
          <c:h val="9.3909247867323575E-2"/>
        </c:manualLayout>
      </c:layout>
      <c:overlay val="0"/>
      <c:txPr>
        <a:bodyPr/>
        <a:lstStyle/>
        <a:p>
          <a:pPr rtl="0"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c:rich>
      </c:tx>
      <c:layout>
        <c:manualLayout>
          <c:xMode val="edge"/>
          <c:yMode val="edge"/>
          <c:x val="0.25317530078357303"/>
          <c:y val="2.377802929304151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391657227442722E-2"/>
          <c:y val="0.24139069704902993"/>
          <c:w val="0.84776803642489451"/>
          <c:h val="0.65043277203472716"/>
        </c:manualLayout>
      </c:layout>
      <c:bar3DChart>
        <c:barDir val="col"/>
        <c:grouping val="percentStack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2.8500397705156628E-2"/>
                  <c:y val="-0.365084713130535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605561102743321E-2"/>
                  <c:y val="-0.366244414696358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777777777777676E-3"/>
                  <c:y val="-0.226851851851851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'отчет 23'!$B$128:$C$128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'отчет 23'!$B$133:$C$133</c:f>
              <c:numCache>
                <c:formatCode>0.0</c:formatCode>
                <c:ptCount val="2"/>
                <c:pt idx="0">
                  <c:v>48.7</c:v>
                </c:pt>
                <c:pt idx="1">
                  <c:v>47.7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5139584"/>
        <c:axId val="145141120"/>
        <c:axId val="0"/>
      </c:bar3DChart>
      <c:catAx>
        <c:axId val="1451395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5141120"/>
        <c:crosses val="autoZero"/>
        <c:auto val="1"/>
        <c:lblAlgn val="ctr"/>
        <c:lblOffset val="100"/>
        <c:noMultiLvlLbl val="0"/>
      </c:catAx>
      <c:valAx>
        <c:axId val="145141120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4513958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PT Astra Serif" panose="020A0603040505020204" pitchFamily="18" charset="-52"/>
          <a:ea typeface="PT Astra Serif" panose="020A0603040505020204" pitchFamily="18" charset="-52"/>
        </a:defRPr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>
              <a:defRPr sz="1600"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defRPr>
            </a:pPr>
            <a:r>
              <a:rPr lang="ru-RU" sz="1600" dirty="0"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Структура расходов </a:t>
            </a:r>
          </a:p>
        </c:rich>
      </c:tx>
      <c:layout>
        <c:manualLayout>
          <c:xMode val="edge"/>
          <c:yMode val="edge"/>
          <c:x val="0.34368184214320197"/>
          <c:y val="4.041796281894604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56144161135194"/>
          <c:y val="0.19210723568516397"/>
          <c:w val="0.77631580474185968"/>
          <c:h val="0.6527691069659123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/>
              </a:solidFill>
            </c:spPr>
          </c:dPt>
          <c:dPt>
            <c:idx val="1"/>
            <c:bubble3D val="0"/>
            <c:spPr>
              <a:solidFill>
                <a:schemeClr val="accent3"/>
              </a:solidFill>
            </c:spPr>
          </c:dPt>
          <c:dLbls>
            <c:dLbl>
              <c:idx val="0"/>
              <c:layout>
                <c:manualLayout>
                  <c:x val="-9.9369262001191783E-2"/>
                  <c:y val="0.1084990556604821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0541882264716905E-2"/>
                  <c:y val="-0.2443358605427554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'отчет 23'!$E$131:$E$132</c:f>
              <c:strCache>
                <c:ptCount val="2"/>
                <c:pt idx="0">
                  <c:v>Областной бюджет</c:v>
                </c:pt>
                <c:pt idx="1">
                  <c:v>Бюджет Округа</c:v>
                </c:pt>
              </c:strCache>
            </c:strRef>
          </c:cat>
          <c:val>
            <c:numRef>
              <c:f>'отчет 23'!$G$131:$G$132</c:f>
              <c:numCache>
                <c:formatCode>0.0%</c:formatCode>
                <c:ptCount val="2"/>
                <c:pt idx="0">
                  <c:v>0.10482180293501048</c:v>
                </c:pt>
                <c:pt idx="1">
                  <c:v>0.89517819706498958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2552947881514811"/>
          <c:y val="0.84468668422625226"/>
          <c:w val="0.69425204875274316"/>
          <c:h val="0.13191736459924053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финансирования, 2023 год,
(млн. рублей)</a:t>
            </a:r>
          </a:p>
        </c:rich>
      </c:tx>
      <c:layout/>
      <c:overlay val="0"/>
    </c:title>
    <c:autoTitleDeleted val="0"/>
    <c:view3D>
      <c:rotX val="10"/>
      <c:rotY val="20"/>
      <c:rAngAx val="1"/>
    </c:view3D>
    <c:floor>
      <c:thickness val="0"/>
      <c:spPr>
        <a:solidFill>
          <a:srgbClr val="FFFF66"/>
        </a:solidFill>
        <a:scene3d>
          <a:camera prst="orthographicFront"/>
          <a:lightRig rig="threePt" dir="t"/>
        </a:scene3d>
        <a:sp3d>
          <a:contourClr>
            <a:srgbClr val="000000"/>
          </a:contourClr>
        </a:sp3d>
      </c:spPr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2358599077475616E-2"/>
                  <c:y val="-0.302704366138696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90534148660227E-2"/>
                  <c:y val="-0.309430588394816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27.3</c:v>
                </c:pt>
                <c:pt idx="1">
                  <c:v>27.1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5502208"/>
        <c:axId val="145503744"/>
        <c:axId val="0"/>
      </c:bar3DChart>
      <c:catAx>
        <c:axId val="1455022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5503744"/>
        <c:crosses val="autoZero"/>
        <c:auto val="1"/>
        <c:lblAlgn val="ctr"/>
        <c:lblOffset val="100"/>
        <c:noMultiLvlLbl val="0"/>
      </c:catAx>
      <c:valAx>
        <c:axId val="14550374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45502208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доходов бюджета Миасского городского округа </a:t>
            </a:r>
            <a:endParaRPr lang="ru-RU" sz="20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 sz="20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</a:t>
            </a:r>
          </a:p>
          <a:p>
            <a:pPr>
              <a:defRPr sz="20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 sz="20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4870823310274073"/>
          <c:y val="2.2257132700261615E-2"/>
        </c:manualLayout>
      </c:layout>
      <c:overlay val="0"/>
      <c:spPr>
        <a:noFill/>
        <a:ln w="25400">
          <a:noFill/>
        </a:ln>
      </c:spPr>
    </c:title>
    <c:autoTitleDeleted val="0"/>
    <c:view3D>
      <c:rotX val="15"/>
      <c:hPercent val="41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8083520962762086E-2"/>
          <c:y val="0"/>
          <c:w val="0.89909344498270383"/>
          <c:h val="0.99203294919830354"/>
        </c:manualLayout>
      </c:layout>
      <c:bar3DChart>
        <c:barDir val="col"/>
        <c:grouping val="stacked"/>
        <c:varyColors val="0"/>
        <c:ser>
          <c:idx val="0"/>
          <c:order val="0"/>
          <c:spPr>
            <a:gradFill>
              <a:gsLst>
                <a:gs pos="0">
                  <a:srgbClr val="9999FF"/>
                </a:gs>
                <a:gs pos="50000">
                  <a:srgbClr val="CCCCFF"/>
                </a:gs>
                <a:gs pos="100000">
                  <a:srgbClr val="9999FF"/>
                </a:gs>
              </a:gsLst>
              <a:lin ang="5400000" scaled="0"/>
            </a:gra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80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2 315,6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80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1800"/>
                      <a:t> 2 712,7</a:t>
                    </a:r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3048862868723262E-3"/>
                  <c:y val="1.0922992900054614E-3"/>
                </c:manualLayout>
              </c:layout>
              <c:tx>
                <c:rich>
                  <a:bodyPr/>
                  <a:lstStyle/>
                  <a:p>
                    <a:r>
                      <a:rPr lang="ru-RU" sz="180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2 758,0</a:t>
                    </a:r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80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'слайд 2'!$B$3:$D$3</c:f>
              <c:numCache>
                <c:formatCode>_-* #,##0.0_р_._-;\-* #,##0.0_р_._-;_-* "-"??_р_._-;_-@_-</c:formatCode>
                <c:ptCount val="3"/>
                <c:pt idx="0">
                  <c:v>2315598.6</c:v>
                </c:pt>
                <c:pt idx="1">
                  <c:v>2712661.3</c:v>
                </c:pt>
                <c:pt idx="2">
                  <c:v>2758006.1</c:v>
                </c:pt>
              </c:numCache>
            </c:numRef>
          </c:val>
        </c:ser>
        <c:ser>
          <c:idx val="1"/>
          <c:order val="1"/>
          <c:spPr>
            <a:gradFill flip="none" rotWithShape="1">
              <a:gsLst>
                <a:gs pos="0">
                  <a:srgbClr val="92D050"/>
                </a:gs>
                <a:gs pos="50000">
                  <a:srgbClr val="CCFF99"/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-1.6666666666666666E-2"/>
                </c:manualLayout>
              </c:layout>
              <c:tx>
                <c:rich>
                  <a:bodyPr/>
                  <a:lstStyle/>
                  <a:p>
                    <a:r>
                      <a:rPr lang="ru-RU" sz="180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4 091,8</a:t>
                    </a:r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446660048525073E-3"/>
                  <c:y val="-1.2794546515018957E-2"/>
                </c:manualLayout>
              </c:layout>
              <c:tx>
                <c:rich>
                  <a:bodyPr/>
                  <a:lstStyle/>
                  <a:p>
                    <a:r>
                      <a:rPr lang="ru-RU" sz="180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1800">
                        <a:latin typeface="Times New Roman" pitchFamily="18" charset="0"/>
                        <a:cs typeface="Times New Roman" pitchFamily="18" charset="0"/>
                      </a:rPr>
                      <a:t>5 231,9</a:t>
                    </a:r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307661155929015E-2"/>
                  <c:y val="-2.2558909303003791E-2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5 168,8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80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'слайд 2'!$B$4:$D$4</c:f>
              <c:numCache>
                <c:formatCode>_-* #,##0.0_р_._-;\-* #,##0.0_р_._-;_-* "-"??_р_._-;_-@_-</c:formatCode>
                <c:ptCount val="3"/>
                <c:pt idx="0">
                  <c:v>4091791.1</c:v>
                </c:pt>
                <c:pt idx="1">
                  <c:v>5231884.9000000004</c:v>
                </c:pt>
                <c:pt idx="2">
                  <c:v>5168781.2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8"/>
        <c:gapDepth val="0"/>
        <c:shape val="box"/>
        <c:axId val="136210304"/>
        <c:axId val="136211840"/>
        <c:axId val="0"/>
      </c:bar3DChart>
      <c:catAx>
        <c:axId val="136210304"/>
        <c:scaling>
          <c:orientation val="minMax"/>
        </c:scaling>
        <c:delete val="1"/>
        <c:axPos val="b"/>
        <c:majorTickMark val="out"/>
        <c:minorTickMark val="none"/>
        <c:tickLblPos val="nextTo"/>
        <c:crossAx val="136211840"/>
        <c:crosses val="autoZero"/>
        <c:auto val="1"/>
        <c:lblAlgn val="ctr"/>
        <c:lblOffset val="100"/>
        <c:noMultiLvlLbl val="0"/>
      </c:catAx>
      <c:valAx>
        <c:axId val="136211840"/>
        <c:scaling>
          <c:orientation val="minMax"/>
        </c:scaling>
        <c:delete val="1"/>
        <c:axPos val="l"/>
        <c:numFmt formatCode="_-* #,##0.0_р_._-;\-* #,##0.0_р_._-;_-* &quot;-&quot;??_р_._-;_-@_-" sourceLinked="1"/>
        <c:majorTickMark val="out"/>
        <c:minorTickMark val="none"/>
        <c:tickLblPos val="nextTo"/>
        <c:crossAx val="1362103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gradFill>
      <a:gsLst>
        <a:gs pos="0">
          <a:schemeClr val="accent5">
            <a:lumMod val="20000"/>
            <a:lumOff val="80000"/>
          </a:schemeClr>
        </a:gs>
        <a:gs pos="50000">
          <a:schemeClr val="bg1"/>
        </a:gs>
        <a:gs pos="100000">
          <a:schemeClr val="accent5">
            <a:lumMod val="20000"/>
            <a:lumOff val="80000"/>
          </a:schemeClr>
        </a:gs>
      </a:gsLst>
      <a:lin ang="5400000" scaled="0"/>
    </a:gradFill>
    <a:ln w="3175">
      <a:noFill/>
      <a:prstDash val="solid"/>
    </a:ln>
  </c:spPr>
  <c:txPr>
    <a:bodyPr/>
    <a:lstStyle/>
    <a:p>
      <a:pPr>
        <a:defRPr sz="1775" b="1" i="0" u="none" strike="noStrike" baseline="0">
          <a:solidFill>
            <a:schemeClr val="accent2">
              <a:lumMod val="50000"/>
            </a:schemeClr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  <c:userShapes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</a:t>
            </a: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рублей</a:t>
            </a:r>
          </a:p>
        </c:rich>
      </c:tx>
      <c:layout>
        <c:manualLayout>
          <c:xMode val="edge"/>
          <c:yMode val="edge"/>
          <c:x val="0.22205125356441877"/>
          <c:y val="6.0505739258635213E-3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39164103678864E-2"/>
          <c:y val="0.233071403093836"/>
          <c:w val="0.84776803642489451"/>
          <c:h val="0.65043277203472716"/>
        </c:manualLayout>
      </c:layout>
      <c:bar3DChart>
        <c:barDir val="col"/>
        <c:grouping val="percentStack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2.4938313391663424E-2"/>
                  <c:y val="-0.35618385622758225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7343498789960986E-2"/>
                  <c:y val="-0.35663487278352546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777777777777676E-3"/>
                  <c:y val="-0.226851851851851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'отчет 23'!$B$155:$C$155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'отчет 23'!$B$160:$C$160</c:f>
              <c:numCache>
                <c:formatCode>0.0</c:formatCode>
                <c:ptCount val="2"/>
                <c:pt idx="0">
                  <c:v>290.10000000000002</c:v>
                </c:pt>
                <c:pt idx="1">
                  <c:v>278.69999999999993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5576320"/>
        <c:axId val="145577856"/>
        <c:axId val="0"/>
      </c:bar3DChart>
      <c:catAx>
        <c:axId val="1455763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5577856"/>
        <c:crosses val="autoZero"/>
        <c:auto val="1"/>
        <c:lblAlgn val="ctr"/>
        <c:lblOffset val="100"/>
        <c:noMultiLvlLbl val="0"/>
      </c:catAx>
      <c:valAx>
        <c:axId val="14557785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4557632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PT Astra Serif" panose="020A0603040505020204" pitchFamily="18" charset="-52"/>
          <a:ea typeface="PT Astra Serif" panose="020A0603040505020204" pitchFamily="18" charset="-52"/>
        </a:defRPr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</a:t>
            </a:r>
          </a:p>
        </c:rich>
      </c:tx>
      <c:layout>
        <c:manualLayout>
          <c:xMode val="edge"/>
          <c:yMode val="edge"/>
          <c:x val="0.3225712785901762"/>
          <c:y val="4.184071595844441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56144161135194"/>
          <c:y val="0.19210723568516397"/>
          <c:w val="0.77631580474185968"/>
          <c:h val="0.6527691069659123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/>
              </a:solidFill>
            </c:spPr>
          </c:dPt>
          <c:dPt>
            <c:idx val="1"/>
            <c:bubble3D val="0"/>
            <c:spPr>
              <a:solidFill>
                <a:schemeClr val="accent3"/>
              </a:solidFill>
            </c:spPr>
          </c:dPt>
          <c:dLbls>
            <c:dLbl>
              <c:idx val="1"/>
              <c:layout>
                <c:manualLayout>
                  <c:x val="-9.0399700037495315E-3"/>
                  <c:y val="1.007052421894584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'отчет 23'!$E$156:$E$158</c:f>
              <c:strCache>
                <c:ptCount val="2"/>
                <c:pt idx="0">
                  <c:v>Федеральный и областной бюджет</c:v>
                </c:pt>
                <c:pt idx="1">
                  <c:v>Бюджет Округа</c:v>
                </c:pt>
              </c:strCache>
            </c:strRef>
          </c:cat>
          <c:val>
            <c:numRef>
              <c:f>'отчет 23'!$G$156:$G$158</c:f>
              <c:numCache>
                <c:formatCode>0.0%</c:formatCode>
                <c:ptCount val="3"/>
                <c:pt idx="0">
                  <c:v>0.96770721205597432</c:v>
                </c:pt>
                <c:pt idx="1">
                  <c:v>3.2292787944025639E-2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19053288338957633"/>
          <c:y val="0.861879214209191"/>
          <c:w val="0.77044259467566556"/>
          <c:h val="0.11034298305436029"/>
        </c:manualLayout>
      </c:layout>
      <c:overlay val="0"/>
      <c:txPr>
        <a:bodyPr/>
        <a:lstStyle/>
        <a:p>
          <a:pPr>
            <a:defRPr sz="11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 sz="1600"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defRPr>
            </a:pPr>
            <a:r>
              <a:rPr lang="ru-RU" sz="1600"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Объем финансирования</a:t>
            </a:r>
            <a:r>
              <a:rPr lang="en-US" sz="1600"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,</a:t>
            </a:r>
            <a:endParaRPr lang="ru-RU" sz="1600">
              <a:latin typeface="Times New Roman" panose="02020603050405020304" pitchFamily="18" charset="0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>
              <a:defRPr sz="1600"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defRPr>
            </a:pPr>
            <a:r>
              <a:rPr lang="ru-RU" sz="1600" b="0"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 млн. рублей</a:t>
            </a:r>
          </a:p>
        </c:rich>
      </c:tx>
      <c:layout>
        <c:manualLayout>
          <c:xMode val="edge"/>
          <c:yMode val="edge"/>
          <c:x val="0.2220514387290301"/>
          <c:y val="3.1058721087831825E-4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391657227442722E-2"/>
          <c:y val="0.24139069704902993"/>
          <c:w val="0.84776803642489451"/>
          <c:h val="0.65043277203472716"/>
        </c:manualLayout>
      </c:layout>
      <c:bar3DChart>
        <c:barDir val="col"/>
        <c:grouping val="percentStack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-2.3792576177285318E-2"/>
                  <c:y val="-0.373317559875895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2248317636195752"/>
                  <c:y val="-0.37517966657941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777777777777676E-3"/>
                  <c:y val="-0.226851851851851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'отчет 23'!$B$179:$C$179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'отчет 23'!$B$185:$C$185</c:f>
              <c:numCache>
                <c:formatCode>0.0</c:formatCode>
                <c:ptCount val="2"/>
                <c:pt idx="0">
                  <c:v>555.80000000000007</c:v>
                </c:pt>
                <c:pt idx="1">
                  <c:v>553.40000000000009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5670912"/>
        <c:axId val="145672448"/>
        <c:axId val="0"/>
      </c:bar3DChart>
      <c:catAx>
        <c:axId val="1456709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5672448"/>
        <c:crosses val="autoZero"/>
        <c:auto val="1"/>
        <c:lblAlgn val="ctr"/>
        <c:lblOffset val="100"/>
        <c:noMultiLvlLbl val="0"/>
      </c:catAx>
      <c:valAx>
        <c:axId val="14567244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4567091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</a:t>
            </a:r>
          </a:p>
        </c:rich>
      </c:tx>
      <c:layout>
        <c:manualLayout>
          <c:xMode val="edge"/>
          <c:yMode val="edge"/>
          <c:x val="0.34084584720056627"/>
          <c:y val="4.653703984839154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56144161135194"/>
          <c:y val="0.19210723568516397"/>
          <c:w val="0.77631580474185968"/>
          <c:h val="0.6527691069659123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/>
              </a:solidFill>
            </c:spPr>
          </c:dPt>
          <c:dPt>
            <c:idx val="1"/>
            <c:bubble3D val="0"/>
            <c:spPr>
              <a:solidFill>
                <a:schemeClr val="accent3"/>
              </a:solidFill>
            </c:spPr>
          </c:dPt>
          <c:dLbls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'отчет 23'!$E$182:$E$183</c:f>
              <c:strCache>
                <c:ptCount val="2"/>
                <c:pt idx="0">
                  <c:v>Областной бюджет</c:v>
                </c:pt>
                <c:pt idx="1">
                  <c:v>Бюджет Округа</c:v>
                </c:pt>
              </c:strCache>
            </c:strRef>
          </c:cat>
          <c:val>
            <c:numRef>
              <c:f>'отчет 23'!$G$182:$G$183</c:f>
              <c:numCache>
                <c:formatCode>0.0%</c:formatCode>
                <c:ptCount val="2"/>
                <c:pt idx="0">
                  <c:v>0.5959522949042283</c:v>
                </c:pt>
                <c:pt idx="1">
                  <c:v>0.40404770509577165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11323489980646236"/>
          <c:y val="0.88850501580391883"/>
          <c:w val="0.86018469119364893"/>
          <c:h val="8.3717191601049873E-2"/>
        </c:manualLayout>
      </c:layout>
      <c:overlay val="0"/>
      <c:txPr>
        <a:bodyPr/>
        <a:lstStyle/>
        <a:p>
          <a:pPr>
            <a:defRPr sz="11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Объем финансирования, 2023 год,</a:t>
            </a:r>
          </a:p>
          <a:p>
            <a:pPr>
              <a:defRPr sz="1200"/>
            </a:pPr>
            <a:r>
              <a:rPr lang="ru-RU" sz="1200" b="0">
                <a:latin typeface="Times New Roman" pitchFamily="18" charset="0"/>
                <a:cs typeface="Times New Roman" pitchFamily="18" charset="0"/>
              </a:rPr>
              <a:t>(млн. рублей)</a:t>
            </a:r>
          </a:p>
        </c:rich>
      </c:tx>
      <c:layout>
        <c:manualLayout>
          <c:xMode val="edge"/>
          <c:yMode val="edge"/>
          <c:x val="0.26651844900702398"/>
          <c:y val="3.8341150500185966E-2"/>
        </c:manualLayout>
      </c:layout>
      <c:overlay val="0"/>
    </c:title>
    <c:autoTitleDeleted val="0"/>
    <c:view3D>
      <c:rotX val="10"/>
      <c:rotY val="15"/>
      <c:rAngAx val="1"/>
    </c:view3D>
    <c:floor>
      <c:thickness val="0"/>
      <c:spPr>
        <a:solidFill>
          <a:srgbClr val="FFFF99">
            <a:alpha val="98039"/>
          </a:srgbClr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79646">
                <a:lumMod val="75000"/>
              </a:srgbClr>
            </a:solidFill>
          </c:spPr>
          <c:invertIfNegative val="0"/>
          <c:dLbls>
            <c:dLbl>
              <c:idx val="0"/>
              <c:layout>
                <c:manualLayout>
                  <c:x val="2.70195806132657E-2"/>
                  <c:y val="-0.239563357694555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150746220958102E-2"/>
                  <c:y val="-0.179025123497093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3351287170873832E-3"/>
                  <c:y val="-0.21169826446211937"/>
                </c:manualLayout>
              </c:layout>
              <c:tx>
                <c:rich>
                  <a:bodyPr/>
                  <a:lstStyle/>
                  <a:p>
                    <a:r>
                      <a:rPr lang="en-US" sz="1100" b="1">
                        <a:latin typeface="Times New Roman" pitchFamily="18" charset="0"/>
                        <a:cs typeface="Times New Roman" pitchFamily="18" charset="0"/>
                      </a:rPr>
                      <a:t>5</a:t>
                    </a:r>
                    <a:r>
                      <a:rPr lang="en-US" sz="1100" b="1"/>
                      <a:t>2,4</a:t>
                    </a:r>
                    <a:endParaRPr lang="en-US" sz="110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331198765416287E-2"/>
                  <c:y val="-0.17680471919201321"/>
                </c:manualLayout>
              </c:layout>
              <c:tx>
                <c:rich>
                  <a:bodyPr/>
                  <a:lstStyle/>
                  <a:p>
                    <a:r>
                      <a:rPr lang="en-US" sz="1100" b="1">
                        <a:latin typeface="Times New Roman" pitchFamily="18" charset="0"/>
                        <a:cs typeface="Times New Roman" pitchFamily="18" charset="0"/>
                      </a:rPr>
                      <a:t>4</a:t>
                    </a:r>
                    <a:r>
                      <a:rPr lang="en-US" sz="1100" b="1"/>
                      <a:t>0,4</a:t>
                    </a:r>
                    <a:endParaRPr lang="en-US" sz="110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77.400000000000006</c:v>
                </c:pt>
                <c:pt idx="1">
                  <c:v>38.5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46055552"/>
        <c:axId val="146058240"/>
        <c:axId val="0"/>
      </c:bar3DChart>
      <c:catAx>
        <c:axId val="146055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6058240"/>
        <c:crosses val="autoZero"/>
        <c:auto val="1"/>
        <c:lblAlgn val="ctr"/>
        <c:lblOffset val="100"/>
        <c:noMultiLvlLbl val="0"/>
      </c:catAx>
      <c:valAx>
        <c:axId val="1460582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4605555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100"/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Объем финансирования, 2023 год</a:t>
            </a:r>
          </a:p>
          <a:p>
            <a:pPr>
              <a:defRPr sz="1100"/>
            </a:pPr>
            <a:r>
              <a:rPr lang="ru-RU" sz="1100" b="0">
                <a:latin typeface="Times New Roman" pitchFamily="18" charset="0"/>
                <a:cs typeface="Times New Roman" pitchFamily="18" charset="0"/>
              </a:rPr>
              <a:t>(млн. рублей)</a:t>
            </a:r>
          </a:p>
        </c:rich>
      </c:tx>
      <c:layout>
        <c:manualLayout>
          <c:xMode val="edge"/>
          <c:yMode val="edge"/>
          <c:x val="0.17107998120960058"/>
          <c:y val="2.9295863303456099E-2"/>
        </c:manualLayout>
      </c:layout>
      <c:overlay val="0"/>
    </c:title>
    <c:autoTitleDeleted val="0"/>
    <c:view3D>
      <c:rotX val="10"/>
      <c:rotY val="30"/>
      <c:rAngAx val="1"/>
    </c:view3D>
    <c:floor>
      <c:thickness val="0"/>
      <c:spPr>
        <a:solidFill>
          <a:srgbClr val="FFFF00"/>
        </a:solidFill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2.5865942623942036E-2"/>
          <c:y val="0.24391620858713414"/>
          <c:w val="0.9289176090468495"/>
          <c:h val="0.60797886113292443"/>
        </c:manualLayout>
      </c:layout>
      <c:bar3DChart>
        <c:barDir val="col"/>
        <c:grouping val="percentStacked"/>
        <c:varyColors val="0"/>
        <c:ser>
          <c:idx val="0"/>
          <c:order val="0"/>
          <c:spPr>
            <a:solidFill>
              <a:srgbClr val="4F81BD"/>
            </a:solidFill>
          </c:spPr>
          <c:invertIfNegative val="0"/>
          <c:dLbls>
            <c:dLbl>
              <c:idx val="0"/>
              <c:layout>
                <c:manualLayout>
                  <c:x val="1.9455189902117996E-2"/>
                  <c:y val="-0.345018622646463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210143360512891E-2"/>
                      <c:h val="8.1967867224144147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4.1934065978558123E-2"/>
                  <c:y val="-0.345018622646463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 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9.5</c:v>
                </c:pt>
                <c:pt idx="1">
                  <c:v>9.4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6126336"/>
        <c:axId val="146127872"/>
        <c:axId val="0"/>
      </c:bar3DChart>
      <c:catAx>
        <c:axId val="146126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6127872"/>
        <c:crosses val="autoZero"/>
        <c:auto val="1"/>
        <c:lblAlgn val="ctr"/>
        <c:lblOffset val="100"/>
        <c:noMultiLvlLbl val="0"/>
      </c:catAx>
      <c:valAx>
        <c:axId val="14612787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146126336"/>
        <c:crosses val="autoZero"/>
        <c:crossBetween val="between"/>
      </c:valAx>
      <c:spPr>
        <a:effectLst>
          <a:glow rad="977900">
            <a:srgbClr val="4F81BD">
              <a:satMod val="175000"/>
              <a:alpha val="76000"/>
            </a:srgbClr>
          </a:glow>
        </a:effectLst>
      </c:spPr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/>
              <a:t>Объем финансирования,</a:t>
            </a:r>
            <a:r>
              <a:rPr lang="ru-RU" baseline="0" dirty="0"/>
              <a:t> </a:t>
            </a:r>
            <a:endParaRPr lang="ru-RU" baseline="0" dirty="0" smtClean="0"/>
          </a:p>
          <a:p>
            <a:pPr>
              <a:defRPr/>
            </a:pPr>
            <a:r>
              <a:rPr lang="ru-RU" sz="1200" baseline="0" dirty="0" smtClean="0"/>
              <a:t>тыс. рублей</a:t>
            </a:r>
            <a:endParaRPr lang="ru-RU" dirty="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7244544"/>
        <c:axId val="147246080"/>
        <c:axId val="0"/>
      </c:bar3DChart>
      <c:catAx>
        <c:axId val="147244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7246080"/>
        <c:crosses val="autoZero"/>
        <c:auto val="1"/>
        <c:lblAlgn val="ctr"/>
        <c:lblOffset val="100"/>
        <c:noMultiLvlLbl val="0"/>
      </c:catAx>
      <c:valAx>
        <c:axId val="147246080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14724454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4205396581389647"/>
          <c:y val="2.9130021589192791E-2"/>
        </c:manualLayout>
      </c:layout>
      <c:overlay val="0"/>
      <c:txPr>
        <a:bodyPr/>
        <a:lstStyle/>
        <a:p>
          <a:pPr>
            <a:defRPr sz="1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0750720953373697E-2"/>
          <c:y val="0.29904935487648521"/>
          <c:w val="0.50097014313730404"/>
          <c:h val="0.5982908805928470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по подпрограмме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chemeClr val="accent1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w="0"/>
              </a:sp3d>
            </c:spPr>
          </c:dPt>
          <c:dLbls>
            <c:dLbl>
              <c:idx val="0"/>
              <c:layout>
                <c:manualLayout>
                  <c:x val="-0.143258131866801"/>
                  <c:y val="-9.064721037001895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7.5701864550612079E-3"/>
                  <c:y val="0.1259788702156216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10,5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19,5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Областной бюджет</c:v>
                </c:pt>
                <c:pt idx="1">
                  <c:v>Бюджет округа</c:v>
                </c:pt>
                <c:pt idx="2">
                  <c:v>Федеральный бюджет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64</c:v>
                </c:pt>
                <c:pt idx="1">
                  <c:v>10.6</c:v>
                </c:pt>
                <c:pt idx="2">
                  <c:v>19.5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6219653518597499"/>
          <c:y val="0.37822186423730697"/>
          <c:w val="0.3160666913204227"/>
          <c:h val="0.43066836417575222"/>
        </c:manualLayout>
      </c:layout>
      <c:overlay val="0"/>
      <c:txPr>
        <a:bodyPr/>
        <a:lstStyle/>
        <a:p>
          <a:pPr>
            <a:defRPr sz="11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40"/>
      <c:rotY val="0"/>
      <c:depthPercent val="100"/>
      <c:rAngAx val="1"/>
    </c:view3D>
    <c:floor>
      <c:thickness val="0"/>
      <c:spPr>
        <a:solidFill>
          <a:schemeClr val="bg1">
            <a:lumMod val="75000"/>
          </a:schemeClr>
        </a:solidFill>
        <a:scene3d>
          <a:camera prst="orthographicFront"/>
          <a:lightRig rig="threePt" dir="t"/>
        </a:scene3d>
        <a:sp3d>
          <a:bevelT w="0"/>
          <a:bevelB w="0"/>
          <a:contourClr>
            <a:srgbClr val="000000"/>
          </a:contourClr>
        </a:sp3d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95416666666666672"/>
          <c:h val="0.84093233267716538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8.0725212630695375E-2"/>
                  <c:y val="-0.38907784876374507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47,6</a:t>
                    </a:r>
                    <a:endPara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095204713758084E-2"/>
                  <c:y val="-0.40312981097338396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46,54</a:t>
                    </a:r>
                    <a:endPara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200354.9</c:v>
                </c:pt>
                <c:pt idx="1">
                  <c:v>146446.70000000001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74"/>
        <c:gapDepth val="164"/>
        <c:shape val="cylinder"/>
        <c:axId val="147531648"/>
        <c:axId val="147533184"/>
        <c:axId val="0"/>
      </c:bar3DChart>
      <c:catAx>
        <c:axId val="1475316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7533184"/>
        <c:crosses val="autoZero"/>
        <c:auto val="1"/>
        <c:lblAlgn val="ctr"/>
        <c:lblOffset val="100"/>
        <c:noMultiLvlLbl val="0"/>
      </c:catAx>
      <c:valAx>
        <c:axId val="14753318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475316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2.2611447730878906E-2"/>
                  <c:y val="-0.324043558161080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9.0445790923515627E-3"/>
                  <c:y val="-0.324043558161080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1"/>
              <c:pt idx="0">
                <c:v>план</c:v>
              </c:pt>
            </c:strLit>
          </c:cat>
          <c:val>
            <c:numRef>
              <c:f>Бюджет!$K$34:$L$34</c:f>
              <c:numCache>
                <c:formatCode>#,##0.00</c:formatCode>
                <c:ptCount val="2"/>
                <c:pt idx="0">
                  <c:v>16.45</c:v>
                </c:pt>
                <c:pt idx="1">
                  <c:v>16.45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6823808"/>
        <c:axId val="146838272"/>
        <c:axId val="0"/>
      </c:bar3DChart>
      <c:catAx>
        <c:axId val="146823808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         План                                            Факт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146838272"/>
        <c:crosses val="autoZero"/>
        <c:auto val="1"/>
        <c:lblAlgn val="ctr"/>
        <c:lblOffset val="100"/>
        <c:noMultiLvlLbl val="0"/>
      </c:catAx>
      <c:valAx>
        <c:axId val="146838272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1468238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1" i="1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 sz="2000" i="1">
                <a:solidFill>
                  <a:schemeClr val="tx1"/>
                </a:solidFill>
              </a:rPr>
              <a:t>Структура налоговых и неналоговых доходов бюджета Миасского городского округа за 2023 год</a:t>
            </a:r>
          </a:p>
        </c:rich>
      </c:tx>
      <c:layout>
        <c:manualLayout>
          <c:xMode val="edge"/>
          <c:yMode val="edge"/>
          <c:x val="0.12762915231640928"/>
          <c:y val="0"/>
        </c:manualLayout>
      </c:layout>
      <c:overlay val="0"/>
    </c:title>
    <c:autoTitleDeleted val="0"/>
    <c:view3D>
      <c:rotX val="30"/>
      <c:rotY val="8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5120342453582899E-2"/>
          <c:y val="0.16737598574949439"/>
          <c:w val="0.96486711114257351"/>
          <c:h val="0.83262390068980174"/>
        </c:manualLayout>
      </c:layout>
      <c:pie3DChart>
        <c:varyColors val="1"/>
        <c:ser>
          <c:idx val="0"/>
          <c:order val="0"/>
          <c:spPr>
            <a:ln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c:spPr>
          <c:explosion val="42"/>
          <c:dPt>
            <c:idx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</c:dPt>
          <c:dPt>
            <c:idx val="1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</c:dPt>
          <c:dPt>
            <c:idx val="2"/>
            <c:bubble3D val="0"/>
            <c:spPr>
              <a:solidFill>
                <a:srgbClr val="EE6EB7"/>
              </a:solidFill>
              <a:ln>
                <a:solidFill>
                  <a:schemeClr val="tx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</c:dPt>
          <c:dPt>
            <c:idx val="3"/>
            <c:bubble3D val="0"/>
            <c:spPr>
              <a:solidFill>
                <a:srgbClr val="00B0F0"/>
              </a:solidFill>
              <a:ln>
                <a:solidFill>
                  <a:schemeClr val="tx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</c:dPt>
          <c:dPt>
            <c:idx val="4"/>
            <c:bubble3D val="0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</c:dPt>
          <c:dPt>
            <c:idx val="5"/>
            <c:bubble3D val="0"/>
          </c:dPt>
          <c:dPt>
            <c:idx val="6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</c:dPt>
          <c:dPt>
            <c:idx val="7"/>
            <c:bubble3D val="0"/>
            <c:spPr>
              <a:solidFill>
                <a:srgbClr val="66FFFF"/>
              </a:solidFill>
              <a:ln>
                <a:solidFill>
                  <a:schemeClr val="tx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</c:dPt>
          <c:dLbls>
            <c:dLbl>
              <c:idx val="0"/>
              <c:layout>
                <c:manualLayout>
                  <c:x val="0.18293411628333492"/>
                  <c:y val="-0.25606632762740006"/>
                </c:manualLayout>
              </c:layout>
              <c:tx>
                <c:rich>
                  <a:bodyPr/>
                  <a:lstStyle/>
                  <a:p>
                    <a:pPr>
                      <a:defRPr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Н</a:t>
                    </a:r>
                    <a:r>
                      <a:rPr lang="ru-RU" sz="1300" b="1" i="0" u="none" strike="noStrike" baseline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rPr>
                      <a:t>ДФЛ</a:t>
                    </a:r>
                  </a:p>
                  <a:p>
                    <a:pPr>
                      <a:defRPr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rPr>
                      <a:t>1 797,5 млн. руб. </a:t>
                    </a:r>
                  </a:p>
                  <a:p>
                    <a:pPr>
                      <a:defRPr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rPr>
                      <a:t>65,2 %</a:t>
                    </a:r>
                    <a:endParaRPr lang="ru-RU" sz="1600" b="1" i="0" u="none" strike="noStrike" baseline="0">
                      <a:solidFill>
                        <a:sysClr val="windowText" lastClr="000000"/>
                      </a:solidFill>
                      <a:latin typeface="Times New Roman"/>
                      <a:cs typeface="Times New Roman"/>
                    </a:endParaRPr>
                  </a:p>
                </c:rich>
              </c:tx>
              <c:spPr>
                <a:ln w="9525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8696033774025111E-2"/>
                  <c:y val="9.069661316006708E-2"/>
                </c:manualLayout>
              </c:layout>
              <c:tx>
                <c:rich>
                  <a:bodyPr/>
                  <a:lstStyle/>
                  <a:p>
                    <a:pPr>
                      <a:defRPr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З</a:t>
                    </a:r>
                    <a:r>
                      <a:rPr lang="ru-RU" sz="1300" b="1" i="0" u="none" strike="noStrike" baseline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rPr>
                      <a:t>емельный </a:t>
                    </a:r>
                  </a:p>
                  <a:p>
                    <a:pPr>
                      <a:defRPr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rPr>
                      <a:t>налог </a:t>
                    </a:r>
                  </a:p>
                  <a:p>
                    <a:pPr>
                      <a:defRPr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rPr>
                      <a:t>98,0 млн. руб.   </a:t>
                    </a:r>
                  </a:p>
                  <a:p>
                    <a:pPr>
                      <a:defRPr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rPr>
                      <a:t>3,6%</a:t>
                    </a:r>
                    <a:endParaRPr lang="ru-RU" sz="1600" b="1" i="0" u="none" strike="noStrike" baseline="0">
                      <a:solidFill>
                        <a:sysClr val="windowText" lastClr="000000"/>
                      </a:solidFill>
                      <a:latin typeface="Times New Roman"/>
                      <a:cs typeface="Times New Roman"/>
                    </a:endParaRPr>
                  </a:p>
                </c:rich>
              </c:tx>
              <c:spPr>
                <a:ln w="9525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9931785357182536E-2"/>
                  <c:y val="-3.8346247071711269E-2"/>
                </c:manualLayout>
              </c:layout>
              <c:tx>
                <c:rich>
                  <a:bodyPr/>
                  <a:lstStyle/>
                  <a:p>
                    <a:pPr>
                      <a:defRPr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Н</a:t>
                    </a:r>
                    <a:r>
                      <a:rPr lang="ru-RU" sz="1300" b="1" i="0" u="none" strike="noStrike" baseline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rPr>
                      <a:t>ИФЛ</a:t>
                    </a:r>
                  </a:p>
                  <a:p>
                    <a:pPr>
                      <a:defRPr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rPr>
                      <a:t>92,1 млн. руб. </a:t>
                    </a:r>
                  </a:p>
                  <a:p>
                    <a:pPr>
                      <a:defRPr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rPr>
                      <a:t>3,3 %</a:t>
                    </a:r>
                    <a:endParaRPr lang="ru-RU" sz="1600" b="1" i="0" u="none" strike="noStrike" baseline="0">
                      <a:solidFill>
                        <a:sysClr val="windowText" lastClr="000000"/>
                      </a:solidFill>
                      <a:latin typeface="Times New Roman"/>
                      <a:cs typeface="Times New Roman"/>
                    </a:endParaRPr>
                  </a:p>
                </c:rich>
              </c:tx>
              <c:spPr>
                <a:ln w="9525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7962793022997445"/>
                  <c:y val="-2.5714735399770396E-2"/>
                </c:manualLayout>
              </c:layout>
              <c:tx>
                <c:rich>
                  <a:bodyPr/>
                  <a:lstStyle/>
                  <a:p>
                    <a:pPr>
                      <a:defRPr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1300" b="1" i="0" u="none" strike="noStrike" baseline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rPr>
                      <a:t>УСН</a:t>
                    </a:r>
                  </a:p>
                  <a:p>
                    <a:pPr>
                      <a:defRPr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rPr>
                      <a:t>420,1 млн. руб.</a:t>
                    </a:r>
                  </a:p>
                  <a:p>
                    <a:pPr>
                      <a:defRPr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rPr>
                      <a:t>15,2 %</a:t>
                    </a:r>
                    <a:endParaRPr lang="ru-RU" sz="1600" b="1" i="0" u="none" strike="noStrike" baseline="0">
                      <a:solidFill>
                        <a:sysClr val="windowText" lastClr="000000"/>
                      </a:solidFill>
                      <a:latin typeface="Times New Roman"/>
                      <a:cs typeface="Times New Roman"/>
                    </a:endParaRPr>
                  </a:p>
                </c:rich>
              </c:tx>
              <c:spPr>
                <a:ln w="9525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15393434062881903"/>
                  <c:y val="-4.6098820561156287E-2"/>
                </c:manualLayout>
              </c:layout>
              <c:tx>
                <c:rich>
                  <a:bodyPr/>
                  <a:lstStyle/>
                  <a:p>
                    <a:pPr>
                      <a:defRPr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1300" b="1" i="0" u="none" strike="noStrike" baseline="0" dirty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rPr>
                      <a:t>Патент</a:t>
                    </a:r>
                  </a:p>
                  <a:p>
                    <a:pPr>
                      <a:defRPr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 dirty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rPr>
                      <a:t>7,5 млн. руб.</a:t>
                    </a:r>
                  </a:p>
                  <a:p>
                    <a:pPr>
                      <a:defRPr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 dirty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rPr>
                      <a:t>0,3 %</a:t>
                    </a:r>
                    <a:endParaRPr lang="ru-RU" sz="1600" b="1" i="0" u="none" strike="noStrike" baseline="0" dirty="0">
                      <a:solidFill>
                        <a:sysClr val="windowText" lastClr="000000"/>
                      </a:solidFill>
                      <a:latin typeface="Times New Roman"/>
                      <a:cs typeface="Times New Roman"/>
                    </a:endParaRPr>
                  </a:p>
                </c:rich>
              </c:tx>
              <c:spPr>
                <a:ln w="9525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7.9403844017331401E-2"/>
                  <c:y val="-7.3414781870114784E-2"/>
                </c:manualLayout>
              </c:layout>
              <c:tx>
                <c:rich>
                  <a:bodyPr/>
                  <a:lstStyle/>
                  <a:p>
                    <a:pPr>
                      <a:defRPr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Доходы от использования имущества</a:t>
                    </a:r>
                  </a:p>
                  <a:p>
                    <a:pPr>
                      <a:defRPr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125,3 млн.руб.</a:t>
                    </a:r>
                  </a:p>
                  <a:p>
                    <a:pPr>
                      <a:defRPr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4,5 %</a:t>
                    </a:r>
                    <a:endParaRPr lang="ru-RU" sz="1600" b="1" i="0" u="none" strike="noStrike" baseline="0">
                      <a:solidFill>
                        <a:sysClr val="windowText" lastClr="000000"/>
                      </a:solidFill>
                      <a:latin typeface="Times New Roman"/>
                      <a:cs typeface="Times New Roman"/>
                    </a:endParaRPr>
                  </a:p>
                </c:rich>
              </c:tx>
              <c:spPr>
                <a:ln w="9525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"/>
                  <c:y val="-0.15472295193007229"/>
                </c:manualLayout>
              </c:layout>
              <c:tx>
                <c:rich>
                  <a:bodyPr/>
                  <a:lstStyle/>
                  <a:p>
                    <a:pPr>
                      <a:defRPr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Доходы от </a:t>
                    </a:r>
                  </a:p>
                  <a:p>
                    <a:pPr>
                      <a:defRPr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продажи </a:t>
                    </a:r>
                  </a:p>
                  <a:p>
                    <a:pPr>
                      <a:defRPr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имущества 82,1 млн.руб.</a:t>
                    </a:r>
                    <a:endParaRPr lang="ru-RU" sz="1300" b="1" i="0" u="none" strike="noStrike" baseline="0">
                      <a:solidFill>
                        <a:sysClr val="windowText" lastClr="000000"/>
                      </a:solidFill>
                      <a:latin typeface="Times New Roman"/>
                      <a:cs typeface="Times New Roman"/>
                    </a:endParaRPr>
                  </a:p>
                  <a:p>
                    <a:pPr>
                      <a:defRPr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rPr>
                      <a:t>3,0 %</a:t>
                    </a:r>
                    <a:endParaRPr lang="ru-RU" sz="1600" b="1" i="1" u="none" strike="noStrike" baseline="0">
                      <a:solidFill>
                        <a:sysClr val="windowText" lastClr="000000"/>
                      </a:solidFill>
                      <a:latin typeface="Times New Roman"/>
                      <a:cs typeface="Times New Roman"/>
                    </a:endParaRPr>
                  </a:p>
                </c:rich>
              </c:tx>
              <c:spPr>
                <a:ln w="9525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4.2328630152205313E-3"/>
                  <c:y val="-8.0939334100273208E-2"/>
                </c:manualLayout>
              </c:layout>
              <c:tx>
                <c:rich>
                  <a:bodyPr/>
                  <a:lstStyle/>
                  <a:p>
                    <a:pPr>
                      <a:defRPr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Прочие</a:t>
                    </a:r>
                  </a:p>
                  <a:p>
                    <a:pPr>
                      <a:defRPr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доходы</a:t>
                    </a:r>
                    <a:endParaRPr lang="ru-RU" sz="1300" b="1" i="0" u="none" strike="noStrike" baseline="0" dirty="0">
                      <a:solidFill>
                        <a:sysClr val="windowText" lastClr="000000"/>
                      </a:solidFill>
                      <a:latin typeface="Times New Roman"/>
                      <a:cs typeface="Times New Roman"/>
                    </a:endParaRPr>
                  </a:p>
                  <a:p>
                    <a:pPr>
                      <a:defRPr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 dirty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rPr>
                      <a:t>135,4</a:t>
                    </a:r>
                  </a:p>
                  <a:p>
                    <a:pPr>
                      <a:defRPr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 dirty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rPr>
                      <a:t>4,9 %</a:t>
                    </a:r>
                    <a:endParaRPr lang="ru-RU" sz="1600" b="1" i="0" u="none" strike="noStrike" baseline="0" dirty="0">
                      <a:solidFill>
                        <a:sysClr val="windowText" lastClr="000000"/>
                      </a:solidFill>
                      <a:latin typeface="Times New Roman"/>
                      <a:cs typeface="Times New Roman"/>
                    </a:endParaRPr>
                  </a:p>
                </c:rich>
              </c:tx>
              <c:spPr>
                <a:ln w="9525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1.3369796414463689E-2"/>
                  <c:y val="3.782224357057435E-2"/>
                </c:manualLayout>
              </c:layout>
              <c:tx>
                <c:rich>
                  <a:bodyPr/>
                  <a:lstStyle/>
                  <a:p>
                    <a:pPr>
                      <a:defRPr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П</a:t>
                    </a:r>
                    <a:r>
                      <a:rPr lang="ru-RU" sz="1300" b="1" i="0" u="none" strike="noStrike" baseline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rPr>
                      <a:t>рочие доходы</a:t>
                    </a:r>
                  </a:p>
                  <a:p>
                    <a:pPr>
                      <a:defRPr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rPr>
                      <a:t>88,3 млн. руб.</a:t>
                    </a:r>
                  </a:p>
                  <a:p>
                    <a:pPr>
                      <a:defRPr sz="1300" b="1" i="0" u="none" strike="noStrike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rPr>
                      <a:t>4,7%</a:t>
                    </a:r>
                    <a:endParaRPr lang="ru-RU" sz="1600" b="1" i="0" u="none" strike="noStrike" baseline="0">
                      <a:solidFill>
                        <a:sysClr val="windowText" lastClr="000000"/>
                      </a:solidFill>
                      <a:latin typeface="Times New Roman"/>
                      <a:cs typeface="Times New Roman"/>
                    </a:endParaRPr>
                  </a:p>
                </c:rich>
              </c:tx>
              <c:spPr>
                <a:ln w="9525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spPr>
              <a:ln w="9525">
                <a:noFill/>
              </a:ln>
            </c:spPr>
            <c:txPr>
              <a:bodyPr/>
              <a:lstStyle/>
              <a:p>
                <a:pPr>
                  <a:defRPr sz="1300" b="1" i="0" u="none" strike="noStrike" baseline="0">
                    <a:solidFill>
                      <a:sysClr val="windowText" lastClr="000000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'слайд 3'!$A$2:$A$9</c:f>
              <c:strCache>
                <c:ptCount val="8"/>
                <c:pt idx="0">
                  <c:v>НДФЛ</c:v>
                </c:pt>
                <c:pt idx="1">
                  <c:v>Земельный налог </c:v>
                </c:pt>
                <c:pt idx="2">
                  <c:v>НИФЛ</c:v>
                </c:pt>
                <c:pt idx="3">
                  <c:v>УСН</c:v>
                </c:pt>
                <c:pt idx="4">
                  <c:v>Патент</c:v>
                </c:pt>
                <c:pt idx="5">
                  <c:v>Доходы от использования имущества</c:v>
                </c:pt>
                <c:pt idx="6">
                  <c:v>Доходы от продажи имущства</c:v>
                </c:pt>
                <c:pt idx="7">
                  <c:v>Прочие доходы</c:v>
                </c:pt>
              </c:strCache>
            </c:strRef>
          </c:cat>
          <c:val>
            <c:numRef>
              <c:f>'слайд 3'!$B$2:$B$9</c:f>
              <c:numCache>
                <c:formatCode>#,##0.0</c:formatCode>
                <c:ptCount val="8"/>
                <c:pt idx="0">
                  <c:v>1797.5</c:v>
                </c:pt>
                <c:pt idx="1">
                  <c:v>98</c:v>
                </c:pt>
                <c:pt idx="2">
                  <c:v>92.1</c:v>
                </c:pt>
                <c:pt idx="3">
                  <c:v>420.1</c:v>
                </c:pt>
                <c:pt idx="4">
                  <c:v>7.5</c:v>
                </c:pt>
                <c:pt idx="5">
                  <c:v>125.3</c:v>
                </c:pt>
                <c:pt idx="6">
                  <c:v>82.1</c:v>
                </c:pt>
                <c:pt idx="7">
                  <c:v>135.4</c:v>
                </c:pt>
              </c:numCache>
            </c:numRef>
          </c:val>
        </c:ser>
        <c:ser>
          <c:idx val="1"/>
          <c:order val="1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cat>
            <c:strRef>
              <c:f>'слайд 3'!$A$2:$A$9</c:f>
              <c:strCache>
                <c:ptCount val="8"/>
                <c:pt idx="0">
                  <c:v>НДФЛ</c:v>
                </c:pt>
                <c:pt idx="1">
                  <c:v>Земельный налог </c:v>
                </c:pt>
                <c:pt idx="2">
                  <c:v>НИФЛ</c:v>
                </c:pt>
                <c:pt idx="3">
                  <c:v>УСН</c:v>
                </c:pt>
                <c:pt idx="4">
                  <c:v>Патент</c:v>
                </c:pt>
                <c:pt idx="5">
                  <c:v>Доходы от использования имущества</c:v>
                </c:pt>
                <c:pt idx="6">
                  <c:v>Доходы от продажи имущства</c:v>
                </c:pt>
                <c:pt idx="7">
                  <c:v>Прочие доходы</c:v>
                </c:pt>
              </c:strCache>
            </c:strRef>
          </c:cat>
          <c:val>
            <c:numRef>
              <c:f>'слайд 3'!$C$2:$C$9</c:f>
              <c:numCache>
                <c:formatCode>#,##0.0</c:formatCode>
                <c:ptCount val="8"/>
                <c:pt idx="0">
                  <c:v>65.174039158810743</c:v>
                </c:pt>
                <c:pt idx="1">
                  <c:v>3.5532994923857872</c:v>
                </c:pt>
                <c:pt idx="2">
                  <c:v>3.3393763596809283</c:v>
                </c:pt>
                <c:pt idx="3">
                  <c:v>15.222052211747643</c:v>
                </c:pt>
                <c:pt idx="4">
                  <c:v>0.27193618564176941</c:v>
                </c:pt>
                <c:pt idx="5">
                  <c:v>4.5431472081218276</c:v>
                </c:pt>
                <c:pt idx="6">
                  <c:v>2.9767947788252354</c:v>
                </c:pt>
                <c:pt idx="7">
                  <c:v>4.9193546047860774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gradFill>
      <a:gsLst>
        <a:gs pos="0">
          <a:schemeClr val="accent5">
            <a:lumMod val="20000"/>
            <a:lumOff val="80000"/>
          </a:schemeClr>
        </a:gs>
        <a:gs pos="50000">
          <a:schemeClr val="bg1"/>
        </a:gs>
        <a:gs pos="100000">
          <a:schemeClr val="accent5">
            <a:lumMod val="20000"/>
            <a:lumOff val="80000"/>
          </a:schemeClr>
        </a:gs>
      </a:gsLst>
      <a:lin ang="5400000" scaled="0"/>
    </a:gradFill>
    <a:ln>
      <a:noFill/>
    </a:ln>
  </c:spPr>
  <c:txPr>
    <a:bodyPr/>
    <a:lstStyle/>
    <a:p>
      <a:pPr>
        <a:defRPr sz="1200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>
                <a:solidFill>
                  <a:sysClr val="windowText" lastClr="000000"/>
                </a:solidFill>
              </a:rPr>
              <a:t>Структура расходов по подпрограмме</a:t>
            </a:r>
          </a:p>
        </c:rich>
      </c:tx>
      <c:layout/>
      <c:overlay val="0"/>
    </c:title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rgbClr val="00B0F0"/>
            </a:solidFill>
          </c:spPr>
          <c:dLbls>
            <c:dLbl>
              <c:idx val="0"/>
              <c:layout>
                <c:manualLayout>
                  <c:x val="0.27315723167149053"/>
                  <c:y val="-0.21302674188464657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100</a:t>
                    </a:r>
                    <a:r>
                      <a:rPr lang="ru-RU" sz="1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 областной бюджет</a:t>
                    </a:r>
                    <a:endParaRPr lang="en-US" sz="1400" dirty="0">
                      <a:solidFill>
                        <a:sysClr val="windowText" lastClr="000000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val>
            <c:numRef>
              <c:f>Бюджет!$Q$34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>
          <a:solidFill>
            <a:srgbClr val="00B0F0"/>
          </a:solidFill>
        </a:defRPr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Объем финансирования</a:t>
            </a:r>
          </a:p>
          <a:p>
            <a:pPr>
              <a:defRPr/>
            </a:pPr>
            <a:r>
              <a:rPr lang="ru-RU" sz="1400" b="0" dirty="0">
                <a:latin typeface="Times New Roman" pitchFamily="18" charset="0"/>
                <a:cs typeface="Times New Roman" pitchFamily="18" charset="0"/>
              </a:rPr>
              <a:t>(млн. рублей)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  <c:spPr>
        <a:solidFill>
          <a:schemeClr val="accent5">
            <a:lumMod val="20000"/>
            <a:lumOff val="80000"/>
          </a:schemeClr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5.4693212464355496E-2"/>
                  <c:y val="-6.4814814814815117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tx1"/>
                        </a:solidFill>
                      </a:rPr>
                      <a:t>0</a:t>
                    </a:r>
                    <a:r>
                      <a:rPr lang="en-US" b="1" dirty="0" smtClean="0"/>
                      <a:t>,</a:t>
                    </a:r>
                    <a:r>
                      <a:rPr lang="ru-RU" b="1" dirty="0" smtClean="0"/>
                      <a:t>18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5780393855483268"/>
                  <c:y val="-5.0925925925925986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tx1"/>
                        </a:solidFill>
                      </a:rPr>
                      <a:t>0</a:t>
                    </a:r>
                    <a:r>
                      <a:rPr lang="en-US" b="1" dirty="0" smtClean="0"/>
                      <a:t>,</a:t>
                    </a:r>
                    <a:r>
                      <a:rPr lang="ru-RU" b="1" dirty="0" smtClean="0"/>
                      <a:t>18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333333333333354E-3"/>
                  <c:y val="-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8.333333333333276E-3"/>
                  <c:y val="-3.2407407407407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наркот!$A$6:$A$7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наркот!$B$6:$B$7</c:f>
              <c:numCache>
                <c:formatCode>General</c:formatCode>
                <c:ptCount val="2"/>
                <c:pt idx="0">
                  <c:v>7.8500000000000014E-2</c:v>
                </c:pt>
                <c:pt idx="1">
                  <c:v>7.8500000000000014E-2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47465344"/>
        <c:axId val="147517440"/>
        <c:axId val="0"/>
      </c:bar3DChart>
      <c:catAx>
        <c:axId val="14746534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7517440"/>
        <c:crosses val="autoZero"/>
        <c:auto val="1"/>
        <c:lblAlgn val="ctr"/>
        <c:lblOffset val="100"/>
        <c:noMultiLvlLbl val="0"/>
      </c:catAx>
      <c:valAx>
        <c:axId val="1475174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4746534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Структура расходов </a:t>
            </a:r>
          </a:p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 программе</a:t>
            </a:r>
          </a:p>
        </c:rich>
      </c:tx>
      <c:layout>
        <c:manualLayout>
          <c:xMode val="edge"/>
          <c:yMode val="edge"/>
          <c:x val="0.2994792650918654"/>
          <c:y val="0.13505941170148211"/>
        </c:manualLayout>
      </c:layout>
      <c:overlay val="0"/>
      <c:spPr>
        <a:scene3d>
          <a:camera prst="orthographicFront"/>
          <a:lightRig rig="threePt" dir="t"/>
        </a:scene3d>
        <a:sp3d/>
      </c:sp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9166666666667069E-2"/>
          <c:y val="0.37711476043259234"/>
          <c:w val="0.76166666666666671"/>
          <c:h val="0.51186125221481771"/>
        </c:manualLayout>
      </c:layout>
      <c:pie3DChart>
        <c:varyColors val="1"/>
        <c:ser>
          <c:idx val="0"/>
          <c:order val="0"/>
          <c:tx>
            <c:strRef>
              <c:f>наркот!$H$31</c:f>
              <c:strCache>
                <c:ptCount val="1"/>
                <c:pt idx="0">
                  <c:v>Бюджет МГО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-2.709186351706052E-3"/>
                  <c:y val="-0.28064018880408831"/>
                </c:manualLayout>
              </c:layout>
              <c:tx>
                <c:rich>
                  <a:bodyPr/>
                  <a:lstStyle/>
                  <a:p>
                    <a:r>
                      <a:rPr lang="ru-RU" sz="1100" b="1">
                        <a:latin typeface="Times New Roman" pitchFamily="18" charset="0"/>
                        <a:cs typeface="Times New Roman" pitchFamily="18" charset="0"/>
                      </a:rPr>
                      <a:t>Бюджет  МГО </a:t>
                    </a:r>
                  </a:p>
                  <a:p>
                    <a:endParaRPr lang="ru-RU" sz="1100" b="1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en-US" sz="1100" b="1">
                        <a:latin typeface="Times New Roman" pitchFamily="18" charset="0"/>
                        <a:cs typeface="Times New Roman" pitchFamily="18" charset="0"/>
                      </a:rPr>
                      <a:t>100%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val>
            <c:numRef>
              <c:f>наркот!$I$31</c:f>
              <c:numCache>
                <c:formatCode>0.0</c:formatCode>
                <c:ptCount val="1"/>
                <c:pt idx="0">
                  <c:v>100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externalData r:id="rId2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Структура расходов </a:t>
            </a:r>
          </a:p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 программе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000" b="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7971823375019308"/>
          <c:y val="3.8461538461538464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-0.21954994596263713"/>
                  <c:y val="1.394054108621038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100,0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393265529308832"/>
                  <c:y val="-0.223771507728200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0230796150481188"/>
                  <c:y val="7.68948673082531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'[Диаграмма в Microsoft Office PowerPoint]сохр.'!$A$8</c:f>
              <c:strCache>
                <c:ptCount val="1"/>
                <c:pt idx="0">
                  <c:v>Бюджет МГО</c:v>
                </c:pt>
              </c:strCache>
            </c:strRef>
          </c:cat>
          <c:val>
            <c:numRef>
              <c:f>'[Диаграмма в Microsoft Office PowerPoint]сохр.'!$C$8</c:f>
              <c:numCache>
                <c:formatCode>0.0</c:formatCode>
                <c:ptCount val="1"/>
                <c:pt idx="0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Структура расходов </a:t>
            </a:r>
          </a:p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 программе</a:t>
            </a:r>
          </a:p>
        </c:rich>
      </c:tx>
      <c:layout>
        <c:manualLayout>
          <c:xMode val="edge"/>
          <c:yMode val="edge"/>
          <c:x val="0.26580588140768208"/>
          <c:y val="1.8423177871996826E-3"/>
        </c:manualLayout>
      </c:layout>
      <c:overlay val="0"/>
      <c:spPr>
        <a:scene3d>
          <a:camera prst="orthographicFront"/>
          <a:lightRig rig="threePt" dir="t"/>
        </a:scene3d>
        <a:sp3d/>
      </c:sp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наркот!$H$31</c:f>
              <c:strCache>
                <c:ptCount val="1"/>
                <c:pt idx="0">
                  <c:v>Бюджет МГО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2.4297498526970007E-2"/>
                  <c:y val="-0.23502119927316784"/>
                </c:manualLayout>
              </c:layout>
              <c:tx>
                <c:rich>
                  <a:bodyPr/>
                  <a:lstStyle/>
                  <a:p>
                    <a:r>
                      <a:rPr lang="ru-RU" sz="1100" b="1">
                        <a:latin typeface="Times New Roman" pitchFamily="18" charset="0"/>
                        <a:cs typeface="Times New Roman" pitchFamily="18" charset="0"/>
                      </a:rPr>
                      <a:t>Бюджет  МГО </a:t>
                    </a:r>
                  </a:p>
                  <a:p>
                    <a:endParaRPr lang="ru-RU" sz="1100" b="1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en-US" sz="1100" b="1">
                        <a:latin typeface="Times New Roman" pitchFamily="18" charset="0"/>
                        <a:cs typeface="Times New Roman" pitchFamily="18" charset="0"/>
                      </a:rPr>
                      <a:t>100%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val>
            <c:numRef>
              <c:f>наркот!$I$31</c:f>
              <c:numCache>
                <c:formatCode>0.0</c:formatCode>
                <c:ptCount val="1"/>
                <c:pt idx="0">
                  <c:v>100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externalData r:id="rId2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Объем финансирования</a:t>
            </a:r>
          </a:p>
          <a:p>
            <a:pPr>
              <a:defRPr/>
            </a:pPr>
            <a:r>
              <a:rPr lang="ru-RU" sz="1400" b="0" dirty="0">
                <a:latin typeface="Times New Roman" pitchFamily="18" charset="0"/>
                <a:cs typeface="Times New Roman" pitchFamily="18" charset="0"/>
              </a:rPr>
              <a:t>(млн. рублей)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  <c:spPr>
        <a:solidFill>
          <a:schemeClr val="accent5">
            <a:lumMod val="20000"/>
            <a:lumOff val="80000"/>
          </a:schemeClr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5.4693212464355496E-2"/>
                  <c:y val="-6.481481481481513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 smtClean="0">
                        <a:solidFill>
                          <a:schemeClr val="tx1"/>
                        </a:solidFill>
                      </a:rPr>
                      <a:t>0</a:t>
                    </a:r>
                    <a:r>
                      <a:rPr lang="en-US" sz="1100" b="1" dirty="0" smtClean="0"/>
                      <a:t>,</a:t>
                    </a:r>
                    <a:r>
                      <a:rPr lang="ru-RU" sz="1100" b="1" dirty="0" smtClean="0"/>
                      <a:t>18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5780393855483277"/>
                  <c:y val="-5.0925925925925923E-2"/>
                </c:manualLayout>
              </c:layout>
              <c:tx>
                <c:rich>
                  <a:bodyPr/>
                  <a:lstStyle/>
                  <a:p>
                    <a:r>
                      <a:rPr lang="en-US" sz="1100" b="1" dirty="0" smtClean="0"/>
                      <a:t>0,</a:t>
                    </a:r>
                    <a:r>
                      <a:rPr lang="ru-RU" sz="1100" b="1" dirty="0" smtClean="0"/>
                      <a:t>18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3333333333333367E-3"/>
                  <c:y val="-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8.3333333333332708E-3"/>
                  <c:y val="-3.24074074074076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наркот!$A$6:$A$7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наркот!$B$6:$B$7</c:f>
              <c:numCache>
                <c:formatCode>General</c:formatCode>
                <c:ptCount val="2"/>
                <c:pt idx="0">
                  <c:v>7.85E-2</c:v>
                </c:pt>
                <c:pt idx="1">
                  <c:v>7.85E-2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48472576"/>
        <c:axId val="148475264"/>
        <c:axId val="0"/>
      </c:bar3DChart>
      <c:catAx>
        <c:axId val="14847257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1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8475264"/>
        <c:crosses val="autoZero"/>
        <c:auto val="1"/>
        <c:lblAlgn val="ctr"/>
        <c:lblOffset val="100"/>
        <c:noMultiLvlLbl val="0"/>
      </c:catAx>
      <c:valAx>
        <c:axId val="1484752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4847257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Структура расходов по программе </a:t>
            </a:r>
          </a:p>
          <a:p>
            <a:pPr>
              <a:defRPr/>
            </a:pPr>
            <a:r>
              <a:rPr lang="ru-RU" sz="1000" b="0" dirty="0">
                <a:latin typeface="Times New Roman" pitchFamily="18" charset="0"/>
                <a:cs typeface="Times New Roman" pitchFamily="18" charset="0"/>
              </a:rPr>
              <a:t>(млн. рублей)</a:t>
            </a:r>
          </a:p>
        </c:rich>
      </c:tx>
      <c:layout/>
      <c:overlay val="0"/>
    </c:title>
    <c:autoTitleDeleted val="0"/>
    <c:view3D>
      <c:rotX val="30"/>
      <c:rotY val="207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7"/>
          <c:dLbls>
            <c:dLbl>
              <c:idx val="0"/>
              <c:layout>
                <c:manualLayout>
                  <c:x val="0.15451208022074164"/>
                  <c:y val="0.117420166229221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3385019180294772"/>
                  <c:y val="7.71768372703412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8186957399555835E-2"/>
                  <c:y val="-4.4350940507436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'[Диаграмма в Microsoft Office PowerPoint]развитие кул.'!$A$18:$A$20</c:f>
              <c:strCache>
                <c:ptCount val="3"/>
                <c:pt idx="0">
                  <c:v>Бюджет МГО</c:v>
                </c:pt>
                <c:pt idx="1">
                  <c:v>Областной бюджет</c:v>
                </c:pt>
                <c:pt idx="2">
                  <c:v>Федеральный бюджет</c:v>
                </c:pt>
              </c:strCache>
            </c:strRef>
          </c:cat>
          <c:val>
            <c:numRef>
              <c:f>'[Диаграмма в Microsoft Office PowerPoint]развитие кул.'!$B$18:$B$20</c:f>
              <c:numCache>
                <c:formatCode>0.0</c:formatCode>
                <c:ptCount val="3"/>
                <c:pt idx="0" formatCode="General">
                  <c:v>438.4</c:v>
                </c:pt>
                <c:pt idx="1">
                  <c:v>0.4</c:v>
                </c:pt>
                <c:pt idx="2" formatCode="General">
                  <c:v>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600" b="0"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рублей</a:t>
            </a:r>
          </a:p>
        </c:rich>
      </c:tx>
      <c:layout>
        <c:manualLayout>
          <c:xMode val="edge"/>
          <c:yMode val="edge"/>
          <c:x val="0.27745650288423074"/>
          <c:y val="3.0536962366818108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391657227442722E-2"/>
          <c:y val="0.24139069704902993"/>
          <c:w val="0.84776803642489451"/>
          <c:h val="0.65043277203472716"/>
        </c:manualLayout>
      </c:layout>
      <c:bar3DChart>
        <c:barDir val="col"/>
        <c:grouping val="percentStack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-7.9748743128738017E-2"/>
                  <c:y val="-0.321722756830749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1160266587868201"/>
                  <c:y val="-0.339118164247512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777777777777676E-3"/>
                  <c:y val="-0.226851851851851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'отчет 23'!$B$202:$C$202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'отчет 23'!$B$205:$C$205</c:f>
              <c:numCache>
                <c:formatCode>General</c:formatCode>
                <c:ptCount val="2"/>
                <c:pt idx="0">
                  <c:v>7.1000000000000005</c:v>
                </c:pt>
                <c:pt idx="1">
                  <c:v>7.1000000000000005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8290176"/>
        <c:axId val="148803968"/>
        <c:axId val="0"/>
      </c:bar3DChart>
      <c:catAx>
        <c:axId val="1482901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8803968"/>
        <c:crosses val="autoZero"/>
        <c:auto val="1"/>
        <c:lblAlgn val="ctr"/>
        <c:lblOffset val="100"/>
        <c:noMultiLvlLbl val="0"/>
      </c:catAx>
      <c:valAx>
        <c:axId val="14880396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4829017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PT Astra Serif" panose="020A0603040505020204" pitchFamily="18" charset="-52"/>
          <a:ea typeface="PT Astra Serif" panose="020A0603040505020204" pitchFamily="18" charset="-52"/>
        </a:defRPr>
      </a:pPr>
      <a:endParaRPr lang="ru-RU"/>
    </a:p>
  </c:txPr>
  <c:externalData r:id="rId2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</a:t>
            </a:r>
          </a:p>
        </c:rich>
      </c:tx>
      <c:layout>
        <c:manualLayout>
          <c:xMode val="edge"/>
          <c:yMode val="edge"/>
          <c:x val="0.37600506384722493"/>
          <c:y val="2.300469030011158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56144161135194"/>
          <c:y val="0.19210723568516397"/>
          <c:w val="0.77631580474185968"/>
          <c:h val="0.6527691069659123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/>
              </a:solidFill>
            </c:spPr>
          </c:dPt>
          <c:dPt>
            <c:idx val="1"/>
            <c:bubble3D val="0"/>
            <c:spPr>
              <a:solidFill>
                <a:schemeClr val="accent3"/>
              </a:solidFill>
            </c:spPr>
          </c:dPt>
          <c:dLbls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'отчет 23'!$E$224:$E$225</c:f>
              <c:strCache>
                <c:ptCount val="2"/>
                <c:pt idx="0">
                  <c:v>Областной бюджет</c:v>
                </c:pt>
                <c:pt idx="1">
                  <c:v>Бюджет Округа</c:v>
                </c:pt>
              </c:strCache>
            </c:strRef>
          </c:cat>
          <c:val>
            <c:numRef>
              <c:f>'отчет 23'!$G$224:$G$225</c:f>
              <c:numCache>
                <c:formatCode>0.0%</c:formatCode>
                <c:ptCount val="2"/>
                <c:pt idx="0">
                  <c:v>0.50943396226415094</c:v>
                </c:pt>
                <c:pt idx="1">
                  <c:v>0.490566037735849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10081354579132651"/>
          <c:y val="0.88850514194075059"/>
          <c:w val="0.88308640214543332"/>
          <c:h val="7.6523186387336031E-2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Объем финансирования,</a:t>
            </a:r>
          </a:p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ru-RU" sz="1600" b="0">
                <a:latin typeface="Times New Roman" pitchFamily="18" charset="0"/>
                <a:cs typeface="Times New Roman" pitchFamily="18" charset="0"/>
              </a:rPr>
              <a:t>млн. рублей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2"/>
            </a:solidFill>
          </c:spPr>
          <c:invertIfNegative val="0"/>
          <c:dLbls>
            <c:dLbl>
              <c:idx val="0"/>
              <c:layout>
                <c:manualLayout>
                  <c:x val="-2.5000000000000001E-2"/>
                  <c:y val="-0.366863905325443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166666666666666E-2"/>
                  <c:y val="-0.351084812623274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Лист1!$C$6:$D$6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Лист1!$C$7:$D$7</c:f>
              <c:numCache>
                <c:formatCode>General</c:formatCode>
                <c:ptCount val="2"/>
                <c:pt idx="0">
                  <c:v>103.1</c:v>
                </c:pt>
                <c:pt idx="1">
                  <c:v>100.7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48534016"/>
        <c:axId val="148536704"/>
        <c:axId val="0"/>
      </c:bar3DChart>
      <c:catAx>
        <c:axId val="1485340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8536704"/>
        <c:crossesAt val="0"/>
        <c:auto val="1"/>
        <c:lblAlgn val="ctr"/>
        <c:lblOffset val="100"/>
        <c:noMultiLvlLbl val="0"/>
      </c:catAx>
      <c:valAx>
        <c:axId val="148536704"/>
        <c:scaling>
          <c:orientation val="minMax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48534016"/>
        <c:crosses val="autoZero"/>
        <c:crossBetween val="between"/>
      </c:valAx>
      <c:spPr>
        <a:ln w="25400"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i="1"/>
            </a:pPr>
            <a:r>
              <a:rPr 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 бюджета Миасского городского округа              за 2022 - 2023 годы.</a:t>
            </a:r>
          </a:p>
        </c:rich>
      </c:tx>
      <c:layout>
        <c:manualLayout>
          <c:xMode val="edge"/>
          <c:yMode val="edge"/>
          <c:x val="0.15295222626319693"/>
          <c:y val="2.1195631089100289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  <c:spPr>
        <a:solidFill>
          <a:schemeClr val="bg1"/>
        </a:solidFill>
      </c:spPr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6"/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path path="circle">
                <a:fillToRect t="100000" r="100000"/>
              </a:path>
            </a:gradFill>
            <a:scene3d>
              <a:camera prst="orthographicFront"/>
              <a:lightRig rig="threePt" dir="t"/>
            </a:scene3d>
            <a:sp3d>
              <a:bevelT w="196850" h="82550"/>
              <a:bevelB w="69850" h="82550"/>
            </a:sp3d>
          </c:spPr>
          <c:invertIfNegative val="0"/>
          <c:dLbls>
            <c:dLbl>
              <c:idx val="0"/>
              <c:layout>
                <c:manualLayout>
                  <c:x val="-0.12855007473841554"/>
                  <c:y val="-2.0899830960044021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7701,3</a:t>
                    </a:r>
                    <a:endParaRPr lang="en-US" sz="1600" b="1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30642750373692079"/>
                  <c:y val="-2.3206850274937352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7989,8</a:t>
                    </a:r>
                    <a:endParaRPr lang="en-US" sz="1600" b="1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Лист1!$B$4:$B$5</c:f>
              <c:strCache>
                <c:ptCount val="2"/>
                <c:pt idx="0">
                  <c:v>2023 год (млн. рублей)</c:v>
                </c:pt>
                <c:pt idx="1">
                  <c:v>2022 год (млн. рублей)</c:v>
                </c:pt>
              </c:strCache>
            </c:strRef>
          </c:cat>
          <c:val>
            <c:numRef>
              <c:f>Лист1!$C$4:$C$5</c:f>
              <c:numCache>
                <c:formatCode>General</c:formatCode>
                <c:ptCount val="2"/>
                <c:pt idx="0">
                  <c:v>7701.3</c:v>
                </c:pt>
                <c:pt idx="1">
                  <c:v>7989.8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2"/>
        <c:gapDepth val="92"/>
        <c:shape val="cylinder"/>
        <c:axId val="136714880"/>
        <c:axId val="136720768"/>
        <c:axId val="0"/>
      </c:bar3DChart>
      <c:catAx>
        <c:axId val="136714880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6720768"/>
        <c:crosses val="autoZero"/>
        <c:auto val="1"/>
        <c:lblAlgn val="ctr"/>
        <c:lblOffset val="100"/>
        <c:noMultiLvlLbl val="0"/>
      </c:catAx>
      <c:valAx>
        <c:axId val="1367207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6714880"/>
        <c:crosses val="autoZero"/>
        <c:crossBetween val="between"/>
      </c:valAx>
    </c:plotArea>
    <c:plotVisOnly val="1"/>
    <c:dispBlanksAs val="gap"/>
    <c:showDLblsOverMax val="0"/>
  </c:chart>
  <c:spPr>
    <a:noFill/>
    <a:scene3d>
      <a:camera prst="orthographicFront"/>
      <a:lightRig rig="threePt" dir="t"/>
    </a:scene3d>
    <a:sp3d>
      <a:bevelT/>
    </a:sp3d>
  </c:sp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</a:t>
            </a: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рублей</a:t>
            </a:r>
          </a:p>
        </c:rich>
      </c:tx>
      <c:layout>
        <c:manualLayout>
          <c:xMode val="edge"/>
          <c:yMode val="edge"/>
          <c:x val="0.18447526054970881"/>
          <c:y val="0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391657227442722E-2"/>
          <c:y val="0.24139069704902993"/>
          <c:w val="0.84776803642489451"/>
          <c:h val="0.65043277203472716"/>
        </c:manualLayout>
      </c:layout>
      <c:bar3DChart>
        <c:barDir val="col"/>
        <c:grouping val="percentStack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-7.6126981766494586E-2"/>
                  <c:y val="-0.35125672870774655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66,3</a:t>
                    </a:r>
                    <a:r>
                      <a:rPr lang="ru-RU" sz="1200" dirty="0" smtClean="0"/>
                      <a:t>*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1518663354680256"/>
                  <c:y val="-0.361915363455707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777777777777676E-3"/>
                  <c:y val="-0.226851851851851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'отчет 23'!$B$250:$C$250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'отчет 23'!$B$254:$C$254</c:f>
              <c:numCache>
                <c:formatCode>0.0</c:formatCode>
                <c:ptCount val="2"/>
                <c:pt idx="0">
                  <c:v>66.3</c:v>
                </c:pt>
                <c:pt idx="1">
                  <c:v>67.400000000000006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9085568"/>
        <c:axId val="148989056"/>
        <c:axId val="0"/>
      </c:bar3DChart>
      <c:catAx>
        <c:axId val="1490855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8989056"/>
        <c:crosses val="autoZero"/>
        <c:auto val="1"/>
        <c:lblAlgn val="ctr"/>
        <c:lblOffset val="100"/>
        <c:noMultiLvlLbl val="0"/>
      </c:catAx>
      <c:valAx>
        <c:axId val="14898905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4908556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PT Astra Serif" panose="020A0603040505020204" pitchFamily="18" charset="-52"/>
          <a:ea typeface="PT Astra Serif" panose="020A0603040505020204" pitchFamily="18" charset="-52"/>
        </a:defRPr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Структура расходов по муниципальной программе</a:t>
            </a:r>
          </a:p>
        </c:rich>
      </c:tx>
      <c:layout>
        <c:manualLayout>
          <c:xMode val="edge"/>
          <c:yMode val="edge"/>
          <c:x val="0.1638572121423153"/>
          <c:y val="2.6578063819442166E-2"/>
        </c:manualLayout>
      </c:layout>
      <c:overlay val="0"/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13138191684763606"/>
          <c:y val="0.87268693603080638"/>
          <c:w val="0.68998261708843622"/>
          <c:h val="7.1757592800899883E-2"/>
        </c:manualLayout>
      </c:layout>
      <c:overlay val="0"/>
      <c:txPr>
        <a:bodyPr/>
        <a:lstStyle/>
        <a:p>
          <a:pPr rtl="0">
            <a:defRPr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Структура расходов </a:t>
            </a:r>
          </a:p>
        </c:rich>
      </c:tx>
      <c:layout>
        <c:manualLayout>
          <c:xMode val="edge"/>
          <c:yMode val="edge"/>
          <c:x val="0.2705566361026211"/>
          <c:y val="5.5793285055957868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 prstMaterial="matte">
              <a:bevelT w="127000" h="63500"/>
            </a:sp3d>
          </c:spPr>
          <c:dPt>
            <c:idx val="0"/>
            <c:bubble3D val="0"/>
            <c:spPr>
              <a:solidFill>
                <a:schemeClr val="accent5"/>
              </a:solidFill>
              <a:scene3d>
                <a:camera prst="orthographicFront"/>
                <a:lightRig rig="threePt" dir="t"/>
              </a:scene3d>
              <a:sp3d prstMaterial="matte">
                <a:bevelT w="127000" h="63500"/>
              </a:sp3d>
            </c:spPr>
          </c:dPt>
          <c:dPt>
            <c:idx val="1"/>
            <c:bubble3D val="0"/>
            <c:spPr>
              <a:solidFill>
                <a:schemeClr val="accent3"/>
              </a:solidFill>
              <a:scene3d>
                <a:camera prst="orthographicFront"/>
                <a:lightRig rig="threePt" dir="t"/>
              </a:scene3d>
              <a:sp3d prstMaterial="matte">
                <a:bevelT w="127000" h="63500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32</a:t>
                    </a:r>
                    <a:r>
                      <a:rPr lang="ru-RU"/>
                      <a:t>,4</a:t>
                    </a:r>
                    <a:r>
                      <a:rPr lang="en-US"/>
                      <a:t>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6</a:t>
                    </a:r>
                    <a:r>
                      <a:rPr lang="ru-RU"/>
                      <a:t>7,6</a:t>
                    </a:r>
                    <a:r>
                      <a:rPr lang="en-US"/>
                      <a:t>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Лист1!$B$4:$C$4</c:f>
              <c:strCache>
                <c:ptCount val="2"/>
                <c:pt idx="0">
                  <c:v>Областной бюджет</c:v>
                </c:pt>
                <c:pt idx="1">
                  <c:v>Бюджет Округа</c:v>
                </c:pt>
              </c:strCache>
            </c:strRef>
          </c:cat>
          <c:val>
            <c:numRef>
              <c:f>Лист1!$B$6:$C$6</c:f>
              <c:numCache>
                <c:formatCode>General</c:formatCode>
                <c:ptCount val="2"/>
                <c:pt idx="0">
                  <c:v>21.5</c:v>
                </c:pt>
                <c:pt idx="1">
                  <c:v>44.8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b"/>
      <c:legendEntry>
        <c:idx val="0"/>
        <c:txPr>
          <a:bodyPr/>
          <a:lstStyle/>
          <a:p>
            <a:pPr rtl="0"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 rtl="0"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9.0365928333544329E-2"/>
          <c:y val="0.85739294144093514"/>
          <c:w val="0.82657966519971193"/>
          <c:h val="7.1757592800899883E-2"/>
        </c:manualLayout>
      </c:layout>
      <c:overlay val="0"/>
      <c:txPr>
        <a:bodyPr/>
        <a:lstStyle/>
        <a:p>
          <a:pPr rtl="0">
            <a:defRPr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</a:t>
            </a:r>
            <a:r>
              <a:rPr 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c:rich>
      </c:tx>
      <c:layout>
        <c:manualLayout>
          <c:xMode val="edge"/>
          <c:yMode val="edge"/>
          <c:x val="0.29443227716753084"/>
          <c:y val="3.6179175191127386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391657227442722E-2"/>
          <c:y val="0.24139069704902993"/>
          <c:w val="0.84776803642489451"/>
          <c:h val="0.65043277203472716"/>
        </c:manualLayout>
      </c:layout>
      <c:bar3DChart>
        <c:barDir val="col"/>
        <c:grouping val="percentStack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-0.10346609777760714"/>
                  <c:y val="-0.315806238457498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454386637986243"/>
                  <c:y val="-0.33239567272665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777777777777676E-3"/>
                  <c:y val="-0.226851851851851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'отчет 23'!$B$270:$C$270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'отчет 23'!$B$275:$C$275</c:f>
              <c:numCache>
                <c:formatCode>General</c:formatCode>
                <c:ptCount val="2"/>
                <c:pt idx="0">
                  <c:v>4.1000000000000005</c:v>
                </c:pt>
                <c:pt idx="1">
                  <c:v>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9510400"/>
        <c:axId val="149532672"/>
        <c:axId val="0"/>
      </c:bar3DChart>
      <c:catAx>
        <c:axId val="1495104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9532672"/>
        <c:crosses val="autoZero"/>
        <c:auto val="1"/>
        <c:lblAlgn val="ctr"/>
        <c:lblOffset val="100"/>
        <c:noMultiLvlLbl val="0"/>
      </c:catAx>
      <c:valAx>
        <c:axId val="14953267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4951040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PT Astra Serif" panose="020A0603040505020204" pitchFamily="18" charset="-52"/>
          <a:ea typeface="PT Astra Serif" panose="020A0603040505020204" pitchFamily="18" charset="-52"/>
        </a:defRPr>
      </a:pPr>
      <a:endParaRPr lang="ru-RU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</a:t>
            </a: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400" b="0"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рублей</a:t>
            </a:r>
          </a:p>
        </c:rich>
      </c:tx>
      <c:layout>
        <c:manualLayout>
          <c:xMode val="edge"/>
          <c:yMode val="edge"/>
          <c:x val="0.27610527062495571"/>
          <c:y val="3.1127018065755633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391657227442722E-2"/>
          <c:y val="0.24139069704902993"/>
          <c:w val="0.84776803642489451"/>
          <c:h val="0.65043277203472716"/>
        </c:manualLayout>
      </c:layout>
      <c:bar3DChart>
        <c:barDir val="col"/>
        <c:grouping val="stack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3.0073348939490673E-2"/>
                  <c:y val="-0.347653780023399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532595587713698E-2"/>
                  <c:y val="-0.353423331298203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777777777777676E-3"/>
                  <c:y val="-0.226851851851851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'отчет 23'!$B$293:$C$293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'отчет 23'!$B$296:$C$296</c:f>
              <c:numCache>
                <c:formatCode>0.0</c:formatCode>
                <c:ptCount val="2"/>
                <c:pt idx="0">
                  <c:v>2.8</c:v>
                </c:pt>
                <c:pt idx="1">
                  <c:v>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9179392"/>
        <c:axId val="149181184"/>
        <c:axId val="0"/>
      </c:bar3DChart>
      <c:catAx>
        <c:axId val="1491793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9181184"/>
        <c:crosses val="autoZero"/>
        <c:auto val="1"/>
        <c:lblAlgn val="ctr"/>
        <c:lblOffset val="100"/>
        <c:noMultiLvlLbl val="0"/>
      </c:catAx>
      <c:valAx>
        <c:axId val="149181184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4917939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PT Astra Serif" panose="020A0603040505020204" pitchFamily="18" charset="-52"/>
          <a:ea typeface="PT Astra Serif" panose="020A0603040505020204" pitchFamily="18" charset="-52"/>
        </a:defRPr>
      </a:pPr>
      <a:endParaRPr lang="ru-RU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Структура расходов </a:t>
            </a:r>
          </a:p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 программе</a:t>
            </a:r>
          </a:p>
        </c:rich>
      </c:tx>
      <c:layout>
        <c:manualLayout>
          <c:xMode val="edge"/>
          <c:yMode val="edge"/>
          <c:x val="0.26580588140768224"/>
          <c:y val="1.842317787199683E-3"/>
        </c:manualLayout>
      </c:layout>
      <c:overlay val="0"/>
      <c:spPr>
        <a:scene3d>
          <a:camera prst="orthographicFront"/>
          <a:lightRig rig="threePt" dir="t"/>
        </a:scene3d>
        <a:sp3d/>
      </c:sp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наркот!$H$31</c:f>
              <c:strCache>
                <c:ptCount val="1"/>
                <c:pt idx="0">
                  <c:v>Бюджет МГО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2.429749852697002E-2"/>
                  <c:y val="-0.23502119927316784"/>
                </c:manualLayout>
              </c:layout>
              <c:tx>
                <c:rich>
                  <a:bodyPr/>
                  <a:lstStyle/>
                  <a:p>
                    <a:r>
                      <a:rPr lang="ru-RU" sz="1100" b="1">
                        <a:latin typeface="Times New Roman" pitchFamily="18" charset="0"/>
                        <a:cs typeface="Times New Roman" pitchFamily="18" charset="0"/>
                      </a:rPr>
                      <a:t>Бюджет  МГО </a:t>
                    </a:r>
                  </a:p>
                  <a:p>
                    <a:endParaRPr lang="ru-RU" sz="1100" b="1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en-US" sz="1100" b="1">
                        <a:latin typeface="Times New Roman" pitchFamily="18" charset="0"/>
                        <a:cs typeface="Times New Roman" pitchFamily="18" charset="0"/>
                      </a:rPr>
                      <a:t>100%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val>
            <c:numRef>
              <c:f>наркот!$I$31</c:f>
              <c:numCache>
                <c:formatCode>0.0</c:formatCode>
                <c:ptCount val="1"/>
                <c:pt idx="0">
                  <c:v>100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Объем финансирования</a:t>
            </a:r>
          </a:p>
          <a:p>
            <a:pPr>
              <a:defRPr/>
            </a:pPr>
            <a:r>
              <a:rPr lang="ru-RU" sz="1400" b="0" dirty="0">
                <a:latin typeface="Times New Roman" pitchFamily="18" charset="0"/>
                <a:cs typeface="Times New Roman" pitchFamily="18" charset="0"/>
              </a:rPr>
              <a:t>(млн. рублей)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  <c:spPr>
        <a:solidFill>
          <a:schemeClr val="accent5">
            <a:lumMod val="20000"/>
            <a:lumOff val="80000"/>
          </a:schemeClr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2826100225843856E-2"/>
                  <c:y val="-6.4814814814814922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 smtClean="0">
                        <a:solidFill>
                          <a:schemeClr val="tx1"/>
                        </a:solidFill>
                      </a:rPr>
                      <a:t>2,6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989684428981261E-2"/>
                  <c:y val="-6.3271604938271706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 smtClean="0"/>
                      <a:t>2,6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3333333333333367E-3"/>
                  <c:y val="-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8.3333333333332708E-3"/>
                  <c:y val="-3.24074074074076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наркот!$A$6:$A$7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наркот!$B$6:$B$7</c:f>
              <c:numCache>
                <c:formatCode>General</c:formatCode>
                <c:ptCount val="2"/>
                <c:pt idx="0">
                  <c:v>7.85E-2</c:v>
                </c:pt>
                <c:pt idx="1">
                  <c:v>7.85E-2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49878272"/>
        <c:axId val="149885312"/>
        <c:axId val="0"/>
      </c:bar3DChart>
      <c:catAx>
        <c:axId val="14987827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9885312"/>
        <c:crosses val="autoZero"/>
        <c:auto val="1"/>
        <c:lblAlgn val="ctr"/>
        <c:lblOffset val="100"/>
        <c:noMultiLvlLbl val="0"/>
      </c:catAx>
      <c:valAx>
        <c:axId val="1498853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4987827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Структура расходов по программе</a:t>
            </a:r>
          </a:p>
        </c:rich>
      </c:tx>
      <c:layout>
        <c:manualLayout>
          <c:xMode val="edge"/>
          <c:yMode val="edge"/>
          <c:x val="0.11418744531933495"/>
          <c:y val="6.7090275425106385E-2"/>
        </c:manualLayout>
      </c:layout>
      <c:overlay val="0"/>
    </c:title>
    <c:autoTitleDeleted val="0"/>
    <c:view3D>
      <c:rotX val="30"/>
      <c:rotY val="3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образ!$G$23:$G$25</c:f>
              <c:strCache>
                <c:ptCount val="3"/>
                <c:pt idx="0">
                  <c:v>Бюджет МГО</c:v>
                </c:pt>
                <c:pt idx="1">
                  <c:v>Областной бюджет</c:v>
                </c:pt>
                <c:pt idx="2">
                  <c:v>Федеральный бюджет</c:v>
                </c:pt>
              </c:strCache>
            </c:strRef>
          </c:cat>
          <c:val>
            <c:numRef>
              <c:f>образ!$I$23:$I$25</c:f>
              <c:numCache>
                <c:formatCode>0.00</c:formatCode>
                <c:ptCount val="3"/>
                <c:pt idx="0">
                  <c:v>39.25</c:v>
                </c:pt>
                <c:pt idx="1">
                  <c:v>53.36</c:v>
                </c:pt>
                <c:pt idx="2">
                  <c:v>7.39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1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Объём</a:t>
            </a:r>
            <a:r>
              <a:rPr lang="ru-RU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финансирования </a:t>
            </a:r>
            <a:r>
              <a:rPr lang="ru-RU" baseline="0" dirty="0">
                <a:latin typeface="Times New Roman" pitchFamily="18" charset="0"/>
                <a:cs typeface="Times New Roman" pitchFamily="18" charset="0"/>
              </a:rPr>
              <a:t>2023 год (млн. рублей)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7701377952755906"/>
          <c:y val="4.9200492004920181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666666666666701E-2"/>
          <c:y val="0.34617550286068938"/>
          <c:w val="0.94722222222222219"/>
          <c:h val="0.52564900166051776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2.5000000000000046E-2"/>
                  <c:y val="-4.65116279069769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222222222222282E-2"/>
                  <c:y val="-4.4280442804428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диаграммы!$B$5:$B$6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диаграммы!$C$5:$C$6</c:f>
              <c:numCache>
                <c:formatCode>General</c:formatCode>
                <c:ptCount val="2"/>
                <c:pt idx="0">
                  <c:v>478.5</c:v>
                </c:pt>
                <c:pt idx="1">
                  <c:v>433.8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9652224"/>
        <c:axId val="149653760"/>
        <c:axId val="0"/>
      </c:bar3DChart>
      <c:catAx>
        <c:axId val="1496522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9653760"/>
        <c:crosses val="autoZero"/>
        <c:auto val="1"/>
        <c:lblAlgn val="ctr"/>
        <c:lblOffset val="100"/>
        <c:noMultiLvlLbl val="0"/>
      </c:catAx>
      <c:valAx>
        <c:axId val="1496537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496522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Структура расходов по программе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959068232045921"/>
          <c:y val="0.29302840821368015"/>
          <c:w val="0.4800684901387145"/>
          <c:h val="0.70697159178632052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b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i="1"/>
            </a:pP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и динамика исполнения бюджета</a:t>
            </a:r>
            <a:r>
              <a:rPr lang="ru-RU" i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Миасского городского округа за 2022-2023 годы по полномочиям</a:t>
            </a:r>
            <a:endParaRPr lang="ru-RU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</c:title>
    <c:autoTitleDeleted val="0"/>
    <c:view3D>
      <c:rotX val="10"/>
      <c:rotY val="10"/>
      <c:rAngAx val="1"/>
    </c:view3D>
    <c:floor>
      <c:thickness val="0"/>
      <c:spPr>
        <a:solidFill>
          <a:schemeClr val="bg1">
            <a:lumMod val="9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452914798206279E-2"/>
          <c:y val="0.12866565195332319"/>
          <c:w val="0.90386697739015809"/>
          <c:h val="0.7162727261831997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Лист2!$A$4</c:f>
              <c:strCache>
                <c:ptCount val="1"/>
                <c:pt idx="0">
                  <c:v>Собственные полномочия </c:v>
                </c:pt>
              </c:strCache>
            </c:strRef>
          </c:tx>
          <c:spPr>
            <a:gradFill flip="none" rotWithShape="1">
              <a:gsLst>
                <a:gs pos="0">
                  <a:srgbClr val="9999FF">
                    <a:shade val="30000"/>
                    <a:satMod val="115000"/>
                  </a:srgbClr>
                </a:gs>
                <a:gs pos="50000">
                  <a:srgbClr val="9999FF"/>
                </a:gs>
                <a:gs pos="100000">
                  <a:srgbClr val="CCCC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4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  <a:bevelB w="95250"/>
            </a:sp3d>
          </c:spPr>
          <c:invertIfNegative val="0"/>
          <c:dLbls>
            <c:dLbl>
              <c:idx val="0"/>
              <c:layout>
                <c:manualLayout>
                  <c:x val="-1.195814648729447E-2"/>
                  <c:y val="-8.92947742262811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4947683109118087E-3"/>
                  <c:y val="-7.50887874175545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Лист2!$B$2:$C$2</c:f>
              <c:strCache>
                <c:ptCount val="2"/>
                <c:pt idx="0">
                  <c:v>2022 год (млн. рублей)</c:v>
                </c:pt>
                <c:pt idx="1">
                  <c:v>2023 год (млн. рублей)</c:v>
                </c:pt>
              </c:strCache>
            </c:strRef>
          </c:cat>
          <c:val>
            <c:numRef>
              <c:f>Лист2!$B$4:$C$4</c:f>
              <c:numCache>
                <c:formatCode>General</c:formatCode>
                <c:ptCount val="2"/>
                <c:pt idx="0">
                  <c:v>5167.1000000000004</c:v>
                </c:pt>
                <c:pt idx="1">
                  <c:v>4936.1000000000004</c:v>
                </c:pt>
              </c:numCache>
            </c:numRef>
          </c:val>
        </c:ser>
        <c:ser>
          <c:idx val="0"/>
          <c:order val="1"/>
          <c:tx>
            <c:strRef>
              <c:f>Лист2!$A$3</c:f>
              <c:strCache>
                <c:ptCount val="1"/>
                <c:pt idx="0">
                  <c:v>Переданные полномочия</c:v>
                </c:pt>
              </c:strCache>
            </c:strRef>
          </c:tx>
          <c:spPr>
            <a:gradFill flip="none" rotWithShape="1">
              <a:gsLst>
                <a:gs pos="0">
                  <a:srgbClr val="E28AB8">
                    <a:tint val="66000"/>
                    <a:satMod val="160000"/>
                  </a:srgbClr>
                </a:gs>
                <a:gs pos="50000">
                  <a:srgbClr val="E28AB8">
                    <a:tint val="44500"/>
                    <a:satMod val="160000"/>
                  </a:srgbClr>
                </a:gs>
                <a:gs pos="100000">
                  <a:srgbClr val="E28AB8">
                    <a:tint val="23500"/>
                    <a:satMod val="160000"/>
                  </a:srgbClr>
                </a:gs>
              </a:gsLst>
              <a:lin ang="8100000" scaled="1"/>
              <a:tileRect/>
            </a:gradFill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dLbls>
            <c:txPr>
              <a:bodyPr/>
              <a:lstStyle/>
              <a:p>
                <a:pPr>
                  <a:defRPr sz="1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Лист2!$B$2:$C$2</c:f>
              <c:strCache>
                <c:ptCount val="2"/>
                <c:pt idx="0">
                  <c:v>2022 год (млн. рублей)</c:v>
                </c:pt>
                <c:pt idx="1">
                  <c:v>2023 год (млн. рублей)</c:v>
                </c:pt>
              </c:strCache>
            </c:strRef>
          </c:cat>
          <c:val>
            <c:numRef>
              <c:f>Лист2!$B$3:$C$3</c:f>
              <c:numCache>
                <c:formatCode>General</c:formatCode>
                <c:ptCount val="2"/>
                <c:pt idx="0">
                  <c:v>2822.7</c:v>
                </c:pt>
                <c:pt idx="1">
                  <c:v>2765.2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6629248"/>
        <c:axId val="136639232"/>
        <c:axId val="0"/>
      </c:bar3DChart>
      <c:catAx>
        <c:axId val="1366292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6639232"/>
        <c:crosses val="autoZero"/>
        <c:auto val="1"/>
        <c:lblAlgn val="ctr"/>
        <c:lblOffset val="100"/>
        <c:noMultiLvlLbl val="0"/>
      </c:catAx>
      <c:valAx>
        <c:axId val="1366392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66292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4.2880430304956252E-2"/>
          <c:y val="0.88692497912646762"/>
          <c:w val="0.73140955474736058"/>
          <c:h val="9.5556274643751729E-2"/>
        </c:manualLayout>
      </c:layout>
      <c:overlay val="0"/>
      <c:txPr>
        <a:bodyPr/>
        <a:lstStyle/>
        <a:p>
          <a:pPr>
            <a:defRPr sz="16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scene3d>
      <a:camera prst="orthographicFront"/>
      <a:lightRig rig="threePt" dir="t"/>
    </a:scene3d>
    <a:sp3d>
      <a:bevelT/>
    </a:sp3d>
  </c:spPr>
  <c:externalData r:id="rId1">
    <c:autoUpdate val="0"/>
  </c:externalData>
  <c:userShapes r:id="rId2"/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Структура расходов по программе</a:t>
            </a:r>
          </a:p>
        </c:rich>
      </c:tx>
      <c:layout>
        <c:manualLayout>
          <c:xMode val="edge"/>
          <c:yMode val="edge"/>
          <c:x val="0.21296119235095617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82583427071618"/>
          <c:y val="0.23607204271879809"/>
          <c:w val="0.51795627109111353"/>
          <c:h val="0.763927957281202"/>
        </c:manualLayout>
      </c:layout>
      <c:pie3DChart>
        <c:varyColors val="1"/>
        <c:ser>
          <c:idx val="0"/>
          <c:order val="0"/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1.5881139857517813E-2"/>
                  <c:y val="1.5084623042809307E-2"/>
                </c:manualLayout>
              </c:layout>
              <c:tx>
                <c:rich>
                  <a:bodyPr/>
                  <a:lstStyle/>
                  <a:p>
                    <a:r>
                      <a:rPr lang="en-US" b="1">
                        <a:latin typeface="Times New Roman" pitchFamily="18" charset="0"/>
                        <a:cs typeface="Times New Roman" pitchFamily="18" charset="0"/>
                      </a:rPr>
                      <a:t>7</a:t>
                    </a:r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5590343394575701"/>
                  <c:y val="-0.1710363808690582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диаграммы!$A$24:$A$26</c:f>
              <c:strCache>
                <c:ptCount val="3"/>
                <c:pt idx="0">
                  <c:v>Федеральный бюджет</c:v>
                </c:pt>
                <c:pt idx="1">
                  <c:v>Областной бюджет</c:v>
                </c:pt>
                <c:pt idx="2">
                  <c:v>Бюджет МГО</c:v>
                </c:pt>
              </c:strCache>
            </c:strRef>
          </c:cat>
          <c:val>
            <c:numRef>
              <c:f>диаграммы!$B$24:$B$26</c:f>
              <c:numCache>
                <c:formatCode>General</c:formatCode>
                <c:ptCount val="3"/>
                <c:pt idx="0">
                  <c:v>7.8</c:v>
                </c:pt>
                <c:pt idx="1">
                  <c:v>89.7</c:v>
                </c:pt>
                <c:pt idx="2">
                  <c:v>336.3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Структура расходов </a:t>
            </a:r>
          </a:p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 программе</a:t>
            </a:r>
          </a:p>
        </c:rich>
      </c:tx>
      <c:layout>
        <c:manualLayout>
          <c:xMode val="edge"/>
          <c:yMode val="edge"/>
          <c:x val="0.14000437445319341"/>
          <c:y val="2.8356287583543607E-2"/>
        </c:manualLayout>
      </c:layout>
      <c:overlay val="0"/>
    </c:title>
    <c:autoTitleDeleted val="0"/>
    <c:view3D>
      <c:rotX val="2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4329986192976931E-2"/>
          <c:y val="0.40686265427894341"/>
          <c:w val="0.79719325878617464"/>
          <c:h val="0.5597464330799486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0467834902990067"/>
          <c:y val="6.4225695445498984E-2"/>
          <c:w val="0.23820893755604691"/>
          <c:h val="0.3702364021106358"/>
        </c:manualLayout>
      </c:layout>
      <c:overlay val="0"/>
    </c:legend>
    <c:plotVisOnly val="1"/>
    <c:dispBlanksAs val="zero"/>
    <c:showDLblsOverMax val="0"/>
  </c:chart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Структура расходов </a:t>
            </a:r>
          </a:p>
          <a:p>
            <a:pPr>
              <a:defRPr sz="1600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 программе</a:t>
            </a:r>
          </a:p>
        </c:rich>
      </c:tx>
      <c:layout>
        <c:manualLayout>
          <c:xMode val="edge"/>
          <c:yMode val="edge"/>
          <c:x val="0.2641874453193353"/>
          <c:y val="2.314814814814815E-2"/>
        </c:manualLayout>
      </c:layout>
      <c:overlay val="0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694746582398304E-2"/>
          <c:y val="0.32047148881468368"/>
          <c:w val="0.79719325878617464"/>
          <c:h val="0.55974643307994865"/>
        </c:manualLayout>
      </c:layout>
      <c:pie3DChart>
        <c:varyColors val="1"/>
        <c:ser>
          <c:idx val="0"/>
          <c:order val="0"/>
          <c:tx>
            <c:strRef>
              <c:f>Соц.защита!$A$23</c:f>
              <c:strCache>
                <c:ptCount val="1"/>
                <c:pt idx="0">
                  <c:v>Бюджет МГО</c:v>
                </c:pt>
              </c:strCache>
            </c:strRef>
          </c:tx>
          <c:spPr>
            <a:gradFill rotWithShape="1">
              <a:gsLst>
                <a:gs pos="28000">
                  <a:schemeClr val="dk1">
                    <a:tint val="18000"/>
                    <a:satMod val="120000"/>
                    <a:lumMod val="88000"/>
                  </a:schemeClr>
                </a:gs>
                <a:gs pos="100000">
                  <a:schemeClr val="dk1">
                    <a:tint val="40000"/>
                    <a:satMod val="100000"/>
                    <a:lumMod val="78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dk1"/>
              </a:solidFill>
              <a:prstDash val="solid"/>
            </a:ln>
            <a:effectLst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</c:spPr>
          <c:dPt>
            <c:idx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9525" cap="flat" cmpd="sng" algn="ctr">
                <a:solidFill>
                  <a:schemeClr val="dk1"/>
                </a:solidFill>
                <a:prstDash val="solid"/>
              </a:ln>
              <a:effectLst>
                <a:outerShdw blurRad="63500" dist="50800" dir="5400000" sx="98000" sy="98000" rotWithShape="0">
                  <a:srgbClr val="000000">
                    <a:alpha val="2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2.6970843727416862E-3"/>
                  <c:y val="-0.3463161957696502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sz="1100" b="1" dirty="0">
                        <a:latin typeface="Times New Roman" pitchFamily="18" charset="0"/>
                        <a:cs typeface="Times New Roman" pitchFamily="18" charset="0"/>
                      </a:rPr>
                      <a:t>Бюджет </a:t>
                    </a:r>
                  </a:p>
                  <a:p>
                    <a:pPr>
                      <a:defRPr/>
                    </a:pPr>
                    <a:r>
                      <a:rPr lang="ru-RU" sz="1100" b="1" dirty="0">
                        <a:latin typeface="Times New Roman" pitchFamily="18" charset="0"/>
                        <a:cs typeface="Times New Roman" pitchFamily="18" charset="0"/>
                      </a:rPr>
                      <a:t>МГО</a:t>
                    </a:r>
                    <a:r>
                      <a:rPr lang="ru-RU" sz="1100" b="1" baseline="0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</a:p>
                  <a:p>
                    <a:pPr>
                      <a:defRPr/>
                    </a:pPr>
                    <a:r>
                      <a:rPr lang="ru-RU" sz="1100" b="1" dirty="0" smtClean="0">
                        <a:latin typeface="Times New Roman" pitchFamily="18" charset="0"/>
                        <a:cs typeface="Times New Roman" pitchFamily="18" charset="0"/>
                      </a:rPr>
                      <a:t>100</a:t>
                    </a:r>
                    <a:r>
                      <a:rPr lang="ru-RU" sz="1100" b="1" dirty="0"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</a:p>
                </c:rich>
              </c:tx>
              <c:spPr>
                <a:noFill/>
              </c:spPr>
              <c:showLegendKey val="0"/>
              <c:showVal val="1"/>
              <c:showCatName val="0"/>
              <c:showSerName val="1"/>
              <c:showPercent val="0"/>
              <c:showBubbleSize val="0"/>
            </c:dLbl>
            <c:spPr>
              <a:solidFill>
                <a:schemeClr val="bg1"/>
              </a:solidFill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1"/>
          </c:dLbls>
          <c:val>
            <c:numRef>
              <c:f>Соц.защита!$B$23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 на 2023 год </a:t>
            </a:r>
          </a:p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млн. рублей)</a:t>
            </a:r>
          </a:p>
        </c:rich>
      </c:tx>
      <c:layout>
        <c:manualLayout>
          <c:xMode val="edge"/>
          <c:yMode val="edge"/>
          <c:x val="5.8104403616214668E-2"/>
          <c:y val="6.5032002578625084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821500573297914"/>
          <c:y val="0.36624065556161917"/>
          <c:w val="0.5729064731106146"/>
          <c:h val="0.471892987060828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Соц.защита!$O$23:$O$24</c:f>
              <c:strCache>
                <c:ptCount val="1"/>
                <c:pt idx="0">
                  <c:v>План 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677722673474999E-2"/>
                  <c:y val="-2.7794755747422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655267983897997E-2"/>
                  <c:y val="-2.95707366259656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Соц.защита!$O$23:$O$24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Соц.защита!$P$23:$P$24</c:f>
              <c:numCache>
                <c:formatCode>#,##0.0</c:formatCode>
                <c:ptCount val="2"/>
                <c:pt idx="0">
                  <c:v>39.6</c:v>
                </c:pt>
                <c:pt idx="1">
                  <c:v>39.200000000000003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0268928"/>
        <c:axId val="150271104"/>
        <c:axId val="0"/>
      </c:bar3DChart>
      <c:catAx>
        <c:axId val="150268928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ru-RU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План</a:t>
                </a:r>
                <a:r>
                  <a:rPr lang="ru-RU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Факт</a:t>
                </a:r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one"/>
        <c:crossAx val="150271104"/>
        <c:crosses val="autoZero"/>
        <c:auto val="1"/>
        <c:lblAlgn val="ctr"/>
        <c:lblOffset val="100"/>
        <c:noMultiLvlLbl val="0"/>
      </c:catAx>
      <c:valAx>
        <c:axId val="150271104"/>
        <c:scaling>
          <c:orientation val="minMax"/>
          <c:max val="34"/>
        </c:scaling>
        <c:delete val="1"/>
        <c:axPos val="l"/>
        <c:numFmt formatCode="#,##0.0" sourceLinked="1"/>
        <c:majorTickMark val="out"/>
        <c:minorTickMark val="none"/>
        <c:tickLblPos val="none"/>
        <c:crossAx val="150268928"/>
        <c:crosses val="autoZero"/>
        <c:crossBetween val="between"/>
        <c:majorUnit val="0.5"/>
        <c:minorUnit val="0.1"/>
      </c:valAx>
    </c:plotArea>
    <c:plotVisOnly val="1"/>
    <c:dispBlanksAs val="gap"/>
    <c:showDLblsOverMax val="0"/>
  </c:chart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Объём</a:t>
            </a:r>
            <a:r>
              <a:rPr lang="ru-RU" baseline="0" dirty="0">
                <a:latin typeface="Times New Roman" pitchFamily="18" charset="0"/>
                <a:cs typeface="Times New Roman" pitchFamily="18" charset="0"/>
              </a:rPr>
              <a:t> финансирования на 2023 год (млн. рублей)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039303349793157"/>
          <c:y val="7.4482939632545986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2.2222222222222247E-2"/>
                  <c:y val="-6.0185185185185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5000000000000001E-2"/>
                  <c:y val="-6.4814814814814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АСОП!$A$6:$A$7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АСОП!$B$6:$B$7</c:f>
              <c:numCache>
                <c:formatCode>General</c:formatCode>
                <c:ptCount val="2"/>
                <c:pt idx="0">
                  <c:v>3.7</c:v>
                </c:pt>
                <c:pt idx="1">
                  <c:v>3.6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50824064"/>
        <c:axId val="150859776"/>
        <c:axId val="0"/>
      </c:bar3DChart>
      <c:catAx>
        <c:axId val="1508240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0859776"/>
        <c:crosses val="autoZero"/>
        <c:auto val="1"/>
        <c:lblAlgn val="ctr"/>
        <c:lblOffset val="100"/>
        <c:noMultiLvlLbl val="0"/>
      </c:catAx>
      <c:valAx>
        <c:axId val="1508597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50824064"/>
        <c:crosses val="autoZero"/>
        <c:crossBetween val="between"/>
        <c:majorUnit val="0.5"/>
      </c:valAx>
    </c:plotArea>
    <c:plotVisOnly val="1"/>
    <c:dispBlanksAs val="gap"/>
    <c:showDLblsOverMax val="0"/>
  </c:chart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/>
          <a:lstStyle/>
          <a:p>
            <a:pPr>
              <a:defRPr sz="1800">
                <a:latin typeface="Times New Roman" pitchFamily="18" charset="0"/>
                <a:cs typeface="Times New Roman" pitchFamily="18" charset="0"/>
              </a:defRPr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Структура расходов </a:t>
            </a:r>
          </a:p>
          <a:p>
            <a:pPr>
              <a:defRPr sz="1800">
                <a:latin typeface="Times New Roman" pitchFamily="18" charset="0"/>
                <a:cs typeface="Times New Roman" pitchFamily="18" charset="0"/>
              </a:defRPr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 программе</a:t>
            </a:r>
          </a:p>
        </c:rich>
      </c:tx>
      <c:layout>
        <c:manualLayout>
          <c:xMode val="edge"/>
          <c:yMode val="edge"/>
          <c:x val="0.25675184920066818"/>
          <c:y val="4.1000280972143505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795442615127658"/>
          <c:y val="0.37984614005706074"/>
          <c:w val="0.8083335719398711"/>
          <c:h val="0.50377701083907989"/>
        </c:manualLayout>
      </c:layout>
      <c:pie3DChart>
        <c:varyColors val="1"/>
        <c:ser>
          <c:idx val="0"/>
          <c:order val="0"/>
          <c:tx>
            <c:strRef>
              <c:f>АСОП!$B$20</c:f>
              <c:strCache>
                <c:ptCount val="1"/>
                <c:pt idx="0">
                  <c:v>Бюджет МГО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 w="9525">
              <a:noFill/>
            </a:ln>
          </c:spPr>
          <c:dPt>
            <c:idx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9.4213791457886508E-3"/>
                  <c:y val="-0.27187025733624337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>
                        <a:latin typeface="Times New Roman" pitchFamily="18" charset="0"/>
                        <a:cs typeface="Times New Roman" pitchFamily="18" charset="0"/>
                      </a:rPr>
                      <a:t>Бюджет  МГО   </a:t>
                    </a:r>
                  </a:p>
                  <a:p>
                    <a:r>
                      <a:rPr lang="en-US" sz="1100" b="1" dirty="0">
                        <a:latin typeface="Times New Roman" pitchFamily="18" charset="0"/>
                        <a:cs typeface="Times New Roman" pitchFamily="18" charset="0"/>
                      </a:rPr>
                      <a:t>100%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val>
            <c:numRef>
              <c:f>АСОП!$C$20</c:f>
              <c:numCache>
                <c:formatCode>0.0</c:formatCode>
                <c:ptCount val="1"/>
                <c:pt idx="0">
                  <c:v>100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1800" b="1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400" b="1" baseline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по программе</a:t>
            </a:r>
            <a:endParaRPr lang="ru-RU" sz="1400" b="1" baseline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7010256410256411"/>
          <c:y val="7.2727272727272724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>
                <c:manualLayout>
                  <c:x val="0.3113163739147991"/>
                  <c:y val="-0.64918662193670673"/>
                </c:manualLayout>
              </c:layout>
              <c:tx>
                <c:rich>
                  <a:bodyPr/>
                  <a:lstStyle/>
                  <a:p>
                    <a:pPr>
                      <a:def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100</a:t>
                    </a:r>
                    <a:r>
                      <a:rPr lang="ru-RU" dirty="0" smtClean="0"/>
                      <a:t> %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delete val="1"/>
            </c:dLbl>
            <c:dLbl>
              <c:idx val="2"/>
              <c:delete val="1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noFill/>
                </a:ln>
              </c:spPr>
            </c:leaderLines>
          </c:dLbls>
          <c:cat>
            <c:strRef>
              <c:f>Лист1!$A$2:$A$4</c:f>
              <c:strCache>
                <c:ptCount val="3"/>
                <c:pt idx="0">
                  <c:v>Бюджет МГО</c:v>
                </c:pt>
                <c:pt idx="1">
                  <c:v>Областной бюджет</c:v>
                </c:pt>
                <c:pt idx="2">
                  <c:v>Федеральный бюджет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66127942661013528"/>
          <c:y val="0.47051692027918018"/>
          <c:w val="0.33359236826165961"/>
          <c:h val="0.2807360134897599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1800" b="1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400" b="1" baseline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по программе</a:t>
            </a:r>
            <a:endParaRPr lang="ru-RU" sz="1400" b="1" baseline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7010256410256411"/>
          <c:y val="7.2727272727272724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>
                <c:manualLayout>
                  <c:x val="0.3113163739147991"/>
                  <c:y val="-0.64918662193670673"/>
                </c:manualLayout>
              </c:layout>
              <c:tx>
                <c:rich>
                  <a:bodyPr/>
                  <a:lstStyle/>
                  <a:p>
                    <a:pPr>
                      <a:def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100</a:t>
                    </a:r>
                    <a:r>
                      <a:rPr lang="ru-RU" dirty="0" smtClean="0"/>
                      <a:t> %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delete val="1"/>
            </c:dLbl>
            <c:dLbl>
              <c:idx val="2"/>
              <c:delete val="1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noFill/>
                </a:ln>
              </c:spPr>
            </c:leaderLines>
          </c:dLbls>
          <c:cat>
            <c:strRef>
              <c:f>Лист1!$A$2:$A$4</c:f>
              <c:strCache>
                <c:ptCount val="3"/>
                <c:pt idx="0">
                  <c:v>Бюджет МГО</c:v>
                </c:pt>
                <c:pt idx="1">
                  <c:v>Областной бюджет</c:v>
                </c:pt>
                <c:pt idx="2">
                  <c:v>Федеральный бюджет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66127942661013528"/>
          <c:y val="0.47051692027918018"/>
          <c:w val="0.33359236826165961"/>
          <c:h val="0.2807360134897599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872046654771461E-2"/>
          <c:y val="5.9523809523809521E-2"/>
          <c:w val="0.87830511214628715"/>
          <c:h val="0.845476190476190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Лист2!$A$2</c:f>
              <c:strCache>
                <c:ptCount val="1"/>
                <c:pt idx="0">
                  <c:v>Объем финансирования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2812458835786257E-2"/>
                  <c:y val="-5.1587301587301584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6,85  </a:t>
                    </a:r>
                    <a:endPara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8020764726310369E-3"/>
                  <c:y val="-2.7777777777777776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6,85</a:t>
                    </a:r>
                    <a:endPara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Лист2!$B$1:$C$1</c:f>
              <c:strCache>
                <c:ptCount val="2"/>
                <c:pt idx="0">
                  <c:v>План </c:v>
                </c:pt>
                <c:pt idx="1">
                  <c:v>Факт </c:v>
                </c:pt>
              </c:strCache>
            </c:strRef>
          </c:cat>
          <c:val>
            <c:numRef>
              <c:f>Лист2!$B$2:$C$2</c:f>
              <c:numCache>
                <c:formatCode>General</c:formatCode>
                <c:ptCount val="2"/>
                <c:pt idx="0">
                  <c:v>6.8500000000000005</c:v>
                </c:pt>
                <c:pt idx="1">
                  <c:v>6.8500000000000005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1014400"/>
        <c:axId val="151024384"/>
        <c:axId val="0"/>
      </c:bar3DChart>
      <c:catAx>
        <c:axId val="1510144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1024384"/>
        <c:crosses val="autoZero"/>
        <c:auto val="1"/>
        <c:lblAlgn val="ctr"/>
        <c:lblOffset val="100"/>
        <c:noMultiLvlLbl val="0"/>
      </c:catAx>
      <c:valAx>
        <c:axId val="1510243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10144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Лист1!$A$2</c:f>
              <c:strCache>
                <c:ptCount val="1"/>
                <c:pt idx="0">
                  <c:v>Муниципальная программа "Обеспечение деятельности муниципального бюджетного учреждения "Миасский окружной архив" в том числе:</c:v>
                </c:pt>
              </c:strCache>
            </c:strRef>
          </c:tx>
          <c:explosion val="10"/>
          <c:cat>
            <c:strRef>
              <c:f>Лист1!$B$1:$D$1</c:f>
              <c:strCache>
                <c:ptCount val="2"/>
                <c:pt idx="0">
                  <c:v>Бюджет МГО  (96,67 %)</c:v>
                </c:pt>
                <c:pt idx="1">
                  <c:v>Областной бюджет  (3,33%)</c:v>
                </c:pt>
              </c:strCache>
            </c:strRef>
          </c:cat>
          <c:val>
            <c:numRef>
              <c:f>Лист1!$B$2:$D$2</c:f>
              <c:numCache>
                <c:formatCode>General</c:formatCode>
                <c:ptCount val="3"/>
                <c:pt idx="0">
                  <c:v>6.8530000000000006</c:v>
                </c:pt>
                <c:pt idx="1">
                  <c:v>0.2364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Комплектование, учет, использование и хранение архивных документов, отнесенных к государственной собственности Челябинской области</c:v>
                </c:pt>
              </c:strCache>
            </c:strRef>
          </c:tx>
          <c:cat>
            <c:strRef>
              <c:f>Лист1!$B$1:$D$1</c:f>
              <c:strCache>
                <c:ptCount val="2"/>
                <c:pt idx="0">
                  <c:v>Бюджет МГО  (96,67 %)</c:v>
                </c:pt>
                <c:pt idx="1">
                  <c:v>Областной бюджет  (3,33%)</c:v>
                </c:pt>
              </c:strCache>
            </c:strRef>
          </c:cat>
          <c:val>
            <c:numRef>
              <c:f>Лист1!$B$3:$D$3</c:f>
              <c:numCache>
                <c:formatCode>General</c:formatCode>
                <c:ptCount val="3"/>
                <c:pt idx="0">
                  <c:v>0.24</c:v>
                </c:pt>
                <c:pt idx="1">
                  <c:v>0.24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Субсидии бюджетным и автономным учреждениям на финансовое обеспечение муниципального задания на оказание муниципальных (государственных) услуг (выполнение работ)</c:v>
                </c:pt>
              </c:strCache>
            </c:strRef>
          </c:tx>
          <c:cat>
            <c:strRef>
              <c:f>Лист1!$B$1:$D$1</c:f>
              <c:strCache>
                <c:ptCount val="2"/>
                <c:pt idx="0">
                  <c:v>Бюджет МГО  (96,67 %)</c:v>
                </c:pt>
                <c:pt idx="1">
                  <c:v>Областной бюджет  (3,33%)</c:v>
                </c:pt>
              </c:strCache>
            </c:strRef>
          </c:cat>
          <c:val>
            <c:numRef>
              <c:f>Лист1!$B$4:$D$4</c:f>
              <c:numCache>
                <c:formatCode>General</c:formatCode>
                <c:ptCount val="3"/>
                <c:pt idx="0">
                  <c:v>6.6130000000000004</c:v>
                </c:pt>
                <c:pt idx="1">
                  <c:v>6.6130000000000004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64849414656501281"/>
          <c:y val="0.12336942257217848"/>
          <c:w val="0.31901678956797069"/>
          <c:h val="0.62826060804899386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i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</a:t>
            </a:r>
            <a:r>
              <a:rPr lang="ru-RU" sz="2000" i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 Миасского городского округа по видам расходов за 2022-2023 годы.</a:t>
            </a:r>
            <a:endParaRPr lang="ru-RU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9.5158580037830467E-2"/>
          <c:y val="0.16952665399583672"/>
          <c:w val="0.53581078901450163"/>
          <c:h val="0.75164679650153454"/>
        </c:manualLayout>
      </c:layout>
      <c:doughnutChart>
        <c:varyColors val="1"/>
        <c:ser>
          <c:idx val="1"/>
          <c:order val="0"/>
          <c:tx>
            <c:strRef>
              <c:f>Лист5!$C$26</c:f>
              <c:strCache>
                <c:ptCount val="1"/>
                <c:pt idx="0">
                  <c:v>2022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dPt>
            <c:idx val="0"/>
            <c:bubble3D val="0"/>
            <c:spPr>
              <a:gradFill flip="none" rotWithShape="1">
                <a:gsLst>
                  <a:gs pos="0">
                    <a:srgbClr val="00CCFF">
                      <a:shade val="30000"/>
                      <a:satMod val="115000"/>
                    </a:srgbClr>
                  </a:gs>
                  <a:gs pos="50000">
                    <a:srgbClr val="00CCFF">
                      <a:shade val="67500"/>
                      <a:satMod val="115000"/>
                    </a:srgbClr>
                  </a:gs>
                  <a:gs pos="100000">
                    <a:srgbClr val="00CCFF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Pt>
            <c:idx val="1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Pt>
            <c:idx val="2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Pt>
            <c:idx val="3"/>
            <c:bubble3D val="0"/>
            <c:spPr>
              <a:gradFill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38000">
                    <a:schemeClr val="accent6">
                      <a:lumMod val="40000"/>
                      <a:lumOff val="6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0"/>
              </a:gra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Lbls>
            <c:dLbl>
              <c:idx val="0"/>
              <c:layout>
                <c:manualLayout>
                  <c:x val="-2.23463687150838E-2"/>
                  <c:y val="-5.2246603970741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7790742901594143E-3"/>
                  <c:y val="-4.17972831765935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9366852886405959E-2"/>
                  <c:y val="-7.5235109717868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Лист5!$A$27:$A$30</c:f>
              <c:strCache>
                <c:ptCount val="4"/>
                <c:pt idx="0">
                  <c:v>Заработная плата с начислениями</c:v>
                </c:pt>
                <c:pt idx="1">
                  <c:v>Оплата за топливно-энергетические ресурсы</c:v>
                </c:pt>
                <c:pt idx="2">
                  <c:v>Социальные пособия и выплаты</c:v>
                </c:pt>
                <c:pt idx="3">
                  <c:v>Прочие расходы</c:v>
                </c:pt>
              </c:strCache>
            </c:strRef>
          </c:cat>
          <c:val>
            <c:numRef>
              <c:f>Лист5!$C$27:$C$30</c:f>
              <c:numCache>
                <c:formatCode>0.0%</c:formatCode>
                <c:ptCount val="4"/>
                <c:pt idx="0">
                  <c:v>0.40799999999999997</c:v>
                </c:pt>
                <c:pt idx="1">
                  <c:v>3.1E-2</c:v>
                </c:pt>
                <c:pt idx="2">
                  <c:v>0.113</c:v>
                </c:pt>
                <c:pt idx="3">
                  <c:v>0.44700000000000001</c:v>
                </c:pt>
              </c:numCache>
            </c:numRef>
          </c:val>
        </c:ser>
        <c:ser>
          <c:idx val="0"/>
          <c:order val="1"/>
          <c:tx>
            <c:strRef>
              <c:f>Лист5!$B$26</c:f>
              <c:strCache>
                <c:ptCount val="1"/>
                <c:pt idx="0">
                  <c:v>2023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dPt>
            <c:idx val="0"/>
            <c:bubble3D val="0"/>
            <c:spPr>
              <a:gradFill flip="none" rotWithShape="1">
                <a:gsLst>
                  <a:gs pos="0">
                    <a:srgbClr val="00CCFF">
                      <a:shade val="30000"/>
                      <a:satMod val="115000"/>
                    </a:srgbClr>
                  </a:gs>
                  <a:gs pos="50000">
                    <a:srgbClr val="00CCFF">
                      <a:shade val="67500"/>
                      <a:satMod val="115000"/>
                    </a:srgbClr>
                  </a:gs>
                  <a:gs pos="100000">
                    <a:srgbClr val="00CCFF">
                      <a:shade val="100000"/>
                      <a:satMod val="11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Pt>
            <c:idx val="1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Pt>
            <c:idx val="2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Pt>
            <c:idx val="3"/>
            <c:bubble3D val="0"/>
            <c:spPr>
              <a:gradFill>
                <a:gsLst>
                  <a:gs pos="0">
                    <a:schemeClr val="accent6">
                      <a:lumMod val="75000"/>
                    </a:schemeClr>
                  </a:gs>
                  <a:gs pos="38000">
                    <a:schemeClr val="accent6">
                      <a:lumMod val="40000"/>
                      <a:lumOff val="60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0"/>
              </a:gra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Lbls>
            <c:dLbl>
              <c:idx val="0"/>
              <c:layout>
                <c:manualLayout>
                  <c:x val="6.1571577295854779E-3"/>
                  <c:y val="7.9414673479294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4692737430167464E-3"/>
                  <c:y val="3.9707419017763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Лист5!$A$27:$A$30</c:f>
              <c:strCache>
                <c:ptCount val="4"/>
                <c:pt idx="0">
                  <c:v>Заработная плата с начислениями</c:v>
                </c:pt>
                <c:pt idx="1">
                  <c:v>Оплата за топливно-энергетические ресурсы</c:v>
                </c:pt>
                <c:pt idx="2">
                  <c:v>Социальные пособия и выплаты</c:v>
                </c:pt>
                <c:pt idx="3">
                  <c:v>Прочие расходы</c:v>
                </c:pt>
              </c:strCache>
            </c:strRef>
          </c:cat>
          <c:val>
            <c:numRef>
              <c:f>Лист5!$B$27:$B$30</c:f>
              <c:numCache>
                <c:formatCode>0.0%</c:formatCode>
                <c:ptCount val="4"/>
                <c:pt idx="0">
                  <c:v>0.45200000000000001</c:v>
                </c:pt>
                <c:pt idx="1">
                  <c:v>3.4000000000000002E-2</c:v>
                </c:pt>
                <c:pt idx="2">
                  <c:v>0.11799999999999999</c:v>
                </c:pt>
                <c:pt idx="3">
                  <c:v>0.39500000000000002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6"/>
      </c:doughnutChart>
    </c:plotArea>
    <c:legend>
      <c:legendPos val="r"/>
      <c:layout>
        <c:manualLayout>
          <c:xMode val="edge"/>
          <c:yMode val="edge"/>
          <c:x val="0.65550990483731431"/>
          <c:y val="0.26086029998601273"/>
          <c:w val="0.33515522928362074"/>
          <c:h val="0.55435045540937467"/>
        </c:manualLayout>
      </c:layout>
      <c:overlay val="0"/>
      <c:txPr>
        <a:bodyPr/>
        <a:lstStyle/>
        <a:p>
          <a:pPr>
            <a:defRPr sz="1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scene3d>
      <a:camera prst="orthographicFront"/>
      <a:lightRig rig="threePt" dir="t"/>
    </a:scene3d>
    <a:sp3d>
      <a:bevelT/>
    </a:sp3d>
  </c:sp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Миасского городского округа              за 2022</a:t>
            </a:r>
            <a:r>
              <a:rPr lang="ru-RU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- 2023 гг.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</c:title>
    <c:autoTitleDeleted val="0"/>
    <c:view3D>
      <c:rotX val="20"/>
      <c:rotY val="40"/>
      <c:rAngAx val="1"/>
    </c:view3D>
    <c:floor>
      <c:thickness val="0"/>
      <c:spPr>
        <a:solidFill>
          <a:schemeClr val="bg1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864297428865495E-2"/>
          <c:y val="0.13599114064230344"/>
          <c:w val="0.62772289390126113"/>
          <c:h val="0.77973055693619697"/>
        </c:manualLayout>
      </c:layout>
      <c:bar3DChart>
        <c:barDir val="bar"/>
        <c:grouping val="percentStacked"/>
        <c:varyColors val="0"/>
        <c:ser>
          <c:idx val="0"/>
          <c:order val="0"/>
          <c:tx>
            <c:strRef>
              <c:f>Лист7!$H$7</c:f>
              <c:strCache>
                <c:ptCount val="1"/>
                <c:pt idx="0">
                  <c:v>Расходы экономического характера</c:v>
                </c:pt>
              </c:strCache>
            </c:strRef>
          </c:tx>
          <c:spPr>
            <a:gradFill flip="none" rotWithShape="1">
              <a:gsLst>
                <a:gs pos="0">
                  <a:srgbClr val="00B050"/>
                </a:gs>
                <a:gs pos="50000">
                  <a:srgbClr val="66FF66">
                    <a:tint val="44500"/>
                    <a:satMod val="160000"/>
                  </a:srgbClr>
                </a:gs>
                <a:gs pos="100000">
                  <a:srgbClr val="66FF66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23,</a:t>
                    </a:r>
                    <a:r>
                      <a:rPr lang="ru-RU" smtClean="0"/>
                      <a:t>0</a:t>
                    </a:r>
                    <a:r>
                      <a:rPr lang="en-US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Лист7!$I$6:$J$6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Лист7!$I$7:$J$7</c:f>
              <c:numCache>
                <c:formatCode>0.00%</c:formatCode>
                <c:ptCount val="2"/>
                <c:pt idx="0" formatCode="0.0%">
                  <c:v>0.22571799834766521</c:v>
                </c:pt>
                <c:pt idx="1">
                  <c:v>0.23343317191611845</c:v>
                </c:pt>
              </c:numCache>
            </c:numRef>
          </c:val>
        </c:ser>
        <c:ser>
          <c:idx val="1"/>
          <c:order val="1"/>
          <c:tx>
            <c:strRef>
              <c:f>Лист7!$H$8</c:f>
              <c:strCache>
                <c:ptCount val="1"/>
                <c:pt idx="0">
                  <c:v>Расходы социального блока</c:v>
                </c:pt>
              </c:strCache>
            </c:strRef>
          </c:tx>
          <c:spPr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3300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invertIfNegative val="0"/>
          <c:dPt>
            <c:idx val="1"/>
            <c:invertIfNegative val="0"/>
            <c:bubble3D val="0"/>
            <c:spPr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3800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400000" scaled="0"/>
              </a:gradFill>
              <a:scene3d>
                <a:camera prst="orthographicFront"/>
                <a:lightRig rig="threePt" dir="t"/>
              </a:scene3d>
              <a:sp3d>
                <a:bevelT w="114300" prst="artDeco"/>
              </a:sp3d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72,0%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Лист7!$I$6:$J$6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Лист7!$I$8:$J$8</c:f>
              <c:numCache>
                <c:formatCode>0.00%</c:formatCode>
                <c:ptCount val="2"/>
                <c:pt idx="0" formatCode="0.0%">
                  <c:v>0.72992248564983309</c:v>
                </c:pt>
                <c:pt idx="1">
                  <c:v>0.71996288401729347</c:v>
                </c:pt>
              </c:numCache>
            </c:numRef>
          </c:val>
        </c:ser>
        <c:ser>
          <c:idx val="2"/>
          <c:order val="2"/>
          <c:tx>
            <c:strRef>
              <c:f>Лист7!$H$9</c:f>
              <c:strCache>
                <c:ptCount val="1"/>
                <c:pt idx="0">
                  <c:v>Прочие расходы</c:v>
                </c:pt>
              </c:strCache>
            </c:strRef>
          </c:tx>
          <c:spPr>
            <a:gradFill flip="none" rotWithShape="1">
              <a:gsLst>
                <a:gs pos="0">
                  <a:srgbClr val="FFFF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invertIfNegative val="0"/>
          <c:dLbls>
            <c:dLbl>
              <c:idx val="0"/>
              <c:layout>
                <c:manualLayout>
                  <c:x val="2.8520502311171255E-2"/>
                  <c:y val="-1.3289036544850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2762929275666823E-2"/>
                  <c:y val="-1.993372921408083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</a:t>
                    </a:r>
                    <a:r>
                      <a:rPr lang="en-US" dirty="0" smtClean="0"/>
                      <a:t>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Лист7!$I$6:$J$6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Лист7!$I$9:$J$9</c:f>
              <c:numCache>
                <c:formatCode>0.00%</c:formatCode>
                <c:ptCount val="2"/>
                <c:pt idx="0" formatCode="0.0%">
                  <c:v>4.4359516002501743E-2</c:v>
                </c:pt>
                <c:pt idx="1">
                  <c:v>5.0499408246528862E-2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7888128"/>
        <c:axId val="137889664"/>
        <c:axId val="0"/>
      </c:bar3DChart>
      <c:catAx>
        <c:axId val="1378881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7889664"/>
        <c:crosses val="autoZero"/>
        <c:auto val="1"/>
        <c:lblAlgn val="ctr"/>
        <c:lblOffset val="100"/>
        <c:noMultiLvlLbl val="0"/>
      </c:catAx>
      <c:valAx>
        <c:axId val="137889664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378881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783170747755919"/>
          <c:y val="0.41931775969864232"/>
          <c:w val="0.28361214182908945"/>
          <c:h val="0.3239336943347198"/>
        </c:manualLayout>
      </c:layout>
      <c:overlay val="0"/>
      <c:txPr>
        <a:bodyPr/>
        <a:lstStyle/>
        <a:p>
          <a:pPr>
            <a:defRPr sz="16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scene3d>
      <a:camera prst="orthographicFront"/>
      <a:lightRig rig="threePt" dir="t"/>
    </a:scene3d>
    <a:sp3d>
      <a:bevelT/>
    </a:sp3d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552631578947448E-2"/>
          <c:y val="0.15095193024145651"/>
          <c:w val="0.81710526315789522"/>
          <c:h val="0.76243651448939764"/>
        </c:manualLayout>
      </c:layout>
      <c:pie3DChart>
        <c:varyColors val="1"/>
        <c:ser>
          <c:idx val="0"/>
          <c:order val="0"/>
          <c:explosion val="5"/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explosion val="8"/>
            <c:spPr>
              <a:solidFill>
                <a:srgbClr val="66FFFF"/>
              </a:solidFill>
            </c:spPr>
          </c:dPt>
          <c:dPt>
            <c:idx val="2"/>
            <c:bubble3D val="0"/>
            <c:spPr>
              <a:solidFill>
                <a:srgbClr val="8AEE7C"/>
              </a:solidFill>
            </c:spPr>
          </c:dPt>
          <c:dLbls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дошкол.образ.!$I$3:$I$5</c:f>
              <c:strCache>
                <c:ptCount val="3"/>
                <c:pt idx="0">
                  <c:v>Бюджет Округа</c:v>
                </c:pt>
                <c:pt idx="1">
                  <c:v>Бюджет Области</c:v>
                </c:pt>
                <c:pt idx="2">
                  <c:v>Родители</c:v>
                </c:pt>
              </c:strCache>
            </c:strRef>
          </c:cat>
          <c:val>
            <c:numRef>
              <c:f>дошкол.образ.!$J$3:$J$5</c:f>
              <c:numCache>
                <c:formatCode>#,##0.0</c:formatCode>
                <c:ptCount val="3"/>
                <c:pt idx="0">
                  <c:v>61937.7</c:v>
                </c:pt>
                <c:pt idx="1">
                  <c:v>85016.1</c:v>
                </c:pt>
                <c:pt idx="2">
                  <c:v>14800.9</c:v>
                </c:pt>
              </c:numCache>
            </c:numRef>
          </c:val>
        </c:ser>
        <c:ser>
          <c:idx val="1"/>
          <c:order val="1"/>
          <c:explosion val="25"/>
          <c:dLbls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дошкол.образ.!$I$3:$I$5</c:f>
              <c:strCache>
                <c:ptCount val="3"/>
                <c:pt idx="0">
                  <c:v>Бюджет Округа</c:v>
                </c:pt>
                <c:pt idx="1">
                  <c:v>Бюджет Области</c:v>
                </c:pt>
                <c:pt idx="2">
                  <c:v>Родители</c:v>
                </c:pt>
              </c:strCache>
            </c:strRef>
          </c:cat>
          <c:val>
            <c:numRef>
              <c:f>дошкол.образ.!$K$3:$K$5</c:f>
              <c:numCache>
                <c:formatCode>0%</c:formatCode>
                <c:ptCount val="3"/>
                <c:pt idx="0">
                  <c:v>0.38000000000000023</c:v>
                </c:pt>
                <c:pt idx="1">
                  <c:v>0.53</c:v>
                </c:pt>
                <c:pt idx="2">
                  <c:v>9.0000000000000052E-2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6.523164092878575E-2"/>
          <c:y val="7.4693329093702313E-2"/>
          <c:w val="0.83442972569605267"/>
          <c:h val="8.0101424447692679E-2"/>
        </c:manualLayout>
      </c:layout>
      <c:overlay val="0"/>
      <c:txPr>
        <a:bodyPr/>
        <a:lstStyle/>
        <a:p>
          <a:pPr>
            <a:defRPr sz="900" b="0" i="0" u="none" strike="noStrike" baseline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26910A-BC70-48E8-9346-7ACF79CE1DA3}" type="doc">
      <dgm:prSet loTypeId="urn:microsoft.com/office/officeart/2005/8/layout/default#1" loCatId="list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DF8B23AC-4960-497B-8739-5EA4F37216B2}">
      <dgm:prSet phldrT="[Текст]" custT="1"/>
      <dgm:spPr>
        <a:gradFill rotWithShape="0">
          <a:gsLst>
            <a:gs pos="0">
              <a:schemeClr val="accent3">
                <a:lumMod val="75000"/>
              </a:schemeClr>
            </a:gs>
            <a:gs pos="80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75000"/>
              </a:schemeClr>
            </a:gs>
          </a:gsLst>
        </a:gradFill>
      </dgm:spPr>
      <dgm:t>
        <a:bodyPr/>
        <a:lstStyle/>
        <a:p>
          <a:pPr>
            <a:spcAft>
              <a:spcPts val="0"/>
            </a:spcAft>
          </a:pPr>
          <a:r>
            <a:rPr lang="ru-RU" sz="1400" b="1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Транспортное </a:t>
          </a:r>
        </a:p>
        <a:p>
          <a:pPr>
            <a:spcAft>
              <a:spcPts val="0"/>
            </a:spcAft>
          </a:pPr>
          <a:r>
            <a:rPr lang="ru-RU" sz="1400" b="1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обслуживание населения </a:t>
          </a:r>
        </a:p>
        <a:p>
          <a:pPr>
            <a:spcAft>
              <a:spcPts val="0"/>
            </a:spcAft>
          </a:pPr>
          <a:endParaRPr lang="ru-RU" sz="1400" b="1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>
            <a:spcAft>
              <a:spcPts val="0"/>
            </a:spcAft>
          </a:pPr>
          <a:r>
            <a: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Количество единиц подвижного состава, ежедневно выпускаемого на линию:</a:t>
          </a:r>
        </a:p>
        <a:p>
          <a:pPr>
            <a:spcAft>
              <a:spcPts val="0"/>
            </a:spcAft>
          </a:pP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>
            <a:spcAft>
              <a:spcPts val="0"/>
            </a:spcAft>
          </a:pPr>
          <a:r>
            <a: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троллейбусы: в рабочие дни - 30 ед., </a:t>
          </a:r>
        </a:p>
        <a:p>
          <a:pPr>
            <a:spcAft>
              <a:spcPts val="0"/>
            </a:spcAft>
          </a:pPr>
          <a:r>
            <a: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 выходные дни - 11 ед.;</a:t>
          </a:r>
        </a:p>
        <a:p>
          <a:pPr>
            <a:spcAft>
              <a:spcPts val="0"/>
            </a:spcAft>
          </a:pP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>
            <a:spcAft>
              <a:spcPts val="0"/>
            </a:spcAft>
          </a:pPr>
          <a:r>
            <a: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автобусы - 40 ед.:</a:t>
          </a:r>
        </a:p>
        <a:p>
          <a:pPr>
            <a:spcAft>
              <a:spcPts val="0"/>
            </a:spcAft>
          </a:pPr>
          <a:r>
            <a: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городское сообщение - 22 ед.; </a:t>
          </a:r>
        </a:p>
        <a:p>
          <a:pPr>
            <a:spcAft>
              <a:spcPts val="0"/>
            </a:spcAft>
          </a:pPr>
          <a:r>
            <a: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пригородное сообщение  - 18 ед.</a:t>
          </a:r>
        </a:p>
      </dgm:t>
    </dgm:pt>
    <dgm:pt modelId="{6228B915-5177-42F9-B99A-46BEF344CA02}" type="parTrans" cxnId="{DEA30DD9-0EA0-4596-AF4F-E750E78A8192}">
      <dgm:prSet/>
      <dgm:spPr/>
      <dgm:t>
        <a:bodyPr/>
        <a:lstStyle/>
        <a:p>
          <a:endParaRPr lang="ru-RU"/>
        </a:p>
      </dgm:t>
    </dgm:pt>
    <dgm:pt modelId="{DECFD71D-ACCD-442B-ACB3-BDD9ADAFE3D3}" type="sibTrans" cxnId="{DEA30DD9-0EA0-4596-AF4F-E750E78A8192}">
      <dgm:prSet/>
      <dgm:spPr/>
      <dgm:t>
        <a:bodyPr/>
        <a:lstStyle/>
        <a:p>
          <a:endParaRPr lang="ru-RU"/>
        </a:p>
      </dgm:t>
    </dgm:pt>
    <dgm:pt modelId="{29EE7D46-F4FE-4A59-8671-26822464F6DB}">
      <dgm:prSet phldrT="[Текст]" custT="1"/>
      <dgm:spPr>
        <a:gradFill rotWithShape="0">
          <a:gsLst>
            <a:gs pos="0">
              <a:srgbClr val="92D050"/>
            </a:gs>
            <a:gs pos="50000">
              <a:srgbClr val="CCFF99"/>
            </a:gs>
            <a:gs pos="100000">
              <a:srgbClr val="CCFF99"/>
            </a:gs>
          </a:gsLst>
          <a:lin ang="16200000" scaled="0"/>
        </a:gradFill>
      </dgm:spPr>
      <dgm:t>
        <a:bodyPr/>
        <a:lstStyle/>
        <a:p>
          <a:r>
            <a:rPr lang="ru-RU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ЖКХ и транспорт в </a:t>
          </a:r>
          <a:r>
            <a:rPr lang="ru-RU" sz="2800" b="1" i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Миасском</a:t>
          </a:r>
          <a:r>
            <a:rPr lang="ru-RU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городском округе</a:t>
          </a:r>
        </a:p>
      </dgm:t>
    </dgm:pt>
    <dgm:pt modelId="{21324DBC-DA17-40A3-A373-C9BE688515A7}" type="parTrans" cxnId="{88CF7EDD-0A66-4C0A-B007-8C4360DC178C}">
      <dgm:prSet/>
      <dgm:spPr/>
      <dgm:t>
        <a:bodyPr/>
        <a:lstStyle/>
        <a:p>
          <a:endParaRPr lang="ru-RU"/>
        </a:p>
      </dgm:t>
    </dgm:pt>
    <dgm:pt modelId="{3A819FD5-55D7-4C37-8AC1-B48162D9DE42}" type="sibTrans" cxnId="{88CF7EDD-0A66-4C0A-B007-8C4360DC178C}">
      <dgm:prSet/>
      <dgm:spPr/>
      <dgm:t>
        <a:bodyPr/>
        <a:lstStyle/>
        <a:p>
          <a:endParaRPr lang="ru-RU"/>
        </a:p>
      </dgm:t>
    </dgm:pt>
    <dgm:pt modelId="{49C98FD8-225D-41BA-A789-DF54F6745782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1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Содержание и уборка дорог</a:t>
          </a:r>
        </a:p>
        <a:p>
          <a:r>
            <a:rPr lang="ru-RU"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Протяженность  автомобильных дорог местного значения </a:t>
          </a:r>
        </a:p>
        <a:p>
          <a:r>
            <a:rPr lang="ru-RU"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554,4 км.</a:t>
          </a:r>
        </a:p>
      </dgm:t>
    </dgm:pt>
    <dgm:pt modelId="{111DC692-0065-47FB-899A-D6BA2F9DB863}" type="parTrans" cxnId="{C6233366-D4D1-4CCD-AF06-28CF20690054}">
      <dgm:prSet/>
      <dgm:spPr/>
      <dgm:t>
        <a:bodyPr/>
        <a:lstStyle/>
        <a:p>
          <a:endParaRPr lang="ru-RU"/>
        </a:p>
      </dgm:t>
    </dgm:pt>
    <dgm:pt modelId="{DEF3167A-3B3C-4ECB-AD35-B57442AEA48E}" type="sibTrans" cxnId="{C6233366-D4D1-4CCD-AF06-28CF20690054}">
      <dgm:prSet/>
      <dgm:spPr/>
      <dgm:t>
        <a:bodyPr/>
        <a:lstStyle/>
        <a:p>
          <a:endParaRPr lang="ru-RU"/>
        </a:p>
      </dgm:t>
    </dgm:pt>
    <dgm:pt modelId="{6B0163F9-2272-4667-B8A7-A8814744D5B1}">
      <dgm:prSet phldrT="[Текст]" custT="1"/>
      <dgm:spPr>
        <a:gradFill rotWithShape="0">
          <a:gsLst>
            <a:gs pos="0">
              <a:schemeClr val="tx2">
                <a:lumMod val="20000"/>
                <a:lumOff val="80000"/>
              </a:schemeClr>
            </a:gs>
            <a:gs pos="80000">
              <a:schemeClr val="tx2">
                <a:lumMod val="40000"/>
                <a:lumOff val="60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Мероприятия в области коммунального хозяйства</a:t>
          </a:r>
        </a:p>
        <a:p>
          <a:r>
            <a: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содержание гидротехнических сооружений - 7 шт.;</a:t>
          </a:r>
        </a:p>
        <a:p>
          <a:r>
            <a: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техническое обслуживание бесхозяйных газовых сетей  </a:t>
          </a:r>
        </a:p>
        <a:p>
          <a:r>
            <a: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436,6 км.</a:t>
          </a:r>
        </a:p>
      </dgm:t>
    </dgm:pt>
    <dgm:pt modelId="{9781790C-1289-42DB-A787-03E1AFE2DECC}" type="parTrans" cxnId="{302BB9FA-DA18-4ED3-9322-CD368D41A4F4}">
      <dgm:prSet/>
      <dgm:spPr/>
      <dgm:t>
        <a:bodyPr/>
        <a:lstStyle/>
        <a:p>
          <a:endParaRPr lang="ru-RU"/>
        </a:p>
      </dgm:t>
    </dgm:pt>
    <dgm:pt modelId="{D5FCE2D9-4E3E-4520-ADAA-D0B55BC643A5}" type="sibTrans" cxnId="{302BB9FA-DA18-4ED3-9322-CD368D41A4F4}">
      <dgm:prSet/>
      <dgm:spPr/>
      <dgm:t>
        <a:bodyPr/>
        <a:lstStyle/>
        <a:p>
          <a:endParaRPr lang="ru-RU"/>
        </a:p>
      </dgm:t>
    </dgm:pt>
    <dgm:pt modelId="{B5339E86-3409-4EC6-B48A-08994F9BBC56}">
      <dgm:prSet phldrT="[Текст]" custT="1"/>
      <dgm:spPr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52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</a:gra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Мероприятия по благоустройству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вывоз ТБО с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несанкцонированных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свалок;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содержание и ремонт бесхозяйных памятников;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содержание общегородских территорий;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содержание и уборка кладбищ;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озеленение;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благоустройство дворовых и общегородских </a:t>
          </a: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территорий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1CB9F5-6F3D-42A2-85A7-5C5A112DEB7F}" type="parTrans" cxnId="{1E5A4411-D978-443D-ADFE-001CC26F9B39}">
      <dgm:prSet/>
      <dgm:spPr/>
      <dgm:t>
        <a:bodyPr/>
        <a:lstStyle/>
        <a:p>
          <a:endParaRPr lang="ru-RU"/>
        </a:p>
      </dgm:t>
    </dgm:pt>
    <dgm:pt modelId="{A872F593-69AD-4372-9659-C918EFBA59A5}" type="sibTrans" cxnId="{1E5A4411-D978-443D-ADFE-001CC26F9B39}">
      <dgm:prSet/>
      <dgm:spPr/>
      <dgm:t>
        <a:bodyPr/>
        <a:lstStyle/>
        <a:p>
          <a:endParaRPr lang="ru-RU"/>
        </a:p>
      </dgm:t>
    </dgm:pt>
    <dgm:pt modelId="{D9AA60C7-D876-4FA8-991A-42149F3F70A3}">
      <dgm:prSet phldrT="[Текст]" custT="1"/>
      <dgm:spPr>
        <a:gradFill rotWithShape="0">
          <a:gsLst>
            <a:gs pos="0">
              <a:schemeClr val="accent2">
                <a:lumMod val="75000"/>
              </a:schemeClr>
            </a:gs>
            <a:gs pos="25000">
              <a:schemeClr val="accent2">
                <a:lumMod val="60000"/>
                <a:lumOff val="40000"/>
              </a:schemeClr>
            </a:gs>
            <a:gs pos="75000">
              <a:schemeClr val="accent2">
                <a:lumMod val="40000"/>
                <a:lumOff val="60000"/>
              </a:schemeClr>
            </a:gs>
          </a:gsLst>
        </a:gradFill>
      </dgm:spPr>
      <dgm:t>
        <a:bodyPr/>
        <a:lstStyle/>
        <a:p>
          <a:r>
            <a:rPr lang="ru-RU" sz="1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Уличное освещение</a:t>
          </a:r>
        </a:p>
        <a:p>
          <a:r>
            <a:rPr lang="ru-RU"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Количество светоточек 10904 шт.</a:t>
          </a:r>
        </a:p>
      </dgm:t>
    </dgm:pt>
    <dgm:pt modelId="{56133465-0542-46BB-BC8D-2CD308CD80F5}" type="parTrans" cxnId="{4382F603-92CF-4985-95E5-30497ECDED29}">
      <dgm:prSet/>
      <dgm:spPr/>
      <dgm:t>
        <a:bodyPr/>
        <a:lstStyle/>
        <a:p>
          <a:endParaRPr lang="ru-RU"/>
        </a:p>
      </dgm:t>
    </dgm:pt>
    <dgm:pt modelId="{EE2B3579-5FCF-454B-AF40-519B07AC5828}" type="sibTrans" cxnId="{4382F603-92CF-4985-95E5-30497ECDED29}">
      <dgm:prSet/>
      <dgm:spPr/>
      <dgm:t>
        <a:bodyPr/>
        <a:lstStyle/>
        <a:p>
          <a:endParaRPr lang="ru-RU"/>
        </a:p>
      </dgm:t>
    </dgm:pt>
    <dgm:pt modelId="{8D83ACF5-1479-4BAF-A52D-87320F9776B6}" type="pres">
      <dgm:prSet presAssocID="{B726910A-BC70-48E8-9346-7ACF79CE1DA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1F5284-2D88-4771-858C-5BE2E770F9AD}" type="pres">
      <dgm:prSet presAssocID="{DF8B23AC-4960-497B-8739-5EA4F37216B2}" presName="node" presStyleLbl="node1" presStyleIdx="0" presStyleCnt="6" custScaleX="81900" custScaleY="130853" custLinFactY="52263" custLinFactNeighborX="20633" custLinFactNeighborY="100000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066823D0-6FD1-4D89-B4FF-ACE375575642}" type="pres">
      <dgm:prSet presAssocID="{DECFD71D-ACCD-442B-ACB3-BDD9ADAFE3D3}" presName="sibTrans" presStyleCnt="0"/>
      <dgm:spPr/>
      <dgm:t>
        <a:bodyPr/>
        <a:lstStyle/>
        <a:p>
          <a:endParaRPr lang="ru-RU"/>
        </a:p>
      </dgm:t>
    </dgm:pt>
    <dgm:pt modelId="{D8E82FF7-6CC7-456C-8718-FABDD918FDC9}" type="pres">
      <dgm:prSet presAssocID="{29EE7D46-F4FE-4A59-8671-26822464F6DB}" presName="node" presStyleLbl="node1" presStyleIdx="1" presStyleCnt="6" custScaleX="91052" custScaleY="66131" custLinFactNeighborX="-7172" custLinFactNeighborY="-44178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3B0BBC31-16CB-4AF3-A37B-F88BF6CC16DC}" type="pres">
      <dgm:prSet presAssocID="{3A819FD5-55D7-4C37-8AC1-B48162D9DE42}" presName="sibTrans" presStyleCnt="0"/>
      <dgm:spPr/>
      <dgm:t>
        <a:bodyPr/>
        <a:lstStyle/>
        <a:p>
          <a:endParaRPr lang="ru-RU"/>
        </a:p>
      </dgm:t>
    </dgm:pt>
    <dgm:pt modelId="{49632935-A166-446B-AE5B-DAA0639F5885}" type="pres">
      <dgm:prSet presAssocID="{49C98FD8-225D-41BA-A789-DF54F6745782}" presName="node" presStyleLbl="node1" presStyleIdx="2" presStyleCnt="6" custScaleX="56928" custScaleY="78576" custLinFactX="-88035" custLinFactNeighborX="-100000" custLinFactNeighborY="25693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C955C935-5929-4CFD-A674-FBDFC11BE9ED}" type="pres">
      <dgm:prSet presAssocID="{DEF3167A-3B3C-4ECB-AD35-B57442AEA48E}" presName="sibTrans" presStyleCnt="0"/>
      <dgm:spPr/>
      <dgm:t>
        <a:bodyPr/>
        <a:lstStyle/>
        <a:p>
          <a:endParaRPr lang="ru-RU"/>
        </a:p>
      </dgm:t>
    </dgm:pt>
    <dgm:pt modelId="{2794BC27-E696-4E8E-A734-415439C13155}" type="pres">
      <dgm:prSet presAssocID="{6B0163F9-2272-4667-B8A7-A8814744D5B1}" presName="node" presStyleLbl="node1" presStyleIdx="3" presStyleCnt="6" custScaleX="73449" custScaleY="74162" custLinFactNeighborX="82885" custLinFactNeighborY="-93566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4E17BFE5-B3AF-4167-943E-31967AD91104}" type="pres">
      <dgm:prSet presAssocID="{D5FCE2D9-4E3E-4520-ADAA-D0B55BC643A5}" presName="sibTrans" presStyleCnt="0"/>
      <dgm:spPr/>
      <dgm:t>
        <a:bodyPr/>
        <a:lstStyle/>
        <a:p>
          <a:endParaRPr lang="ru-RU"/>
        </a:p>
      </dgm:t>
    </dgm:pt>
    <dgm:pt modelId="{B4FC5943-27E2-46A9-9048-EDC47059BCE2}" type="pres">
      <dgm:prSet presAssocID="{B5339E86-3409-4EC6-B48A-08994F9BBC56}" presName="node" presStyleLbl="node1" presStyleIdx="4" presStyleCnt="6" custScaleX="79855" custScaleY="127125" custLinFactNeighborX="69506" custLinFactNeighborY="9889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265D9A62-5179-4FDA-91F4-837F65BEE6D8}" type="pres">
      <dgm:prSet presAssocID="{A872F593-69AD-4372-9659-C918EFBA59A5}" presName="sibTrans" presStyleCnt="0"/>
      <dgm:spPr/>
      <dgm:t>
        <a:bodyPr/>
        <a:lstStyle/>
        <a:p>
          <a:endParaRPr lang="ru-RU"/>
        </a:p>
      </dgm:t>
    </dgm:pt>
    <dgm:pt modelId="{0076F705-A407-45D1-9D5A-560EDD147E98}" type="pres">
      <dgm:prSet presAssocID="{D9AA60C7-D876-4FA8-991A-42149F3F70A3}" presName="node" presStyleLbl="node1" presStyleIdx="5" presStyleCnt="6" custScaleX="55288" custScaleY="61074" custLinFactY="-14601" custLinFactNeighborX="11983" custLinFactNeighborY="-100000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</dgm:ptLst>
  <dgm:cxnLst>
    <dgm:cxn modelId="{0424BF5D-981B-4272-8C5A-831E1AE2D424}" type="presOf" srcId="{6B0163F9-2272-4667-B8A7-A8814744D5B1}" destId="{2794BC27-E696-4E8E-A734-415439C13155}" srcOrd="0" destOrd="0" presId="urn:microsoft.com/office/officeart/2005/8/layout/default#1"/>
    <dgm:cxn modelId="{88CF7EDD-0A66-4C0A-B007-8C4360DC178C}" srcId="{B726910A-BC70-48E8-9346-7ACF79CE1DA3}" destId="{29EE7D46-F4FE-4A59-8671-26822464F6DB}" srcOrd="1" destOrd="0" parTransId="{21324DBC-DA17-40A3-A373-C9BE688515A7}" sibTransId="{3A819FD5-55D7-4C37-8AC1-B48162D9DE42}"/>
    <dgm:cxn modelId="{1E5A4411-D978-443D-ADFE-001CC26F9B39}" srcId="{B726910A-BC70-48E8-9346-7ACF79CE1DA3}" destId="{B5339E86-3409-4EC6-B48A-08994F9BBC56}" srcOrd="4" destOrd="0" parTransId="{B41CB9F5-6F3D-42A2-85A7-5C5A112DEB7F}" sibTransId="{A872F593-69AD-4372-9659-C918EFBA59A5}"/>
    <dgm:cxn modelId="{06ADC916-A4C6-482F-9B00-2639A484FE67}" type="presOf" srcId="{DF8B23AC-4960-497B-8739-5EA4F37216B2}" destId="{261F5284-2D88-4771-858C-5BE2E770F9AD}" srcOrd="0" destOrd="0" presId="urn:microsoft.com/office/officeart/2005/8/layout/default#1"/>
    <dgm:cxn modelId="{C6233366-D4D1-4CCD-AF06-28CF20690054}" srcId="{B726910A-BC70-48E8-9346-7ACF79CE1DA3}" destId="{49C98FD8-225D-41BA-A789-DF54F6745782}" srcOrd="2" destOrd="0" parTransId="{111DC692-0065-47FB-899A-D6BA2F9DB863}" sibTransId="{DEF3167A-3B3C-4ECB-AD35-B57442AEA48E}"/>
    <dgm:cxn modelId="{1279F65D-B6FC-4FAC-88A8-B1791D4E76C9}" type="presOf" srcId="{D9AA60C7-D876-4FA8-991A-42149F3F70A3}" destId="{0076F705-A407-45D1-9D5A-560EDD147E98}" srcOrd="0" destOrd="0" presId="urn:microsoft.com/office/officeart/2005/8/layout/default#1"/>
    <dgm:cxn modelId="{5164BC53-5232-4E47-A89B-C40BCFF6A982}" type="presOf" srcId="{29EE7D46-F4FE-4A59-8671-26822464F6DB}" destId="{D8E82FF7-6CC7-456C-8718-FABDD918FDC9}" srcOrd="0" destOrd="0" presId="urn:microsoft.com/office/officeart/2005/8/layout/default#1"/>
    <dgm:cxn modelId="{C4D0E153-9233-41E2-9DA1-90CB75A01497}" type="presOf" srcId="{B5339E86-3409-4EC6-B48A-08994F9BBC56}" destId="{B4FC5943-27E2-46A9-9048-EDC47059BCE2}" srcOrd="0" destOrd="0" presId="urn:microsoft.com/office/officeart/2005/8/layout/default#1"/>
    <dgm:cxn modelId="{6A5C74B4-F516-4A72-A116-7ED46180C317}" type="presOf" srcId="{49C98FD8-225D-41BA-A789-DF54F6745782}" destId="{49632935-A166-446B-AE5B-DAA0639F5885}" srcOrd="0" destOrd="0" presId="urn:microsoft.com/office/officeart/2005/8/layout/default#1"/>
    <dgm:cxn modelId="{DEA30DD9-0EA0-4596-AF4F-E750E78A8192}" srcId="{B726910A-BC70-48E8-9346-7ACF79CE1DA3}" destId="{DF8B23AC-4960-497B-8739-5EA4F37216B2}" srcOrd="0" destOrd="0" parTransId="{6228B915-5177-42F9-B99A-46BEF344CA02}" sibTransId="{DECFD71D-ACCD-442B-ACB3-BDD9ADAFE3D3}"/>
    <dgm:cxn modelId="{CAC90BB4-532B-462E-BCB4-1B8D0A15B142}" type="presOf" srcId="{B726910A-BC70-48E8-9346-7ACF79CE1DA3}" destId="{8D83ACF5-1479-4BAF-A52D-87320F9776B6}" srcOrd="0" destOrd="0" presId="urn:microsoft.com/office/officeart/2005/8/layout/default#1"/>
    <dgm:cxn modelId="{302BB9FA-DA18-4ED3-9322-CD368D41A4F4}" srcId="{B726910A-BC70-48E8-9346-7ACF79CE1DA3}" destId="{6B0163F9-2272-4667-B8A7-A8814744D5B1}" srcOrd="3" destOrd="0" parTransId="{9781790C-1289-42DB-A787-03E1AFE2DECC}" sibTransId="{D5FCE2D9-4E3E-4520-ADAA-D0B55BC643A5}"/>
    <dgm:cxn modelId="{4382F603-92CF-4985-95E5-30497ECDED29}" srcId="{B726910A-BC70-48E8-9346-7ACF79CE1DA3}" destId="{D9AA60C7-D876-4FA8-991A-42149F3F70A3}" srcOrd="5" destOrd="0" parTransId="{56133465-0542-46BB-BC8D-2CD308CD80F5}" sibTransId="{EE2B3579-5FCF-454B-AF40-519B07AC5828}"/>
    <dgm:cxn modelId="{89BE3286-4B23-46A8-8232-19DB7865F00F}" type="presParOf" srcId="{8D83ACF5-1479-4BAF-A52D-87320F9776B6}" destId="{261F5284-2D88-4771-858C-5BE2E770F9AD}" srcOrd="0" destOrd="0" presId="urn:microsoft.com/office/officeart/2005/8/layout/default#1"/>
    <dgm:cxn modelId="{86D22608-D16E-49F5-A9D5-3C98CE0134D0}" type="presParOf" srcId="{8D83ACF5-1479-4BAF-A52D-87320F9776B6}" destId="{066823D0-6FD1-4D89-B4FF-ACE375575642}" srcOrd="1" destOrd="0" presId="urn:microsoft.com/office/officeart/2005/8/layout/default#1"/>
    <dgm:cxn modelId="{6C476695-2D1D-47C7-9100-C069063E7121}" type="presParOf" srcId="{8D83ACF5-1479-4BAF-A52D-87320F9776B6}" destId="{D8E82FF7-6CC7-456C-8718-FABDD918FDC9}" srcOrd="2" destOrd="0" presId="urn:microsoft.com/office/officeart/2005/8/layout/default#1"/>
    <dgm:cxn modelId="{7C67E9E5-361A-4F24-B438-84619F80087C}" type="presParOf" srcId="{8D83ACF5-1479-4BAF-A52D-87320F9776B6}" destId="{3B0BBC31-16CB-4AF3-A37B-F88BF6CC16DC}" srcOrd="3" destOrd="0" presId="urn:microsoft.com/office/officeart/2005/8/layout/default#1"/>
    <dgm:cxn modelId="{9AF1D275-3372-413D-833B-7BDEE0623EBA}" type="presParOf" srcId="{8D83ACF5-1479-4BAF-A52D-87320F9776B6}" destId="{49632935-A166-446B-AE5B-DAA0639F5885}" srcOrd="4" destOrd="0" presId="urn:microsoft.com/office/officeart/2005/8/layout/default#1"/>
    <dgm:cxn modelId="{228CE6B9-6282-48A5-B49C-0C6AED848261}" type="presParOf" srcId="{8D83ACF5-1479-4BAF-A52D-87320F9776B6}" destId="{C955C935-5929-4CFD-A674-FBDFC11BE9ED}" srcOrd="5" destOrd="0" presId="urn:microsoft.com/office/officeart/2005/8/layout/default#1"/>
    <dgm:cxn modelId="{C52984B3-76DD-4D50-917F-06190335B301}" type="presParOf" srcId="{8D83ACF5-1479-4BAF-A52D-87320F9776B6}" destId="{2794BC27-E696-4E8E-A734-415439C13155}" srcOrd="6" destOrd="0" presId="urn:microsoft.com/office/officeart/2005/8/layout/default#1"/>
    <dgm:cxn modelId="{74D5D2B6-D43A-4C24-998E-4F503317EC29}" type="presParOf" srcId="{8D83ACF5-1479-4BAF-A52D-87320F9776B6}" destId="{4E17BFE5-B3AF-4167-943E-31967AD91104}" srcOrd="7" destOrd="0" presId="urn:microsoft.com/office/officeart/2005/8/layout/default#1"/>
    <dgm:cxn modelId="{348222A4-C84D-4D04-A997-014A52A9AC9D}" type="presParOf" srcId="{8D83ACF5-1479-4BAF-A52D-87320F9776B6}" destId="{B4FC5943-27E2-46A9-9048-EDC47059BCE2}" srcOrd="8" destOrd="0" presId="urn:microsoft.com/office/officeart/2005/8/layout/default#1"/>
    <dgm:cxn modelId="{396E0599-9838-46B3-8917-ADF7BA34D054}" type="presParOf" srcId="{8D83ACF5-1479-4BAF-A52D-87320F9776B6}" destId="{265D9A62-5179-4FDA-91F4-837F65BEE6D8}" srcOrd="9" destOrd="0" presId="urn:microsoft.com/office/officeart/2005/8/layout/default#1"/>
    <dgm:cxn modelId="{E0A765DF-4958-468F-8568-6E9A8A1FAE06}" type="presParOf" srcId="{8D83ACF5-1479-4BAF-A52D-87320F9776B6}" destId="{0076F705-A407-45D1-9D5A-560EDD147E98}" srcOrd="1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F5284-2D88-4771-858C-5BE2E770F9AD}">
      <dsp:nvSpPr>
        <dsp:cNvPr id="0" name=""/>
        <dsp:cNvSpPr/>
      </dsp:nvSpPr>
      <dsp:spPr>
        <a:xfrm>
          <a:off x="757798" y="3756801"/>
          <a:ext cx="2994843" cy="2870946"/>
        </a:xfrm>
        <a:prstGeom prst="flowChartAlternateProcess">
          <a:avLst/>
        </a:prstGeom>
        <a:gradFill rotWithShape="0">
          <a:gsLst>
            <a:gs pos="0">
              <a:schemeClr val="accent3">
                <a:lumMod val="75000"/>
              </a:schemeClr>
            </a:gs>
            <a:gs pos="80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7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Транспортное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обслуживание населения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400" b="1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Количество единиц подвижного состава, ежедневно выпускаемого на линию: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троллейбусы: в рабочие дни - 30 ед.,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 выходные дни - 11 ед.;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автобусы - 40 ед.: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городское сообщение - 22 ед.;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пригородное сообщение  - 18 ед.</a:t>
          </a:r>
        </a:p>
      </dsp:txBody>
      <dsp:txXfrm>
        <a:off x="897943" y="3896946"/>
        <a:ext cx="2714553" cy="2590656"/>
      </dsp:txXfrm>
    </dsp:sp>
    <dsp:sp modelId="{D8E82FF7-6CC7-456C-8718-FABDD918FDC9}">
      <dsp:nvSpPr>
        <dsp:cNvPr id="0" name=""/>
        <dsp:cNvSpPr/>
      </dsp:nvSpPr>
      <dsp:spPr>
        <a:xfrm>
          <a:off x="3101564" y="156846"/>
          <a:ext cx="3329504" cy="1450930"/>
        </a:xfrm>
        <a:prstGeom prst="flowChartAlternateProcess">
          <a:avLst/>
        </a:prstGeom>
        <a:gradFill rotWithShape="0">
          <a:gsLst>
            <a:gs pos="0">
              <a:srgbClr val="92D050"/>
            </a:gs>
            <a:gs pos="50000">
              <a:srgbClr val="CCFF99"/>
            </a:gs>
            <a:gs pos="100000">
              <a:srgbClr val="CCFF99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ЖКХ и транспорт в </a:t>
          </a:r>
          <a:r>
            <a:rPr lang="ru-RU" sz="2800" b="1" i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Миасском</a:t>
          </a:r>
          <a:r>
            <a:rPr lang="ru-RU" sz="2800" b="1" i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городском округе</a:t>
          </a:r>
        </a:p>
      </dsp:txBody>
      <dsp:txXfrm>
        <a:off x="3172391" y="227673"/>
        <a:ext cx="3187850" cy="1309276"/>
      </dsp:txXfrm>
    </dsp:sp>
    <dsp:sp modelId="{49632935-A166-446B-AE5B-DAA0639F5885}">
      <dsp:nvSpPr>
        <dsp:cNvPr id="0" name=""/>
        <dsp:cNvSpPr/>
      </dsp:nvSpPr>
      <dsp:spPr>
        <a:xfrm>
          <a:off x="183110" y="1553310"/>
          <a:ext cx="2081690" cy="1723976"/>
        </a:xfrm>
        <a:prstGeom prst="flowChartAlternateProcess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Содержание и уборка дорог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Протяженность  автомобильных дорог местного значения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554,4 км.</a:t>
          </a:r>
        </a:p>
      </dsp:txBody>
      <dsp:txXfrm>
        <a:off x="267266" y="1637466"/>
        <a:ext cx="1913378" cy="1555664"/>
      </dsp:txXfrm>
    </dsp:sp>
    <dsp:sp modelId="{2794BC27-E696-4E8E-A734-415439C13155}">
      <dsp:nvSpPr>
        <dsp:cNvPr id="0" name=""/>
        <dsp:cNvSpPr/>
      </dsp:nvSpPr>
      <dsp:spPr>
        <a:xfrm>
          <a:off x="3423391" y="2180881"/>
          <a:ext cx="2685814" cy="1627132"/>
        </a:xfrm>
        <a:prstGeom prst="flowChartAlternateProcess">
          <a:avLst/>
        </a:prstGeom>
        <a:gradFill rotWithShape="0">
          <a:gsLst>
            <a:gs pos="0">
              <a:schemeClr val="tx2">
                <a:lumMod val="20000"/>
                <a:lumOff val="80000"/>
              </a:schemeClr>
            </a:gs>
            <a:gs pos="80000">
              <a:schemeClr val="tx2">
                <a:lumMod val="40000"/>
                <a:lumOff val="60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Мероприятия в области коммунального хозяйства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содержание гидротехнических сооружений - 7 шт.;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техническое обслуживание бесхозяйных газовых сетей 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436,6 км.</a:t>
          </a:r>
        </a:p>
      </dsp:txBody>
      <dsp:txXfrm>
        <a:off x="3502819" y="2260309"/>
        <a:ext cx="2526958" cy="1468276"/>
      </dsp:txXfrm>
    </dsp:sp>
    <dsp:sp modelId="{B4FC5943-27E2-46A9-9048-EDC47059BCE2}">
      <dsp:nvSpPr>
        <dsp:cNvPr id="0" name=""/>
        <dsp:cNvSpPr/>
      </dsp:nvSpPr>
      <dsp:spPr>
        <a:xfrm>
          <a:off x="5985646" y="3869699"/>
          <a:ext cx="2920063" cy="2789153"/>
        </a:xfrm>
        <a:prstGeom prst="flowChartAlternateProcess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52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Мероприятия по благоустройству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вывоз ТБО с </a:t>
          </a:r>
          <a:r>
            <a:rPr lang="ru-RU" sz="1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несанкцонированных</a:t>
          </a: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свалок;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содержание и ремонт бесхозяйных памятников;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содержание общегородских территорий;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содержание и уборка кладбищ;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озеленение;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благоустройство дворовых и общегородских </a:t>
          </a: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территорий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21799" y="4005852"/>
        <a:ext cx="2647757" cy="2516847"/>
      </dsp:txXfrm>
    </dsp:sp>
    <dsp:sp modelId="{0076F705-A407-45D1-9D5A-560EDD147E98}">
      <dsp:nvSpPr>
        <dsp:cNvPr id="0" name=""/>
        <dsp:cNvSpPr/>
      </dsp:nvSpPr>
      <dsp:spPr>
        <a:xfrm>
          <a:off x="7122279" y="1862945"/>
          <a:ext cx="2021720" cy="1339978"/>
        </a:xfrm>
        <a:prstGeom prst="flowChartAlternateProcess">
          <a:avLst/>
        </a:prstGeom>
        <a:gradFill rotWithShape="0">
          <a:gsLst>
            <a:gs pos="0">
              <a:schemeClr val="accent2">
                <a:lumMod val="75000"/>
              </a:schemeClr>
            </a:gs>
            <a:gs pos="25000">
              <a:schemeClr val="accent2">
                <a:lumMod val="60000"/>
                <a:lumOff val="40000"/>
              </a:schemeClr>
            </a:gs>
            <a:gs pos="75000">
              <a:schemeClr val="accent2">
                <a:lumMod val="40000"/>
                <a:lumOff val="6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Уличное освещение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Количество светоточек 10904 шт.</a:t>
          </a:r>
        </a:p>
      </dsp:txBody>
      <dsp:txXfrm>
        <a:off x="7187690" y="1928356"/>
        <a:ext cx="1890898" cy="12091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0.84459</cdr:x>
      <cdr:y>0.11376</cdr:y>
    </cdr:from>
    <cdr:to>
      <cdr:x>0.99574</cdr:x>
      <cdr:y>0.16653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344816" y="764704"/>
          <a:ext cx="1314450" cy="3547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млн</a:t>
          </a:r>
          <a:r>
            <a:rPr lang="ru-RU" sz="1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.</a:t>
          </a:r>
          <a:r>
            <a:rPr lang="ru-RU" sz="1800" b="1" baseline="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руб</a:t>
          </a:r>
          <a:r>
            <a:rPr lang="ru-RU" sz="1800" b="1" baseline="0" dirty="0">
              <a:solidFill>
                <a:schemeClr val="tx1"/>
              </a:solidFill>
            </a:rPr>
            <a:t>.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0.27303</cdr:x>
      <cdr:y>0.41994</cdr:y>
    </cdr:from>
    <cdr:to>
      <cdr:x>0.42325</cdr:x>
      <cdr:y>0.53511</cdr:y>
    </cdr:to>
    <cdr:sp macro="" textlink="">
      <cdr:nvSpPr>
        <cdr:cNvPr id="8" name="Стрелка вправо 5"/>
        <cdr:cNvSpPr/>
      </cdr:nvSpPr>
      <cdr:spPr>
        <a:xfrm xmlns:a="http://schemas.openxmlformats.org/drawingml/2006/main">
          <a:off x="2371725" y="2847949"/>
          <a:ext cx="1304925" cy="781060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+  1 537,1</a:t>
          </a:r>
        </a:p>
      </cdr:txBody>
    </cdr:sp>
  </cdr:relSizeAnchor>
  <cdr:relSizeAnchor xmlns:cdr="http://schemas.openxmlformats.org/drawingml/2006/chartDrawing">
    <cdr:from>
      <cdr:x>0.5879</cdr:x>
      <cdr:y>0.41369</cdr:y>
    </cdr:from>
    <cdr:to>
      <cdr:x>0.7443</cdr:x>
      <cdr:y>0.53496</cdr:y>
    </cdr:to>
    <cdr:sp macro="" textlink="">
      <cdr:nvSpPr>
        <cdr:cNvPr id="5" name="Стрелка влево 4"/>
        <cdr:cNvSpPr/>
      </cdr:nvSpPr>
      <cdr:spPr>
        <a:xfrm xmlns:a="http://schemas.openxmlformats.org/drawingml/2006/main" flipH="1">
          <a:off x="5112568" y="2780928"/>
          <a:ext cx="1360150" cy="815215"/>
        </a:xfrm>
        <a:prstGeom xmlns:a="http://schemas.openxmlformats.org/drawingml/2006/main" prst="leftArrow">
          <a:avLst>
            <a:gd name="adj1" fmla="val 50000"/>
            <a:gd name="adj2" fmla="val 52316"/>
          </a:avLst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6">
            <a:shade val="50000"/>
          </a:schemeClr>
        </a:lnRef>
        <a:fillRef xmlns:a="http://schemas.openxmlformats.org/drawingml/2006/main" idx="1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0.60589</cdr:x>
      <cdr:y>0.42978</cdr:y>
    </cdr:from>
    <cdr:to>
      <cdr:x>0.6991</cdr:x>
      <cdr:y>0.48315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263245" y="2914650"/>
          <a:ext cx="809697" cy="3619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0.5879</cdr:x>
      <cdr:y>0.44582</cdr:y>
    </cdr:from>
    <cdr:to>
      <cdr:x>0.69925</cdr:x>
      <cdr:y>0.50902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5112568" y="2996952"/>
          <a:ext cx="968338" cy="424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- 17,7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0.00806</cdr:x>
      <cdr:y>0.33656</cdr:y>
    </cdr:from>
    <cdr:to>
      <cdr:x>0.17794</cdr:x>
      <cdr:y>0.50056</cdr:y>
    </cdr:to>
    <cdr:sp macro="" textlink="">
      <cdr:nvSpPr>
        <cdr:cNvPr id="409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2008" y="2308128"/>
          <a:ext cx="1516817" cy="112471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36576" tIns="27432" rIns="0" bIns="0" anchor="ctr" upright="1"/>
        <a:lstStyle xmlns:a="http://schemas.openxmlformats.org/drawingml/2006/main"/>
        <a:p xmlns:a="http://schemas.openxmlformats.org/drawingml/2006/main">
          <a:pPr lvl="0" algn="ctr" rtl="0">
            <a:lnSpc>
              <a:spcPts val="1200"/>
            </a:lnSpc>
            <a:defRPr sz="1000"/>
          </a:pPr>
          <a:endParaRPr lang="ru-RU" sz="2400" b="1" i="0" u="none" strike="noStrike" baseline="0" dirty="0">
            <a:solidFill>
              <a:schemeClr val="accent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lvl="0" algn="ctr" rtl="0">
            <a:lnSpc>
              <a:spcPts val="1200"/>
            </a:lnSpc>
            <a:defRPr sz="1000"/>
          </a:pPr>
          <a:r>
            <a:rPr lang="ru-RU" sz="1800" b="1" i="0" u="none" strike="noStrike" baseline="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Безвозмезд-ные</a:t>
          </a:r>
          <a:endParaRPr lang="ru-RU" sz="1800" b="1" i="0" u="none" strike="noStrike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lvl="0" algn="ctr" rtl="0">
            <a:lnSpc>
              <a:spcPts val="1200"/>
            </a:lnSpc>
            <a:defRPr sz="1000"/>
          </a:pPr>
          <a:endParaRPr lang="ru-RU" sz="2400" b="1" i="0" u="none" strike="noStrike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lvl="0" algn="ctr" rtl="0">
            <a:lnSpc>
              <a:spcPts val="1200"/>
            </a:lnSpc>
            <a:defRPr sz="1000"/>
          </a:pPr>
          <a:r>
            <a:rPr lang="ru-RU" sz="2400" b="1" i="0" u="none" strike="noStrike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i="0" u="none" strike="noStrike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поступления</a:t>
          </a:r>
        </a:p>
        <a:p xmlns:a="http://schemas.openxmlformats.org/drawingml/2006/main">
          <a:pPr lvl="0" algn="ctr" rtl="0">
            <a:lnSpc>
              <a:spcPts val="1200"/>
            </a:lnSpc>
            <a:defRPr sz="1000"/>
          </a:pPr>
          <a:endParaRPr lang="ru-RU" sz="1800" b="1" i="0" u="none" strike="noStrike" baseline="0" dirty="0">
            <a:solidFill>
              <a:srgbClr val="000000"/>
            </a:solidFill>
            <a:latin typeface="Arial Cyr"/>
            <a:cs typeface="Arial Cyr"/>
          </a:endParaRPr>
        </a:p>
      </cdr:txBody>
    </cdr:sp>
  </cdr:relSizeAnchor>
  <cdr:relSizeAnchor xmlns:cdr="http://schemas.openxmlformats.org/drawingml/2006/chartDrawing">
    <cdr:from>
      <cdr:x>0.01754</cdr:x>
      <cdr:y>0.56301</cdr:y>
    </cdr:from>
    <cdr:to>
      <cdr:x>0.17742</cdr:x>
      <cdr:y>0.73358</cdr:y>
    </cdr:to>
    <cdr:sp macro="" textlink="">
      <cdr:nvSpPr>
        <cdr:cNvPr id="409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56615" y="3861123"/>
          <a:ext cx="1427561" cy="116976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36576" tIns="27432" rIns="0" bIns="0" anchor="ctr" upright="1"/>
        <a:lstStyle xmlns:a="http://schemas.openxmlformats.org/drawingml/2006/main"/>
        <a:p xmlns:a="http://schemas.openxmlformats.org/drawingml/2006/main">
          <a:pPr algn="ctr" rtl="0">
            <a:lnSpc>
              <a:spcPts val="1200"/>
            </a:lnSpc>
            <a:defRPr sz="1000"/>
          </a:pPr>
          <a:endParaRPr lang="ru-RU" sz="2000" b="1" i="0" u="none" strike="noStrike" baseline="0" dirty="0">
            <a:solidFill>
              <a:schemeClr val="accent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algn="ctr" rtl="0">
            <a:lnSpc>
              <a:spcPts val="1200"/>
            </a:lnSpc>
            <a:defRPr sz="1000"/>
          </a:pPr>
          <a:endParaRPr lang="ru-RU" sz="2000" b="1" i="0" u="none" strike="noStrike" baseline="0" dirty="0">
            <a:solidFill>
              <a:schemeClr val="accent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algn="ctr" rtl="0">
            <a:lnSpc>
              <a:spcPts val="1200"/>
            </a:lnSpc>
            <a:defRPr sz="1000"/>
          </a:pPr>
          <a:r>
            <a:rPr lang="ru-RU" sz="1800" b="1" i="0" u="none" strike="noStrike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Налоговые </a:t>
          </a:r>
          <a:r>
            <a:rPr lang="ru-RU" sz="1800" b="1" i="0" u="none" strike="noStrike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 </a:t>
          </a:r>
        </a:p>
        <a:p xmlns:a="http://schemas.openxmlformats.org/drawingml/2006/main">
          <a:pPr algn="ctr" rtl="0">
            <a:lnSpc>
              <a:spcPts val="1200"/>
            </a:lnSpc>
            <a:defRPr sz="1000"/>
          </a:pPr>
          <a:endParaRPr lang="ru-RU" sz="1800" b="1" i="0" u="none" strike="noStrike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algn="ctr" rtl="0">
            <a:lnSpc>
              <a:spcPts val="1200"/>
            </a:lnSpc>
            <a:defRPr sz="1000"/>
          </a:pPr>
          <a:r>
            <a:rPr lang="ru-RU" sz="1800" b="1" i="0" u="none" strike="noStrike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неналоговые </a:t>
          </a:r>
        </a:p>
        <a:p xmlns:a="http://schemas.openxmlformats.org/drawingml/2006/main">
          <a:pPr algn="ctr" rtl="0">
            <a:lnSpc>
              <a:spcPts val="1200"/>
            </a:lnSpc>
            <a:defRPr sz="1000"/>
          </a:pPr>
          <a:endParaRPr lang="ru-RU" sz="1800" b="1" i="0" u="none" strike="noStrike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algn="ctr" rtl="0">
            <a:lnSpc>
              <a:spcPts val="1200"/>
            </a:lnSpc>
            <a:defRPr sz="1000"/>
          </a:pPr>
          <a:r>
            <a:rPr lang="ru-RU" sz="1800" b="1" i="0" u="none" strike="noStrike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</a:t>
          </a:r>
          <a:endParaRPr lang="ru-RU" sz="1800" b="1" i="0" u="none" strike="noStrike" baseline="0" dirty="0">
            <a:solidFill>
              <a:schemeClr val="tx1"/>
            </a:solidFill>
            <a:latin typeface="Arial Cyr"/>
            <a:cs typeface="Arial Cyr"/>
          </a:endParaRPr>
        </a:p>
      </cdr:txBody>
    </cdr:sp>
  </cdr:relSizeAnchor>
  <cdr:relSizeAnchor xmlns:cdr="http://schemas.openxmlformats.org/drawingml/2006/chartDrawing">
    <cdr:from>
      <cdr:x>0.34024</cdr:x>
      <cdr:y>0.38149</cdr:y>
    </cdr:from>
    <cdr:to>
      <cdr:x>0.47034</cdr:x>
      <cdr:y>0.49208</cdr:y>
    </cdr:to>
    <cdr:sp macro="" textlink="">
      <cdr:nvSpPr>
        <cdr:cNvPr id="4099" name="AutoShape 3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098836" y="4436738"/>
          <a:ext cx="1949663" cy="1286165"/>
        </a:xfrm>
        <a:prstGeom xmlns:a="http://schemas.openxmlformats.org/drawingml/2006/main" prst="rightArrow">
          <a:avLst>
            <a:gd name="adj1" fmla="val 50000"/>
            <a:gd name="adj2" fmla="val 47302"/>
          </a:avLst>
        </a:prstGeom>
        <a:solidFill xmlns:a="http://schemas.openxmlformats.org/drawingml/2006/main">
          <a:srgbClr val="92D050"/>
        </a:solidFill>
        <a:ln xmlns:a="http://schemas.openxmlformats.org/drawingml/2006/main" w="9525">
          <a:solidFill>
            <a:srgbClr val="000000"/>
          </a:solidFill>
          <a:miter lim="800000"/>
          <a:headEnd/>
          <a:tailEnd/>
        </a:ln>
      </cdr:spPr>
      <cdr:txBody>
        <a:bodyPr xmlns:a="http://schemas.openxmlformats.org/drawingml/2006/main" vertOverflow="clip" wrap="square" lIns="36576" tIns="27432" rIns="36576" bIns="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800" b="1" i="0" u="none" strike="noStrike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+ 1 932,1</a:t>
          </a:r>
        </a:p>
      </cdr:txBody>
    </cdr:sp>
  </cdr:relSizeAnchor>
  <cdr:relSizeAnchor xmlns:cdr="http://schemas.openxmlformats.org/drawingml/2006/chartDrawing">
    <cdr:from>
      <cdr:x>0.6129</cdr:x>
      <cdr:y>0.3635</cdr:y>
    </cdr:from>
    <cdr:to>
      <cdr:x>0.75</cdr:x>
      <cdr:y>0.47757</cdr:y>
    </cdr:to>
    <cdr:sp macro="" textlink="">
      <cdr:nvSpPr>
        <cdr:cNvPr id="8" name="AutoShape 3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 flipH="1">
          <a:off x="5472607" y="2492896"/>
          <a:ext cx="1224136" cy="782292"/>
        </a:xfrm>
        <a:prstGeom xmlns:a="http://schemas.openxmlformats.org/drawingml/2006/main" prst="rightArrow">
          <a:avLst>
            <a:gd name="adj1" fmla="val 50000"/>
            <a:gd name="adj2" fmla="val 47302"/>
          </a:avLst>
        </a:prstGeom>
        <a:solidFill xmlns:a="http://schemas.openxmlformats.org/drawingml/2006/main">
          <a:srgbClr val="92D050"/>
        </a:solidFill>
        <a:ln xmlns:a="http://schemas.openxmlformats.org/drawingml/2006/main" w="9525">
          <a:solidFill>
            <a:srgbClr val="000000"/>
          </a:solidFill>
          <a:miter lim="800000"/>
          <a:headEnd/>
          <a:tailEnd/>
        </a:ln>
      </cdr:spPr>
      <cdr:txBody>
        <a:bodyPr xmlns:a="http://schemas.openxmlformats.org/drawingml/2006/main" wrap="square" lIns="36576" tIns="27432" rIns="36576" bIns="0" anchor="ctr" upright="1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ru-RU" sz="1800" b="1" i="0" u="none" strike="noStrike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- 63,1</a:t>
          </a:r>
        </a:p>
      </cdr:txBody>
    </cdr:sp>
  </cdr:relSizeAnchor>
  <cdr:relSizeAnchor xmlns:cdr="http://schemas.openxmlformats.org/drawingml/2006/chartDrawing">
    <cdr:from>
      <cdr:x>0.62733</cdr:x>
      <cdr:y>0.59541</cdr:y>
    </cdr:from>
    <cdr:to>
      <cdr:x>0.75508</cdr:x>
      <cdr:y>0.70617</cdr:y>
    </cdr:to>
    <cdr:sp macro="" textlink="">
      <cdr:nvSpPr>
        <cdr:cNvPr id="9" name="AutoShape 4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401176" y="6924675"/>
          <a:ext cx="1914524" cy="1288065"/>
        </a:xfrm>
        <a:prstGeom xmlns:a="http://schemas.openxmlformats.org/drawingml/2006/main" prst="rightArrow">
          <a:avLst>
            <a:gd name="adj1" fmla="val 50000"/>
            <a:gd name="adj2" fmla="val 44666"/>
          </a:avLst>
        </a:prstGeom>
        <a:solidFill xmlns:a="http://schemas.openxmlformats.org/drawingml/2006/main">
          <a:srgbClr val="CCCCFF"/>
        </a:solidFill>
        <a:ln xmlns:a="http://schemas.openxmlformats.org/drawingml/2006/main" w="9525">
          <a:solidFill>
            <a:srgbClr val="000000"/>
          </a:solidFill>
          <a:miter lim="800000"/>
          <a:headEnd/>
          <a:tailEnd/>
        </a:ln>
      </cdr:spPr>
      <cdr:txBody>
        <a:bodyPr xmlns:a="http://schemas.openxmlformats.org/drawingml/2006/main" wrap="square" lIns="36576" tIns="27432" rIns="36576" bIns="0" anchor="ctr" upright="1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ru-RU" sz="1800" b="1" i="0" u="none" strike="noStrike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+ 45,3</a:t>
          </a:r>
        </a:p>
      </cdr:txBody>
    </cdr:sp>
  </cdr:relSizeAnchor>
  <cdr:relSizeAnchor xmlns:cdr="http://schemas.openxmlformats.org/drawingml/2006/chartDrawing">
    <cdr:from>
      <cdr:x>0.58323</cdr:x>
      <cdr:y>0.74883</cdr:y>
    </cdr:from>
    <cdr:to>
      <cdr:x>0.62948</cdr:x>
      <cdr:y>0.77171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8316233" y="8658983"/>
          <a:ext cx="659475" cy="264560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0.33871</cdr:x>
      <cdr:y>0.6155</cdr:y>
    </cdr:from>
    <cdr:to>
      <cdr:x>0.46719</cdr:x>
      <cdr:y>0.72223</cdr:y>
    </cdr:to>
    <cdr:sp macro="" textlink="">
      <cdr:nvSpPr>
        <cdr:cNvPr id="10" name="Стрелка вправо 9"/>
        <cdr:cNvSpPr/>
      </cdr:nvSpPr>
      <cdr:spPr>
        <a:xfrm xmlns:a="http://schemas.openxmlformats.org/drawingml/2006/main">
          <a:off x="3024336" y="4221088"/>
          <a:ext cx="1147197" cy="731954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CCCCFF"/>
        </a:solidFill>
        <a:ln xmlns:a="http://schemas.openxmlformats.org/drawingml/2006/main" w="9525">
          <a:solidFill>
            <a:srgbClr val="000000"/>
          </a:solidFill>
          <a:miter lim="800000"/>
          <a:headEnd/>
          <a:tailEnd/>
        </a:ln>
      </cdr:spPr>
      <cdr:txBody>
        <a:bodyPr xmlns:a="http://schemas.openxmlformats.org/drawingml/2006/main" wrap="square" lIns="36576" tIns="27432" rIns="36576" bIns="0" anchor="ctr" upright="1"/>
        <a:lstStyle xmlns:a="http://schemas.openxmlformats.org/drawingml/2006/main"/>
        <a:p xmlns:a="http://schemas.openxmlformats.org/drawingml/2006/main">
          <a:pPr marL="0" indent="0" algn="ctr" rtl="0">
            <a:defRPr sz="1000"/>
          </a:pPr>
          <a:r>
            <a:rPr lang="ru-RU" sz="1800" b="1" i="0" u="none" strike="noStrike" baseline="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rPr>
            <a:t>+ 397,1</a:t>
          </a:r>
        </a:p>
      </cdr:txBody>
    </cdr:sp>
  </cdr:relSizeAnchor>
  <cdr:relSizeAnchor xmlns:cdr="http://schemas.openxmlformats.org/drawingml/2006/chartDrawing">
    <cdr:from>
      <cdr:x>0.13858</cdr:x>
      <cdr:y>0.84824</cdr:y>
    </cdr:from>
    <cdr:to>
      <cdr:x>0.34173</cdr:x>
      <cdr:y>0.98095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1676400" y="5943599"/>
          <a:ext cx="2457450" cy="9239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0.13071</cdr:x>
      <cdr:y>0.84033</cdr:y>
    </cdr:from>
    <cdr:to>
      <cdr:x>0.35379</cdr:x>
      <cdr:y>0.96327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1581150" y="5886450"/>
          <a:ext cx="2695575" cy="8572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0.12909</cdr:x>
      <cdr:y>0.79935</cdr:y>
    </cdr:from>
    <cdr:to>
      <cdr:x>0.34686</cdr:x>
      <cdr:y>0.93049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1152644" y="5481942"/>
          <a:ext cx="1944466" cy="8993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Утвержденный бюджет 2023</a:t>
          </a:r>
          <a:r>
            <a:rPr lang="en-US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года</a:t>
          </a:r>
        </a:p>
      </cdr:txBody>
    </cdr:sp>
  </cdr:relSizeAnchor>
  <cdr:relSizeAnchor xmlns:cdr="http://schemas.openxmlformats.org/drawingml/2006/chartDrawing">
    <cdr:from>
      <cdr:x>0.43169</cdr:x>
      <cdr:y>0.80261</cdr:y>
    </cdr:from>
    <cdr:to>
      <cdr:x>0.62283</cdr:x>
      <cdr:y>0.95149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3854557" y="5504298"/>
          <a:ext cx="1706687" cy="10210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t"/>
        <a:lstStyle xmlns:a="http://schemas.openxmlformats.org/drawingml/2006/main"/>
        <a:p xmlns:a="http://schemas.openxmlformats.org/drawingml/2006/main">
          <a:pPr algn="ctr"/>
          <a:r>
            <a: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Уточненный бюджет 2023 года</a:t>
          </a:r>
        </a:p>
      </cdr:txBody>
    </cdr:sp>
  </cdr:relSizeAnchor>
  <cdr:relSizeAnchor xmlns:cdr="http://schemas.openxmlformats.org/drawingml/2006/chartDrawing">
    <cdr:from>
      <cdr:x>0.70981</cdr:x>
      <cdr:y>0.80043</cdr:y>
    </cdr:from>
    <cdr:to>
      <cdr:x>0.9392</cdr:x>
      <cdr:y>0.94099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6337888" y="5489348"/>
          <a:ext cx="2048221" cy="9639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Исполнение доходов </a:t>
          </a:r>
        </a:p>
        <a:p xmlns:a="http://schemas.openxmlformats.org/drawingml/2006/main">
          <a:pPr algn="ctr"/>
          <a:r>
            <a: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за 2023 </a:t>
          </a:r>
          <a:r>
            <a:rPr lang="ru-RU" sz="1800" b="1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год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0.22691</cdr:x>
      <cdr:y>0.28256</cdr:y>
    </cdr:from>
    <cdr:to>
      <cdr:x>0.33242</cdr:x>
      <cdr:y>0.34262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3400424" y="3286180"/>
          <a:ext cx="1581151" cy="6984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 anchor="ctr"/>
        <a:lstStyle xmlns:a="http://schemas.openxmlformats.org/drawingml/2006/main"/>
        <a:p xmlns:a="http://schemas.openxmlformats.org/drawingml/2006/main">
          <a:pPr algn="ctr"/>
          <a:r>
            <a:rPr lang="ru-RU" sz="1800" b="1" i="0" u="none" strike="noStrike" kern="1200" baseline="0" dirty="0">
              <a:solidFill>
                <a:sysClr val="windowText" lastClr="000000"/>
              </a:solidFill>
              <a:latin typeface="Times New Roman" pitchFamily="18" charset="0"/>
              <a:ea typeface="Arial Cyr"/>
              <a:cs typeface="Times New Roman" pitchFamily="18" charset="0"/>
            </a:rPr>
            <a:t>6 407,4</a:t>
          </a:r>
        </a:p>
      </cdr:txBody>
    </cdr:sp>
  </cdr:relSizeAnchor>
  <cdr:relSizeAnchor xmlns:cdr="http://schemas.openxmlformats.org/drawingml/2006/chartDrawing">
    <cdr:from>
      <cdr:x>0.51165</cdr:x>
      <cdr:y>0.20557</cdr:y>
    </cdr:from>
    <cdr:to>
      <cdr:x>0.61824</cdr:x>
      <cdr:y>0.25553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7667625" y="2390775"/>
          <a:ext cx="1597320" cy="581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 anchor="ctr"/>
        <a:lstStyle xmlns:a="http://schemas.openxmlformats.org/drawingml/2006/main"/>
        <a:p xmlns:a="http://schemas.openxmlformats.org/drawingml/2006/main">
          <a:pPr algn="ctr"/>
          <a:r>
            <a:rPr lang="ru-RU" sz="1800" b="1" i="0" u="none" strike="noStrike" kern="1200" baseline="0" dirty="0">
              <a:solidFill>
                <a:sysClr val="windowText" lastClr="000000"/>
              </a:solidFill>
              <a:latin typeface="Times New Roman" pitchFamily="18" charset="0"/>
              <a:ea typeface="Arial Cyr"/>
              <a:cs typeface="Times New Roman" pitchFamily="18" charset="0"/>
            </a:rPr>
            <a:t>7 944,6</a:t>
          </a:r>
        </a:p>
      </cdr:txBody>
    </cdr:sp>
  </cdr:relSizeAnchor>
  <cdr:relSizeAnchor xmlns:cdr="http://schemas.openxmlformats.org/drawingml/2006/chartDrawing">
    <cdr:from>
      <cdr:x>0.79032</cdr:x>
      <cdr:y>0.1955</cdr:y>
    </cdr:from>
    <cdr:to>
      <cdr:x>0.89837</cdr:x>
      <cdr:y>0.24355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7056784" y="1340768"/>
          <a:ext cx="964778" cy="3295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 anchor="t"/>
        <a:lstStyle xmlns:a="http://schemas.openxmlformats.org/drawingml/2006/main"/>
        <a:p xmlns:a="http://schemas.openxmlformats.org/drawingml/2006/main">
          <a:pPr algn="ctr"/>
          <a:r>
            <a:rPr lang="ru-RU" sz="1800" b="1" i="0" u="none" strike="noStrike" kern="1200" baseline="0" dirty="0">
              <a:solidFill>
                <a:sysClr val="windowText" lastClr="000000"/>
              </a:solidFill>
              <a:latin typeface="Times New Roman" pitchFamily="18" charset="0"/>
              <a:ea typeface="Arial Cyr"/>
              <a:cs typeface="Times New Roman" pitchFamily="18" charset="0"/>
            </a:rPr>
            <a:t>7 926,8</a:t>
          </a:r>
        </a:p>
      </cdr:txBody>
    </cdr:sp>
  </cdr:relSizeAnchor>
  <cdr:relSizeAnchor xmlns:cdr="http://schemas.openxmlformats.org/drawingml/2006/chartDrawing">
    <cdr:from>
      <cdr:x>0</cdr:x>
      <cdr:y>0.00421</cdr:y>
    </cdr:from>
    <cdr:to>
      <cdr:x>0.00198</cdr:x>
      <cdr:y>0.00422</cdr:y>
    </cdr:to>
    <cdr:pic>
      <cdr:nvPicPr>
        <cdr:cNvPr id="21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0.00421</cdr:y>
    </cdr:from>
    <cdr:to>
      <cdr:x>0.00198</cdr:x>
      <cdr:y>0.00422</cdr:y>
    </cdr:to>
    <cdr:pic>
      <cdr:nvPicPr>
        <cdr:cNvPr id="2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0.00421</cdr:y>
    </cdr:from>
    <cdr:to>
      <cdr:x>0.00198</cdr:x>
      <cdr:y>0.00422</cdr:y>
    </cdr:to>
    <cdr:pic>
      <cdr:nvPicPr>
        <cdr:cNvPr id="2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0.00421</cdr:y>
    </cdr:from>
    <cdr:to>
      <cdr:x>0.00198</cdr:x>
      <cdr:y>0.00422</cdr:y>
    </cdr:to>
    <cdr:pic>
      <cdr:nvPicPr>
        <cdr:cNvPr id="2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0.00421</cdr:y>
    </cdr:from>
    <cdr:to>
      <cdr:x>0.00198</cdr:x>
      <cdr:y>0.00422</cdr:y>
    </cdr:to>
    <cdr:pic>
      <cdr:nvPicPr>
        <cdr:cNvPr id="2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0.00421</cdr:y>
    </cdr:from>
    <cdr:to>
      <cdr:x>0.00198</cdr:x>
      <cdr:y>0.00422</cdr:y>
    </cdr:to>
    <cdr:pic>
      <cdr:nvPicPr>
        <cdr:cNvPr id="26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0.00421</cdr:y>
    </cdr:from>
    <cdr:to>
      <cdr:x>0.00198</cdr:x>
      <cdr:y>0.00422</cdr:y>
    </cdr:to>
    <cdr:pic>
      <cdr:nvPicPr>
        <cdr:cNvPr id="2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0.83065</cdr:x>
      <cdr:y>0.164</cdr:y>
    </cdr:from>
    <cdr:to>
      <cdr:x>0.93548</cdr:x>
      <cdr:y>0.1955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416824" y="1124744"/>
          <a:ext cx="93610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0.79032</cdr:x>
      <cdr:y>0.1535</cdr:y>
    </cdr:from>
    <cdr:to>
      <cdr:x>0.91935</cdr:x>
      <cdr:y>0.1955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056784" y="1052736"/>
          <a:ext cx="115212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0.39798</cdr:x>
      <cdr:y>0.26788</cdr:y>
    </cdr:from>
    <cdr:to>
      <cdr:x>0.50561</cdr:x>
      <cdr:y>0.414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81375" y="167640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0.32495</cdr:x>
      <cdr:y>0.23583</cdr:y>
    </cdr:from>
    <cdr:to>
      <cdr:x>0.5833</cdr:x>
      <cdr:y>0.39575</cdr:y>
    </cdr:to>
    <cdr:sp macro="" textlink="">
      <cdr:nvSpPr>
        <cdr:cNvPr id="4" name="Стрелка вправо 3"/>
        <cdr:cNvSpPr/>
      </cdr:nvSpPr>
      <cdr:spPr>
        <a:xfrm xmlns:a="http://schemas.openxmlformats.org/drawingml/2006/main" rot="989896">
          <a:off x="2760889" y="1475824"/>
          <a:ext cx="2195029" cy="1000767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CCCCFF"/>
        </a:solidFill>
        <a:ln xmlns:a="http://schemas.openxmlformats.org/drawingml/2006/main">
          <a:solidFill>
            <a:schemeClr val="accent4">
              <a:lumMod val="60000"/>
              <a:lumOff val="40000"/>
            </a:schemeClr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3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sz="13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снижение на </a:t>
          </a:r>
          <a:r>
            <a:rPr lang="ru-RU" sz="1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2,0%, </a:t>
          </a:r>
          <a:r>
            <a:rPr lang="ru-RU" sz="1300" b="1" dirty="0">
              <a:latin typeface="Times New Roman" panose="02020603050405020304" pitchFamily="18" charset="0"/>
              <a:cs typeface="Times New Roman" panose="02020603050405020304" pitchFamily="18" charset="0"/>
            </a:rPr>
            <a:t>или на 57,5 млн. рублей</a:t>
          </a:r>
        </a:p>
      </cdr:txBody>
    </cdr:sp>
  </cdr:relSizeAnchor>
  <cdr:relSizeAnchor xmlns:cdr="http://schemas.openxmlformats.org/drawingml/2006/chartDrawing">
    <cdr:from>
      <cdr:x>0.33469</cdr:x>
      <cdr:y>0.4937</cdr:y>
    </cdr:from>
    <cdr:to>
      <cdr:x>0.59455</cdr:x>
      <cdr:y>0.66063</cdr:y>
    </cdr:to>
    <cdr:sp macro="" textlink="">
      <cdr:nvSpPr>
        <cdr:cNvPr id="5" name="Стрелка вправо 4"/>
        <cdr:cNvSpPr/>
      </cdr:nvSpPr>
      <cdr:spPr>
        <a:xfrm xmlns:a="http://schemas.openxmlformats.org/drawingml/2006/main" rot="1105090">
          <a:off x="2843657" y="3089508"/>
          <a:ext cx="2207808" cy="1044639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CCCC"/>
        </a:solidFill>
        <a:ln xmlns:a="http://schemas.openxmlformats.org/drawingml/2006/main">
          <a:solidFill>
            <a:schemeClr val="accent2">
              <a:lumMod val="60000"/>
              <a:lumOff val="40000"/>
            </a:schemeClr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4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sz="13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снижение на 4,5 %,</a:t>
          </a:r>
          <a:r>
            <a:rPr lang="ru-RU" sz="1300" b="1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или на 231 млн. рублей</a:t>
          </a:r>
          <a:endParaRPr lang="ru-RU" sz="1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0.04387</cdr:x>
      <cdr:y>0.18007</cdr:y>
    </cdr:from>
    <cdr:to>
      <cdr:x>0.18905</cdr:x>
      <cdr:y>0.25082</cdr:y>
    </cdr:to>
    <cdr:sp macro="" textlink="">
      <cdr:nvSpPr>
        <cdr:cNvPr id="2" name="Скругленная прямоугольная выноска 1"/>
        <cdr:cNvSpPr/>
      </cdr:nvSpPr>
      <cdr:spPr>
        <a:xfrm xmlns:a="http://schemas.openxmlformats.org/drawingml/2006/main">
          <a:off x="374006" y="1094259"/>
          <a:ext cx="1237642" cy="429944"/>
        </a:xfrm>
        <a:prstGeom xmlns:a="http://schemas.openxmlformats.org/drawingml/2006/main" prst="wedgeRoundRectCallout">
          <a:avLst>
            <a:gd name="adj1" fmla="val 42924"/>
            <a:gd name="adj2" fmla="val 133607"/>
            <a:gd name="adj3" fmla="val 16667"/>
          </a:avLst>
        </a:prstGeom>
        <a:solidFill xmlns:a="http://schemas.openxmlformats.org/drawingml/2006/main">
          <a:srgbClr val="FFFF99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  <a:effectLst xmlns:a="http://schemas.openxmlformats.org/drawingml/2006/main">
          <a:glow rad="63500">
            <a:schemeClr val="accent4">
              <a:satMod val="175000"/>
              <a:alpha val="40000"/>
            </a:schemeClr>
          </a:glow>
        </a:effectLst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4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2023</a:t>
          </a: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</a:p>
      </cdr:txBody>
    </cdr:sp>
  </cdr:relSizeAnchor>
  <cdr:relSizeAnchor xmlns:cdr="http://schemas.openxmlformats.org/drawingml/2006/chartDrawing">
    <cdr:from>
      <cdr:x>0.31417</cdr:x>
      <cdr:y>0.51185</cdr:y>
    </cdr:from>
    <cdr:to>
      <cdr:x>0.45653</cdr:x>
      <cdr:y>0.58125</cdr:y>
    </cdr:to>
    <cdr:sp macro="" textlink="">
      <cdr:nvSpPr>
        <cdr:cNvPr id="3" name="Скругленная прямоугольная выноска 2"/>
        <cdr:cNvSpPr/>
      </cdr:nvSpPr>
      <cdr:spPr>
        <a:xfrm xmlns:a="http://schemas.openxmlformats.org/drawingml/2006/main">
          <a:off x="2678262" y="3110483"/>
          <a:ext cx="1213601" cy="421741"/>
        </a:xfrm>
        <a:prstGeom xmlns:a="http://schemas.openxmlformats.org/drawingml/2006/main" prst="wedgeRoundRectCallout">
          <a:avLst>
            <a:gd name="adj1" fmla="val 53532"/>
            <a:gd name="adj2" fmla="val 148606"/>
            <a:gd name="adj3" fmla="val 16667"/>
          </a:avLst>
        </a:prstGeom>
        <a:solidFill xmlns:a="http://schemas.openxmlformats.org/drawingml/2006/main">
          <a:srgbClr val="FFFF99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  <a:effectLst xmlns:a="http://schemas.openxmlformats.org/drawingml/2006/main">
          <a:glow rad="63500">
            <a:schemeClr val="accent4">
              <a:satMod val="175000"/>
              <a:alpha val="40000"/>
            </a:schemeClr>
          </a:glow>
        </a:effectLst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4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2022</a:t>
          </a:r>
          <a:r>
            <a:rPr lang="ru-RU" sz="1600" b="1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год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0.52564</cdr:x>
      <cdr:y>0.16887</cdr:y>
    </cdr:from>
    <cdr:to>
      <cdr:x>1</cdr:x>
      <cdr:y>0.34106</cdr:y>
    </cdr:to>
    <cdr:sp macro="" textlink="">
      <cdr:nvSpPr>
        <cdr:cNvPr id="11" name="Скругленный прямоугольник 10"/>
        <cdr:cNvSpPr/>
      </cdr:nvSpPr>
      <cdr:spPr>
        <a:xfrm xmlns:a="http://schemas.openxmlformats.org/drawingml/2006/main">
          <a:off x="1837764" y="457200"/>
          <a:ext cx="1658472" cy="466164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2">
          <a:schemeClr val="accent4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000" b="0">
              <a:ln w="3175">
                <a:noFill/>
              </a:ln>
              <a:solidFill>
                <a:sysClr val="windowText" lastClr="000000"/>
              </a:solidFill>
              <a:latin typeface="+mn-lt"/>
              <a:cs typeface="Times New Roman" panose="02020603050405020304" pitchFamily="18" charset="0"/>
            </a:rPr>
            <a:t>средства на потребление ТЭР,ГСМ, услуг связи</a:t>
          </a:r>
          <a:endParaRPr lang="ru-RU" sz="800" b="0">
            <a:ln w="3175">
              <a:noFill/>
            </a:ln>
            <a:solidFill>
              <a:sysClr val="windowText" lastClr="000000"/>
            </a:solidFill>
            <a:latin typeface="+mn-lt"/>
          </a:endParaRPr>
        </a:p>
      </cdr:txBody>
    </cdr:sp>
  </cdr:relSizeAnchor>
  <cdr:relSizeAnchor xmlns:cdr="http://schemas.openxmlformats.org/drawingml/2006/chartDrawing">
    <cdr:from>
      <cdr:x>0.38205</cdr:x>
      <cdr:y>0.25497</cdr:y>
    </cdr:from>
    <cdr:to>
      <cdr:x>0.52564</cdr:x>
      <cdr:y>0.26821</cdr:y>
    </cdr:to>
    <cdr:cxnSp macro="">
      <cdr:nvCxnSpPr>
        <cdr:cNvPr id="13" name="Прямая со стрелкой 12"/>
        <cdr:cNvCxnSpPr>
          <a:endCxn xmlns:a="http://schemas.openxmlformats.org/drawingml/2006/main" id="11" idx="1"/>
        </cdr:cNvCxnSpPr>
      </cdr:nvCxnSpPr>
      <cdr:spPr>
        <a:xfrm xmlns:a="http://schemas.openxmlformats.org/drawingml/2006/main" flipV="1">
          <a:off x="1335741" y="690282"/>
          <a:ext cx="502023" cy="35859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4">
              <a:lumMod val="75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0.41026</cdr:x>
      <cdr:y>0.78146</cdr:y>
    </cdr:from>
    <cdr:to>
      <cdr:x>0.99487</cdr:x>
      <cdr:y>0.96026</cdr:y>
    </cdr:to>
    <cdr:sp macro="" textlink="">
      <cdr:nvSpPr>
        <cdr:cNvPr id="14" name="Скругленный прямоугольник 13"/>
        <cdr:cNvSpPr/>
      </cdr:nvSpPr>
      <cdr:spPr>
        <a:xfrm xmlns:a="http://schemas.openxmlformats.org/drawingml/2006/main">
          <a:off x="1434353" y="2115670"/>
          <a:ext cx="2043953" cy="484093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2">
          <a:schemeClr val="accent4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/>
            <a:t>использование бюджетных назначений по расходам</a:t>
          </a:r>
        </a:p>
      </cdr:txBody>
    </cdr:sp>
  </cdr:relSizeAnchor>
  <cdr:relSizeAnchor xmlns:cdr="http://schemas.openxmlformats.org/drawingml/2006/chartDrawing">
    <cdr:from>
      <cdr:x>0.43077</cdr:x>
      <cdr:y>0.59271</cdr:y>
    </cdr:from>
    <cdr:to>
      <cdr:x>0.62564</cdr:x>
      <cdr:y>0.76821</cdr:y>
    </cdr:to>
    <cdr:cxnSp macro="">
      <cdr:nvCxnSpPr>
        <cdr:cNvPr id="16" name="Прямая со стрелкой 15"/>
        <cdr:cNvCxnSpPr/>
      </cdr:nvCxnSpPr>
      <cdr:spPr>
        <a:xfrm xmlns:a="http://schemas.openxmlformats.org/drawingml/2006/main">
          <a:off x="1506071" y="1604682"/>
          <a:ext cx="681318" cy="475129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4">
              <a:lumMod val="75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0.1944</cdr:x>
      <cdr:y>0.07034</cdr:y>
    </cdr:from>
    <cdr:to>
      <cdr:x>0.92294</cdr:x>
      <cdr:y>0.18069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45821" y="158128"/>
          <a:ext cx="3169920" cy="2480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2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9E69E-1F99-41C6-AD35-15811BF40901}" type="datetimeFigureOut">
              <a:rPr lang="ru-RU" smtClean="0"/>
              <a:pPr/>
              <a:t>05.04.2024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378826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378826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09E0A-0E18-4F47-88CB-05BC2EB0995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9721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09E0A-0E18-4F47-88CB-05BC2EB0995A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774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BF74D-C529-4B78-BE20-DF6FC3AC4986}" type="slidenum">
              <a:rPr lang="ru-RU" smtClean="0"/>
              <a:pPr/>
              <a:t>77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BF74D-C529-4B78-BE20-DF6FC3AC4986}" type="slidenum">
              <a:rPr lang="ru-RU" smtClean="0"/>
              <a:pPr/>
              <a:t>80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BF74D-C529-4B78-BE20-DF6FC3AC4986}" type="slidenum">
              <a:rPr lang="ru-RU" smtClean="0"/>
              <a:pPr/>
              <a:t>82</a:t>
            </a:fld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BF74D-C529-4B78-BE20-DF6FC3AC4986}" type="slidenum">
              <a:rPr lang="ru-RU" smtClean="0"/>
              <a:pPr/>
              <a:t>83</a:t>
            </a:fld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8688" y="739775"/>
            <a:ext cx="4940300" cy="37052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BF74D-C529-4B78-BE20-DF6FC3AC4986}" type="slidenum">
              <a:rPr lang="ru-RU" smtClean="0"/>
              <a:pPr/>
              <a:t>84</a:t>
            </a:fld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BF74D-C529-4B78-BE20-DF6FC3AC4986}" type="slidenum">
              <a:rPr lang="ru-RU" smtClean="0"/>
              <a:pPr/>
              <a:t>85</a:t>
            </a:fld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BF74D-C529-4B78-BE20-DF6FC3AC4986}" type="slidenum">
              <a:rPr lang="ru-RU" smtClean="0"/>
              <a:pPr/>
              <a:t>86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BF74D-C529-4B78-BE20-DF6FC3AC4986}" type="slidenum">
              <a:rPr lang="ru-RU" smtClean="0"/>
              <a:pPr/>
              <a:t>39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BF74D-C529-4B78-BE20-DF6FC3AC4986}" type="slidenum">
              <a:rPr lang="ru-RU" smtClean="0"/>
              <a:pPr/>
              <a:t>41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BF74D-C529-4B78-BE20-DF6FC3AC4986}" type="slidenum">
              <a:rPr lang="ru-RU" smtClean="0"/>
              <a:pPr/>
              <a:t>42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1863" y="741363"/>
            <a:ext cx="4933950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FD508137-78AD-42D6-A3B9-44ED53B9BE45}" type="slidenum">
              <a:rPr lang="ru-RU" altLang="ru-RU"/>
              <a:pPr/>
              <a:t>64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1863" y="741363"/>
            <a:ext cx="4933950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85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8118FF5F-9A7E-4D3F-953B-4C6F2D8038E8}" type="slidenum">
              <a:rPr lang="ru-RU" altLang="ru-RU"/>
              <a:pPr/>
              <a:t>66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95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C9A0BE0C-9B6F-450B-9D22-05F609F80018}" type="slidenum">
              <a:rPr lang="ru-RU" altLang="ru-RU"/>
              <a:pPr/>
              <a:t>67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BF74D-C529-4B78-BE20-DF6FC3AC4986}" type="slidenum">
              <a:rPr lang="ru-RU" smtClean="0"/>
              <a:pPr/>
              <a:t>74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BF74D-C529-4B78-BE20-DF6FC3AC4986}" type="slidenum">
              <a:rPr lang="ru-RU" smtClean="0"/>
              <a:pPr/>
              <a:t>75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13DFBB-F7E8-49CA-9236-2C8C4EF71D98}" type="datetimeFigureOut">
              <a:rPr lang="ru-RU" smtClean="0"/>
              <a:pPr>
                <a:defRPr/>
              </a:pPr>
              <a:t>05.04.2024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93ED9-480F-46BE-B298-5E7E1F266AE6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985459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D2AD38-2AC6-4599-B4C6-781A2FE8A7E0}" type="datetimeFigureOut">
              <a:rPr lang="ru-RU" smtClean="0"/>
              <a:pPr>
                <a:defRPr/>
              </a:pPr>
              <a:t>05.04.2024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3F87-A166-40EF-9796-B2FADC8025C9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5578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865B76-9477-48C5-A457-F1394DF49F85}" type="datetimeFigureOut">
              <a:rPr lang="ru-RU" smtClean="0"/>
              <a:pPr>
                <a:defRPr/>
              </a:pPr>
              <a:t>05.04.2024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C49C3-B3FE-41CC-84AE-EC05100C56BD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63436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0DEBD1-632B-415A-9C08-A0A89FA821A4}" type="datetimeFigureOut">
              <a:rPr lang="ru-RU" smtClean="0"/>
              <a:pPr>
                <a:defRPr/>
              </a:pPr>
              <a:t>05.04.2024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D2420-EF95-4CE5-879D-66F3A6C4B97A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23287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AF0CDA-6F9E-4AB1-91A9-2F4870C2ABCC}" type="datetimeFigureOut">
              <a:rPr lang="ru-RU" smtClean="0"/>
              <a:pPr>
                <a:defRPr/>
              </a:pPr>
              <a:t>05.04.2024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AAC5-8DD7-4893-9BFC-A3E5CDD6597F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67141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5E5713-9928-43DF-8D70-9827D80E7F90}" type="datetimeFigureOut">
              <a:rPr lang="ru-RU" smtClean="0"/>
              <a:pPr>
                <a:defRPr/>
              </a:pPr>
              <a:t>05.04.2024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88EE-093F-4AED-B8A1-5FB777D98CDF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0582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D996A0-F7BC-4385-9F08-5215E3861DFF}" type="datetimeFigureOut">
              <a:rPr lang="ru-RU" smtClean="0"/>
              <a:pPr>
                <a:defRPr/>
              </a:pPr>
              <a:t>05.04.2024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1321D-2975-4F7E-ADAE-2C8A6693E302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74594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E88FB7-84C2-47F2-B3B3-538AC55DF020}" type="datetimeFigureOut">
              <a:rPr lang="ru-RU" smtClean="0"/>
              <a:pPr>
                <a:defRPr/>
              </a:pPr>
              <a:t>05.04.2024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48931-43F6-452E-AA04-02BC6467F8DE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48131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F272ED-AAD0-4B1D-97FD-8C0359789F6A}" type="datetimeFigureOut">
              <a:rPr lang="ru-RU" smtClean="0"/>
              <a:pPr>
                <a:defRPr/>
              </a:pPr>
              <a:t>05.04.2024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FAB9-DE03-4962-8C7E-F2E87CB328F6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33118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377800-150B-4079-B528-4D852CBED7A4}" type="datetimeFigureOut">
              <a:rPr lang="ru-RU" smtClean="0"/>
              <a:pPr>
                <a:defRPr/>
              </a:pPr>
              <a:t>05.04.2024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A5975-E11C-4EA2-BC6B-BC8E1AB59D26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88264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09CF7C-7E8E-4812-893C-2431C6F9972E}" type="datetimeFigureOut">
              <a:rPr lang="ru-RU" smtClean="0"/>
              <a:pPr>
                <a:defRPr/>
              </a:pPr>
              <a:t>05.04.2024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7E805-A999-49F5-810D-8198A9AB8B92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7990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B6BF66D-DCB9-4D39-96BA-4A5A8886F3A3}" type="datetimeFigureOut">
              <a:rPr lang="ru-RU" smtClean="0"/>
              <a:pPr>
                <a:defRPr/>
              </a:pPr>
              <a:t>05.04.2024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BB775-0008-43CC-A676-702E15DCE3E5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747792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&#1084;&#1080;&#1072;&#1089;&#1089;.&#1088;&#1092;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6.xml"/><Relationship Id="rId4" Type="http://schemas.openxmlformats.org/officeDocument/2006/relationships/chart" Target="../charts/char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Worksheet2.xls"/><Relationship Id="rId3" Type="http://schemas.openxmlformats.org/officeDocument/2006/relationships/image" Target="../media/image34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png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2.bin"/><Relationship Id="rId9" Type="http://schemas.openxmlformats.org/officeDocument/2006/relationships/image" Target="../media/image3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2.xml"/><Relationship Id="rId4" Type="http://schemas.openxmlformats.org/officeDocument/2006/relationships/chart" Target="../charts/chart4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chart" Target="../charts/chart43.xml"/><Relationship Id="rId5" Type="http://schemas.openxmlformats.org/officeDocument/2006/relationships/image" Target="../media/image38.png"/><Relationship Id="rId4" Type="http://schemas.openxmlformats.org/officeDocument/2006/relationships/oleObject" Target="../embeddings/Microsoft_Excel_97-2003_Worksheet3.xls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chart" Target="../charts/chart45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notesSlide" Target="../notesSlides/notesSlide7.xml"/><Relationship Id="rId7" Type="http://schemas.openxmlformats.org/officeDocument/2006/relationships/chart" Target="../charts/chart4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1.png"/><Relationship Id="rId5" Type="http://schemas.openxmlformats.org/officeDocument/2006/relationships/oleObject" Target="../embeddings/Microsoft_Excel_97-2003_Worksheet4.xls"/><Relationship Id="rId4" Type="http://schemas.openxmlformats.org/officeDocument/2006/relationships/oleObject" Target="../embeddings/oleObject5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chart" Target="../charts/chart5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chart" Target="../charts/chart5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56.xml"/><Relationship Id="rId4" Type="http://schemas.openxmlformats.org/officeDocument/2006/relationships/chart" Target="../charts/chart5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60.xml"/><Relationship Id="rId5" Type="http://schemas.openxmlformats.org/officeDocument/2006/relationships/image" Target="../media/image50.png"/><Relationship Id="rId4" Type="http://schemas.openxmlformats.org/officeDocument/2006/relationships/chart" Target="../charts/chart5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63.xml"/><Relationship Id="rId5" Type="http://schemas.openxmlformats.org/officeDocument/2006/relationships/image" Target="../media/image51.jpeg"/><Relationship Id="rId4" Type="http://schemas.openxmlformats.org/officeDocument/2006/relationships/chart" Target="../charts/chart6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65.xml"/><Relationship Id="rId4" Type="http://schemas.openxmlformats.org/officeDocument/2006/relationships/chart" Target="../charts/chart6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69.xml"/><Relationship Id="rId4" Type="http://schemas.openxmlformats.org/officeDocument/2006/relationships/chart" Target="../charts/chart6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611560" y="274638"/>
            <a:ext cx="8075240" cy="92211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Бюджет для граждан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7946" y="5938631"/>
            <a:ext cx="885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юджета Миасского городского округа 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2023 год</a:t>
            </a:r>
          </a:p>
        </p:txBody>
      </p:sp>
      <p:pic>
        <p:nvPicPr>
          <p:cNvPr id="6" name="Picture 2" descr="Официальный сайт Администрации Миасского городского округа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0648"/>
            <a:ext cx="802010" cy="1012374"/>
          </a:xfrm>
          <a:prstGeom prst="rect">
            <a:avLst/>
          </a:prstGeom>
          <a:noFill/>
        </p:spPr>
      </p:pic>
      <p:pic>
        <p:nvPicPr>
          <p:cNvPr id="10243" name="Picture 3" descr="\\192.168.58.2\сводно-бюджетный отдел\14ef0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68" y="1196752"/>
            <a:ext cx="7584279" cy="4741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3293" y="1340768"/>
            <a:ext cx="2188887" cy="1219200"/>
          </a:xfrm>
          <a:prstGeom prst="rect">
            <a:avLst/>
          </a:prstGeom>
          <a:solidFill>
            <a:srgbClr val="FFCCCC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Утвержденный бюджет Округа 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(Решение</a:t>
            </a:r>
            <a:r>
              <a:rPr lang="ru-RU" sz="14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Собрания депутатов от </a:t>
            </a:r>
            <a:r>
              <a:rPr lang="ru-RU" sz="14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23.12.2022 </a:t>
            </a:r>
            <a:r>
              <a:rPr lang="ru-RU" sz="14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№ </a:t>
            </a:r>
            <a:r>
              <a:rPr lang="ru-RU" sz="14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2843808" y="1342728"/>
            <a:ext cx="1872208" cy="1809750"/>
          </a:xfrm>
          <a:prstGeom prst="downArrowCallout">
            <a:avLst/>
          </a:prstGeom>
          <a:solidFill>
            <a:srgbClr val="CCFF99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6407,4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5004048" y="1324794"/>
            <a:ext cx="1944216" cy="1800225"/>
          </a:xfrm>
          <a:prstGeom prst="downArrowCallou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6407,4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7236295" y="1340768"/>
            <a:ext cx="1728192" cy="1790700"/>
          </a:xfrm>
          <a:prstGeom prst="downArrowCallou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-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рублей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2443758" y="1860368"/>
            <a:ext cx="400050" cy="18000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1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71868" y="3326152"/>
            <a:ext cx="2160312" cy="1152525"/>
          </a:xfrm>
          <a:prstGeom prst="rect">
            <a:avLst/>
          </a:prstGeom>
          <a:solidFill>
            <a:srgbClr val="FFCCCC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Изменения,</a:t>
            </a:r>
            <a:r>
              <a:rPr lang="ru-RU" sz="14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внесенные в решение о бюджете Округа за </a:t>
            </a:r>
            <a:r>
              <a:rPr lang="ru-RU" sz="14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Выноска со стрелкой вниз 11"/>
          <p:cNvSpPr/>
          <p:nvPr/>
        </p:nvSpPr>
        <p:spPr>
          <a:xfrm>
            <a:off x="2832230" y="3323084"/>
            <a:ext cx="1883786" cy="1690092"/>
          </a:xfrm>
          <a:prstGeom prst="downArrowCallout">
            <a:avLst/>
          </a:prstGeom>
          <a:solidFill>
            <a:srgbClr val="CCFF99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+1537,1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 </a:t>
            </a:r>
          </a:p>
        </p:txBody>
      </p:sp>
      <p:sp>
        <p:nvSpPr>
          <p:cNvPr id="13" name="Выноска со стрелкой вниз 12"/>
          <p:cNvSpPr/>
          <p:nvPr/>
        </p:nvSpPr>
        <p:spPr>
          <a:xfrm>
            <a:off x="5004048" y="3364252"/>
            <a:ext cx="1872208" cy="1648923"/>
          </a:xfrm>
          <a:prstGeom prst="downArrowCallou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 +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1520,3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рублей</a:t>
            </a:r>
          </a:p>
        </p:txBody>
      </p:sp>
      <p:sp>
        <p:nvSpPr>
          <p:cNvPr id="14" name="Выноска со стрелкой вниз 13"/>
          <p:cNvSpPr/>
          <p:nvPr/>
        </p:nvSpPr>
        <p:spPr>
          <a:xfrm>
            <a:off x="7236295" y="3323084"/>
            <a:ext cx="1728192" cy="1690092"/>
          </a:xfrm>
          <a:prstGeom prst="downArrowCallou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– 16,8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65605" y="5157192"/>
            <a:ext cx="2144262" cy="1190624"/>
          </a:xfrm>
          <a:prstGeom prst="rect">
            <a:avLst/>
          </a:prstGeom>
          <a:solidFill>
            <a:srgbClr val="FFCCCC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Уточненный бюджет Округа на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(Решение</a:t>
            </a:r>
            <a:r>
              <a:rPr lang="ru-RU" sz="14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Собрания депутатов от </a:t>
            </a:r>
            <a:r>
              <a:rPr lang="ru-RU" sz="14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22.12.2023 </a:t>
            </a:r>
            <a:r>
              <a:rPr lang="ru-RU" sz="14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№ </a:t>
            </a:r>
            <a:r>
              <a:rPr lang="ru-RU" sz="14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54870" y="5166717"/>
            <a:ext cx="1872209" cy="1171574"/>
          </a:xfrm>
          <a:prstGeom prst="rect">
            <a:avLst/>
          </a:prstGeom>
          <a:solidFill>
            <a:srgbClr val="CCFF99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7944,5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035475" y="5175126"/>
            <a:ext cx="1881361" cy="117269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7927,7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236294" y="5155680"/>
            <a:ext cx="1728193" cy="1123949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– 16,8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 </a:t>
            </a:r>
          </a:p>
        </p:txBody>
      </p:sp>
      <p:sp>
        <p:nvSpPr>
          <p:cNvPr id="19" name="Стрелка вправо 18"/>
          <p:cNvSpPr/>
          <p:nvPr/>
        </p:nvSpPr>
        <p:spPr>
          <a:xfrm flipV="1">
            <a:off x="2432180" y="3831465"/>
            <a:ext cx="400050" cy="18000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100" dirty="0"/>
          </a:p>
        </p:txBody>
      </p:sp>
      <p:sp>
        <p:nvSpPr>
          <p:cNvPr id="20" name="Стрелка вправо 19"/>
          <p:cNvSpPr/>
          <p:nvPr/>
        </p:nvSpPr>
        <p:spPr>
          <a:xfrm>
            <a:off x="2432180" y="5581471"/>
            <a:ext cx="400050" cy="18000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1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547664" y="260648"/>
            <a:ext cx="61206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algn="ctr">
              <a:tabLst>
                <a:tab pos="10134600" algn="l"/>
                <a:tab pos="10401300" algn="l"/>
              </a:tabLst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утвержденных параметров бюджета Миасского городского округа в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579502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554638"/>
              </p:ext>
            </p:extLst>
          </p:nvPr>
        </p:nvGraphicFramePr>
        <p:xfrm>
          <a:off x="467544" y="1124744"/>
          <a:ext cx="8352928" cy="3320930"/>
        </p:xfrm>
        <a:graphic>
          <a:graphicData uri="http://schemas.openxmlformats.org/drawingml/2006/table">
            <a:tbl>
              <a:tblPr firstRow="1" firstCol="1" bandRow="1"/>
              <a:tblGrid>
                <a:gridCol w="1754091"/>
                <a:gridCol w="1242481"/>
                <a:gridCol w="1315568"/>
                <a:gridCol w="143379"/>
                <a:gridCol w="1099102"/>
                <a:gridCol w="147563"/>
                <a:gridCol w="1210584"/>
                <a:gridCol w="1440160"/>
              </a:tblGrid>
              <a:tr h="271839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u="sng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ИСПОЛНЕНИИ БЮДЖЕТА МИАССКОГО ГОРОДСКОГО ОКРУГА</a:t>
                      </a:r>
                      <a:endParaRPr lang="ru-RU" sz="16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096" marR="590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23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96" marR="590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9096" marR="5909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9096" marR="5909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9096" marR="5909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9096" marR="5909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9096" marR="5909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93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096" marR="590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Исполнено за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2022 год,                  млн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 руб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096" marR="590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2023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96" marR="590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Процент исполнения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2023 г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 к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2022г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096" marR="590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55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Уточненный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бюджет,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 руб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096" marR="590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Исполнено,       млн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 руб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096" marR="590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096" marR="590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Процент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исполнения,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096" marR="590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096" marR="590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5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доходы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096" marR="590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7968,8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effectLst/>
                          <a:latin typeface="Times New Roman"/>
                        </a:rPr>
                        <a:t>7944,5</a:t>
                      </a:r>
                      <a:endParaRPr lang="ru-RU" sz="1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7926,8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99,8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/>
                        </a:rPr>
                        <a:t>99,5</a:t>
                      </a:r>
                      <a:endParaRPr lang="ru-RU" sz="16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03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096" marR="590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7989,8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effectLst/>
                          <a:latin typeface="Times New Roman"/>
                        </a:rPr>
                        <a:t>7927,7</a:t>
                      </a:r>
                      <a:endParaRPr lang="ru-RU" sz="1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7701,3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97,1</a:t>
                      </a:r>
                      <a:endParaRPr lang="ru-RU" sz="18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/>
                        </a:rPr>
                        <a:t>96,4</a:t>
                      </a:r>
                      <a:endParaRPr lang="ru-RU" sz="16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3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дефицит (-), профицит (+)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096" marR="590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-21,0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effectLst/>
                          <a:latin typeface="Times New Roman"/>
                        </a:rPr>
                        <a:t>16,8</a:t>
                      </a:r>
                      <a:endParaRPr lang="ru-RU" sz="1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225,5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03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1889285"/>
              </p:ext>
            </p:extLst>
          </p:nvPr>
        </p:nvGraphicFramePr>
        <p:xfrm>
          <a:off x="107504" y="116632"/>
          <a:ext cx="8928992" cy="6624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15884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6408963"/>
              </p:ext>
            </p:extLst>
          </p:nvPr>
        </p:nvGraphicFramePr>
        <p:xfrm>
          <a:off x="251520" y="0"/>
          <a:ext cx="8696325" cy="6722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79315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2656348"/>
              </p:ext>
            </p:extLst>
          </p:nvPr>
        </p:nvGraphicFramePr>
        <p:xfrm>
          <a:off x="107504" y="0"/>
          <a:ext cx="8928992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0427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0524882"/>
              </p:ext>
            </p:extLst>
          </p:nvPr>
        </p:nvGraphicFramePr>
        <p:xfrm>
          <a:off x="35496" y="44624"/>
          <a:ext cx="9001000" cy="6696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06703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1722033"/>
              </p:ext>
            </p:extLst>
          </p:nvPr>
        </p:nvGraphicFramePr>
        <p:xfrm>
          <a:off x="323850" y="271462"/>
          <a:ext cx="8496300" cy="6315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трелка вниз 4"/>
          <p:cNvSpPr/>
          <p:nvPr/>
        </p:nvSpPr>
        <p:spPr>
          <a:xfrm rot="3870894">
            <a:off x="5596661" y="2628745"/>
            <a:ext cx="1263239" cy="3041338"/>
          </a:xfrm>
          <a:prstGeom prst="downArrow">
            <a:avLst/>
          </a:prstGeom>
          <a:solidFill>
            <a:srgbClr val="00CCFF"/>
          </a:solidFill>
          <a:ln>
            <a:solidFill>
              <a:srgbClr val="00CCFF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на 3,6 %                               или 288,5 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2869736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5924547"/>
              </p:ext>
            </p:extLst>
          </p:nvPr>
        </p:nvGraphicFramePr>
        <p:xfrm>
          <a:off x="323850" y="300037"/>
          <a:ext cx="8496300" cy="625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4468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6994335"/>
              </p:ext>
            </p:extLst>
          </p:nvPr>
        </p:nvGraphicFramePr>
        <p:xfrm>
          <a:off x="309562" y="390525"/>
          <a:ext cx="8524875" cy="6076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73053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99592" y="6833"/>
            <a:ext cx="770485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Информация о выполнении индикативных показателей средней заработной платы категорий работников Миасского городского округа, доведение по которым осуществляется в соответствии с Указами Президента РФ и Постановлениями Правительства Челябинской области   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431331"/>
              </p:ext>
            </p:extLst>
          </p:nvPr>
        </p:nvGraphicFramePr>
        <p:xfrm>
          <a:off x="538259" y="1268760"/>
          <a:ext cx="8427522" cy="5047981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233541"/>
                <a:gridCol w="2808312"/>
                <a:gridCol w="1152128"/>
                <a:gridCol w="1152128"/>
                <a:gridCol w="1081413"/>
              </a:tblGrid>
              <a:tr h="12641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ГРБС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категории работников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  <a:b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  <a:b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Индикатив-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ный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на 2023 год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611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Управление культуры Администрации Округа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Работники культуры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37 697,28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41 329,61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41 079,35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6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ДШИ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39 625,69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43 531,01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43 131,70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9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Администрации Округа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Работники культуры (работники МБУ «Миасский окружной архив»)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39 838,10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43 416,19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41 079,35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8150"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Управление образования Администрации Округа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дополнительного образования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43 464,54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49 662,40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43 131,70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81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 общего образования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38 870,12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43 546,41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42 136,30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6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Учителя общего образования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39 455,25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44 170,32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43 131,70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81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 дошкольного образования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36 960,81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39 361,26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38 869,20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6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медицинский персонал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40 187,80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47 158,93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44 123,90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359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Управление по физической культуре и спорту Администрации Округа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Тренеры-преподаватели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45 364,70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46 591,80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43 131,70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251" marR="67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024041" y="945551"/>
            <a:ext cx="144313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рубли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279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268760"/>
            <a:ext cx="8064896" cy="302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Брошюра подготовлена на основе проекта Решения Собрания депутатов Миасского городского округа «Об исполнении бюджета Миасского городского округа за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2023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год». </a:t>
            </a: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В брошюре наглядно и доступно рассказано в каком объеме и на какие цели направлялись бюджетные средства. </a:t>
            </a: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Издание рассчитано на широкий круг заинтересованных лиц. </a:t>
            </a: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endParaRPr lang="ru-RU" b="1" dirty="0"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endParaRPr lang="ru-RU" b="1" dirty="0"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7410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3029298"/>
              </p:ext>
            </p:extLst>
          </p:nvPr>
        </p:nvGraphicFramePr>
        <p:xfrm>
          <a:off x="119063" y="561975"/>
          <a:ext cx="8905874" cy="573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82475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437695"/>
              </p:ext>
            </p:extLst>
          </p:nvPr>
        </p:nvGraphicFramePr>
        <p:xfrm>
          <a:off x="1187624" y="188645"/>
          <a:ext cx="6840760" cy="638105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170151"/>
                <a:gridCol w="685504"/>
                <a:gridCol w="728348"/>
                <a:gridCol w="1256757"/>
              </a:tblGrid>
              <a:tr h="494605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Распределение бюджетных ассигнований по разделам и подразделам классификации расходов бюджета за 2023 год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7860">
                <a:tc>
                  <a:txBody>
                    <a:bodyPr/>
                    <a:lstStyle/>
                    <a:p>
                      <a:pPr algn="just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</a:t>
                      </a:r>
                      <a:r>
                        <a:rPr lang="ru-RU" sz="12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483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2023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86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343 871,5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0258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5 980,6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</a:tr>
              <a:tr h="67011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21 951,5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</a:tr>
              <a:tr h="67011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192 130,5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</a:tr>
              <a:tr h="16786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Судебная система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</a:tr>
              <a:tr h="50258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44 229,1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</a:tr>
              <a:tr h="16786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</a:tr>
              <a:tr h="16786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79 576,8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</a:tr>
              <a:tr h="33505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33 035,6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</a:tr>
              <a:tr h="16786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юстиции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5 948,5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</a:tr>
              <a:tr h="16786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Гражданская оборона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23 138,1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</a:tr>
              <a:tr h="50258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3 949,0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</a:tr>
              <a:tr h="16786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1 132 323,6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</a:tr>
              <a:tr h="16786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409 833,4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</a:tr>
              <a:tr h="16786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 дорожные фонды)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695 833,5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</a:tr>
              <a:tr h="16786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26 656,7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" marR="6083" marT="6083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6276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03865"/>
              </p:ext>
            </p:extLst>
          </p:nvPr>
        </p:nvGraphicFramePr>
        <p:xfrm>
          <a:off x="1187625" y="116632"/>
          <a:ext cx="6912767" cy="634568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426306"/>
                <a:gridCol w="638236"/>
                <a:gridCol w="760825"/>
                <a:gridCol w="1087400"/>
              </a:tblGrid>
              <a:tr h="31405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2023 год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</a:tr>
              <a:tr h="12199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635 407,0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</a:tr>
              <a:tr h="1268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41 609,3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</a:tr>
              <a:tr h="1268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102 618,1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</a:tr>
              <a:tr h="1268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485 559,0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</a:tr>
              <a:tr h="25365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жилищно-коммунального хозяйства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5 620,6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</a:tr>
              <a:tr h="1268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12 002,2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</a:tr>
              <a:tr h="25365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объектов растительного и животного мира и среды их обитания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9 446,8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</a:tr>
              <a:tr h="1268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2 555,4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</a:tr>
              <a:tr h="1268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3 787 693,7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</a:tr>
              <a:tr h="1268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образование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1 253 353,5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</a:tr>
              <a:tr h="1268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образование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2 075 462,2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</a:tr>
              <a:tr h="1268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331 586,6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</a:tr>
              <a:tr h="25365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</a:tr>
              <a:tr h="1268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политика и оздоровление детей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6 072,2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</a:tr>
              <a:tr h="1268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121 021,0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</a:tr>
              <a:tr h="1268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и кинематография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315 650,2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</a:tr>
              <a:tr h="1268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237 506,6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</a:tr>
              <a:tr h="1268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78 143,6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</a:tr>
              <a:tr h="1268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1 003 937,2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</a:tr>
              <a:tr h="1268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18 454,4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</a:tr>
              <a:tr h="1268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657 820,4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</a:tr>
              <a:tr h="1268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268 122,3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</a:tr>
              <a:tr h="1268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59 540,1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</a:tr>
              <a:tr h="1268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437 343,5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</a:tr>
              <a:tr h="1268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318 151,7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</a:tr>
              <a:tr h="1268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Массовый спорт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17 830,8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</a:tr>
              <a:tr h="12199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высших достижений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14 889,7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</a:tr>
              <a:tr h="25365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физической культуры и спорта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86 471,3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</a:tr>
              <a:tr h="16306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7 701 264,5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39" marR="6039" marT="6039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3883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3419872" y="620688"/>
            <a:ext cx="3240360" cy="1080120"/>
          </a:xfrm>
          <a:prstGeom prst="flowChartAlternateProcess">
            <a:avLst/>
          </a:prstGeom>
          <a:noFill/>
          <a:ln w="63500" cmpd="thickThin">
            <a:solidFill>
              <a:srgbClr val="548DD4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Количество воспитанников – </a:t>
            </a:r>
            <a:r>
              <a:rPr lang="ru-RU" sz="1400" b="1" dirty="0" smtClean="0">
                <a:solidFill>
                  <a:srgbClr val="548DD4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548DD4"/>
                </a:solidFill>
                <a:effectLst/>
                <a:latin typeface="Times New Roman" pitchFamily="18" charset="0"/>
                <a:cs typeface="Times New Roman" pitchFamily="18" charset="0"/>
              </a:rPr>
              <a:t> 034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человек.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Стоимость обучения и  содержания 1 ребенка,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год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548DD4"/>
                </a:solidFill>
                <a:effectLst/>
                <a:latin typeface="Times New Roman" pitchFamily="18" charset="0"/>
                <a:cs typeface="Times New Roman" pitchFamily="18" charset="0"/>
              </a:rPr>
              <a:t>161,7 тыс. рублей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179512" y="1700808"/>
            <a:ext cx="3240360" cy="2880320"/>
          </a:xfrm>
          <a:prstGeom prst="flowChartAlternateProcess">
            <a:avLst/>
          </a:prstGeom>
          <a:noFill/>
          <a:ln w="63500" cmpd="thickThin">
            <a:solidFill>
              <a:srgbClr val="548DD4"/>
            </a:solidFill>
            <a:miter lim="800000"/>
            <a:headEnd/>
            <a:tailEnd/>
          </a:ln>
          <a:effectLst/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548DD4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Области: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приобретение учебных пособий, средств обучения, игр, игрушек, расходы на оплату труда педагогического и учебно-вспомогательного персонала;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компенсация части платы, взимаемой с родителей за присмотр и уход за детьми в ДОУ;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компенсация части родительской платы с целью привлечения детей из неблагополучных и малообеспеченных семей в дошкольные учреждения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капитальный ремонт дошкольных организаций;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приобретение наглядных материалов,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пропаган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дирующих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необходимость гигиены полости</a:t>
            </a:r>
            <a:r>
              <a:rPr kumimoji="0" lang="ru-RU" sz="1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рта;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- оснащение современным оборудованием для получения детьми качественного образования.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548DD4"/>
                </a:solidFill>
                <a:effectLst/>
                <a:latin typeface="Times New Roman" pitchFamily="18" charset="0"/>
                <a:cs typeface="Times New Roman" pitchFamily="18" charset="0"/>
              </a:rPr>
              <a:t>85,0 тыс. рублей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3635896" y="2204864"/>
            <a:ext cx="2088232" cy="2157537"/>
          </a:xfrm>
          <a:prstGeom prst="flowChartAlternateProcess">
            <a:avLst/>
          </a:prstGeom>
          <a:noFill/>
          <a:ln w="63500" cmpd="thickThin">
            <a:solidFill>
              <a:srgbClr val="548DD4"/>
            </a:solidFill>
            <a:miter lim="800000"/>
            <a:headEnd/>
            <a:tailEnd/>
          </a:ln>
          <a:effectLst/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548DD4"/>
                </a:solidFill>
                <a:effectLst/>
                <a:latin typeface="Times New Roman" pitchFamily="18" charset="0"/>
                <a:cs typeface="Times New Roman" pitchFamily="18" charset="0"/>
              </a:rPr>
              <a:t>Родители: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присмотр и уход за детьми (приобретение продуктов питания и расходных материалов, используемых для обеспечения соблюдения воспитанниками режима дня и личной гигиены)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548DD4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548DD4"/>
                </a:solidFill>
                <a:effectLst/>
                <a:latin typeface="Times New Roman" pitchFamily="18" charset="0"/>
                <a:cs typeface="Times New Roman" pitchFamily="18" charset="0"/>
              </a:rPr>
              <a:t>14,8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548DD4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548DD4"/>
                </a:solidFill>
                <a:effectLst/>
                <a:latin typeface="Times New Roman" pitchFamily="18" charset="0"/>
                <a:cs typeface="Times New Roman" pitchFamily="18" charset="0"/>
              </a:rPr>
              <a:t>тыс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548DD4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548DD4"/>
                </a:solidFill>
                <a:effectLst/>
                <a:latin typeface="Times New Roman" pitchFamily="18" charset="0"/>
                <a:cs typeface="Times New Roman" pitchFamily="18" charset="0"/>
              </a:rPr>
              <a:t>рублей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6012160" y="1772816"/>
            <a:ext cx="2952328" cy="2736304"/>
          </a:xfrm>
          <a:prstGeom prst="roundRect">
            <a:avLst>
              <a:gd name="adj" fmla="val 16667"/>
            </a:avLst>
          </a:prstGeom>
          <a:noFill/>
          <a:ln w="63500" cmpd="thickThin">
            <a:solidFill>
              <a:srgbClr val="548DD4"/>
            </a:solidFill>
            <a:round/>
            <a:headEnd/>
            <a:tailEnd/>
          </a:ln>
          <a:effectLst/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548DD4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Округа: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создание условий для осуществления присмотра и ухода за детьми, содержание детей в муниципальных дошкольных образовательных организациях;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обеспечение содержания зданий и сооружений муниципальных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образо-вательных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организаций, обустройство прилегающих к ним территорий;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компенсация части родительской платы с целью привлечения детей из неблагополучных и малообеспеченных семей в дошкольные учреждения.</a:t>
            </a:r>
            <a:endParaRPr kumimoji="0" lang="ru-RU" sz="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548DD4"/>
                </a:solidFill>
                <a:effectLst/>
                <a:latin typeface="Times New Roman" pitchFamily="18" charset="0"/>
                <a:cs typeface="Times New Roman" pitchFamily="18" charset="0"/>
              </a:rPr>
              <a:t>61,9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548DD4"/>
                </a:solidFill>
                <a:effectLst/>
                <a:latin typeface="Times New Roman" pitchFamily="18" charset="0"/>
                <a:cs typeface="Times New Roman" pitchFamily="18" charset="0"/>
              </a:rPr>
              <a:t>тыс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548DD4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548DD4"/>
                </a:solidFill>
                <a:effectLst/>
                <a:latin typeface="Times New Roman" pitchFamily="18" charset="0"/>
                <a:cs typeface="Times New Roman" pitchFamily="18" charset="0"/>
              </a:rPr>
              <a:t>рублей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2987824" y="4653136"/>
            <a:ext cx="5688632" cy="2016224"/>
          </a:xfrm>
          <a:prstGeom prst="flowChartAlternateProcess">
            <a:avLst/>
          </a:prstGeom>
          <a:noFill/>
          <a:ln w="63500" cmpd="thickThin">
            <a:solidFill>
              <a:srgbClr val="548DD4"/>
            </a:solidFill>
            <a:miter lim="800000"/>
            <a:headEnd/>
            <a:tailEnd/>
          </a:ln>
          <a:effectLst/>
        </p:spPr>
        <p:txBody>
          <a:bodyPr vert="horz" wrap="square" lIns="18000" tIns="18000" rIns="18000" bIns="180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548DD4"/>
                </a:solidFill>
                <a:effectLst/>
                <a:latin typeface="Times New Roman" pitchFamily="18" charset="0"/>
                <a:cs typeface="Times New Roman" pitchFamily="18" charset="0"/>
              </a:rPr>
              <a:t>Средства, направляемые на питание детей: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00" b="1" i="1" u="none" strike="noStrike" cap="none" normalizeH="0" baseline="0" dirty="0" smtClean="0">
              <a:ln>
                <a:noFill/>
              </a:ln>
              <a:solidFill>
                <a:srgbClr val="5F497A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средства родителей;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средства местного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бюджета (предоставление льгот по родительской плате за содержание детей; обеспечение питанием детей в соответствии с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СанПиН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);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средства местного бюджета в части компенсации родительской платы на привлечение детей из малообеспеченных, неблагополучных семей, а также семей, оказавшихся в трудной жизненной ситуации;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средства областного бюджета на компенсацию части родительской платы.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Средняя стоимость питания одного ребенка  в день составила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548DD4"/>
                </a:solidFill>
                <a:effectLst/>
                <a:latin typeface="Times New Roman" pitchFamily="18" charset="0"/>
                <a:cs typeface="Times New Roman" pitchFamily="18" charset="0"/>
              </a:rPr>
              <a:t>134 рубля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548DD4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548DD4"/>
                </a:solidFill>
                <a:effectLst/>
                <a:latin typeface="Times New Roman" pitchFamily="18" charset="0"/>
                <a:cs typeface="Times New Roman" pitchFamily="18" charset="0"/>
              </a:rPr>
              <a:t>02 копейки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548DD4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https://kubnews.ru/upload/iblock/20a/20a12c1297947451f0d0021887b2242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2483768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4" name="Прямая со стрелкой 13"/>
          <p:cNvCxnSpPr/>
          <p:nvPr/>
        </p:nvCxnSpPr>
        <p:spPr>
          <a:xfrm flipH="1">
            <a:off x="2627784" y="1196752"/>
            <a:ext cx="720080" cy="36004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4788024" y="1772816"/>
            <a:ext cx="144016" cy="36004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804248" y="1268760"/>
            <a:ext cx="864096" cy="36004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Диаграмма 14"/>
          <p:cNvGraphicFramePr>
            <a:graphicFrameLocks/>
          </p:cNvGraphicFramePr>
          <p:nvPr/>
        </p:nvGraphicFramePr>
        <p:xfrm>
          <a:off x="0" y="4985792"/>
          <a:ext cx="2880320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699792" y="11663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Дошкольное образование за 2023 год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3528" y="465313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Структура расходов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38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s://preschools.ru/images/cms/data/article61235389ab3a91_4060835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2668629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3779912" y="3429000"/>
            <a:ext cx="5256584" cy="3312368"/>
          </a:xfrm>
          <a:prstGeom prst="flowChartAlternateProcess">
            <a:avLst/>
          </a:prstGeom>
          <a:noFill/>
          <a:ln w="63500" cmpd="thickThin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2A63A8"/>
                </a:solidFill>
                <a:effectLst/>
                <a:latin typeface="Garamond" pitchFamily="18" charset="0"/>
                <a:cs typeface="Arial" pitchFamily="34" charset="0"/>
              </a:rPr>
              <a:t>Бюджет Области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5F497A"/>
                </a:solidFill>
                <a:effectLst/>
                <a:latin typeface="Garamond" pitchFamily="18" charset="0"/>
                <a:cs typeface="Arial" pitchFamily="34" charset="0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00" b="1" i="1" u="none" strike="noStrike" cap="none" normalizeH="0" baseline="0" dirty="0" smtClean="0">
              <a:ln>
                <a:noFill/>
              </a:ln>
              <a:solidFill>
                <a:srgbClr val="5F497A"/>
              </a:solidFill>
              <a:effectLst/>
              <a:latin typeface="Garamond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5F497A"/>
                </a:solidFill>
                <a:effectLst/>
                <a:latin typeface="Garamond" pitchFamily="18" charset="0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cs typeface="Arial" pitchFamily="34" charset="0"/>
              </a:rPr>
              <a:t>-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Garamond" pitchFamily="18" charset="0"/>
                <a:cs typeface="Arial" pitchFamily="34" charset="0"/>
              </a:rPr>
              <a:t>расходы на организацию учебного процесса, оплату труда педагогического персонала;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Garamond" pitchFamily="18" charset="0"/>
                <a:cs typeface="Arial" pitchFamily="34" charset="0"/>
              </a:rPr>
              <a:t> выплата ежемесячного денежного вознаграждения за классное руководство педагогическим работникам;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rgbClr val="FF0000"/>
                </a:solidFill>
                <a:latin typeface="Garamond" pitchFamily="18" charset="0"/>
                <a:cs typeface="Arial" pitchFamily="34" charset="0"/>
              </a:rPr>
              <a:t>- </a:t>
            </a:r>
            <a:r>
              <a:rPr lang="ru-RU" sz="1000" dirty="0" smtClean="0">
                <a:latin typeface="Garamond" pitchFamily="18" charset="0"/>
                <a:cs typeface="Arial" pitchFamily="34" charset="0"/>
              </a:rPr>
              <a:t>обеспечение деятельности советников директора по воспитанию и взаимодействию с детскими общественными объединениями;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latin typeface="Garamond" pitchFamily="18" charset="0"/>
                <a:cs typeface="Arial" pitchFamily="34" charset="0"/>
              </a:rPr>
              <a:t>- обеспечение квалифицированной охраной образовательных организаций 1, 2 категории;</a:t>
            </a:r>
            <a:endParaRPr kumimoji="0" lang="ru-RU" sz="1000" b="0" i="0" u="none" strike="noStrike" cap="none" normalizeH="0" baseline="0" dirty="0" smtClean="0">
              <a:ln>
                <a:noFill/>
              </a:ln>
              <a:effectLst/>
              <a:latin typeface="Garamond" pitchFamily="18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Garamond" pitchFamily="18" charset="0"/>
                <a:cs typeface="Arial" pitchFamily="34" charset="0"/>
              </a:rPr>
              <a:t>-</a:t>
            </a:r>
            <a:r>
              <a:rPr kumimoji="0" lang="ru-RU" sz="1000" b="0" i="0" u="none" strike="noStrike" cap="none" normalizeH="0" dirty="0" smtClean="0">
                <a:ln>
                  <a:noFill/>
                </a:ln>
                <a:effectLst/>
                <a:latin typeface="Garamond" pitchFamily="18" charset="0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Garamond" pitchFamily="18" charset="0"/>
                <a:cs typeface="Arial" pitchFamily="34" charset="0"/>
              </a:rPr>
              <a:t>обеспечение молоком  и горячим питанием обучающихся начального общего </a:t>
            </a:r>
            <a:r>
              <a:rPr lang="ru-RU" sz="1000" dirty="0" smtClean="0">
                <a:latin typeface="Garamond" pitchFamily="18" charset="0"/>
                <a:cs typeface="Arial" pitchFamily="34" charset="0"/>
              </a:rPr>
              <a:t>образования;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-"/>
              <a:tabLst/>
            </a:pPr>
            <a:r>
              <a:rPr lang="ru-RU" sz="1000" dirty="0" smtClean="0">
                <a:latin typeface="Garamond" pitchFamily="18" charset="0"/>
                <a:cs typeface="Arial" pitchFamily="34" charset="0"/>
              </a:rPr>
              <a:t> обеспечение питанием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Garamond" pitchFamily="18" charset="0"/>
                <a:cs typeface="Arial" pitchFamily="34" charset="0"/>
              </a:rPr>
              <a:t> детей из малообеспеченных семей и детей с нарушением здоровья, а также</a:t>
            </a:r>
            <a:r>
              <a:rPr lang="ru-RU" sz="1000" dirty="0" smtClean="0">
                <a:latin typeface="Garamond" pitchFamily="18" charset="0"/>
                <a:cs typeface="Arial" pitchFamily="34" charset="0"/>
              </a:rPr>
              <a:t> обучающихся, один из родителей которых призван на военную службу по мобилизации в ВС РФ или является иным участником  специальной военной операции;</a:t>
            </a:r>
            <a:endParaRPr kumimoji="0" lang="ru-RU" sz="1000" b="0" i="0" u="none" strike="noStrike" cap="none" normalizeH="0" baseline="0" dirty="0" smtClean="0">
              <a:ln>
                <a:noFill/>
              </a:ln>
              <a:effectLst/>
              <a:latin typeface="Garamond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Garamond" pitchFamily="18" charset="0"/>
                <a:cs typeface="Arial" pitchFamily="34" charset="0"/>
              </a:rPr>
              <a:t> оборудование пунктов проведения экзаменов государственной итоговой аттестации по программам среднего общего образования;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000" dirty="0" smtClean="0">
                <a:latin typeface="Garamond" pitchFamily="18" charset="0"/>
                <a:cs typeface="Arial" pitchFamily="34" charset="0"/>
              </a:rPr>
              <a:t> обеспечение требований к антитеррористической защищенности объектов и территорий;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Garamond" pitchFamily="18" charset="0"/>
                <a:cs typeface="Arial" pitchFamily="34" charset="0"/>
              </a:rPr>
              <a:t> замена оконных блоков в общеобразовательных организациях;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000" dirty="0" smtClean="0">
                <a:latin typeface="Garamond" pitchFamily="18" charset="0"/>
                <a:cs typeface="Arial" pitchFamily="34" charset="0"/>
              </a:rPr>
              <a:t> реализация мероприятий по модернизации школьных систем образования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Garamond" pitchFamily="18" charset="0"/>
                <a:cs typeface="Arial" pitchFamily="34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2A63A8"/>
                </a:solidFill>
                <a:effectLst/>
                <a:latin typeface="Times New Roman" pitchFamily="18" charset="0"/>
                <a:cs typeface="Times New Roman" pitchFamily="18" charset="0"/>
              </a:rPr>
              <a:t>67,3  тыс. рублей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2A63A8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9" name="AutoShape 5"/>
          <p:cNvSpPr>
            <a:spLocks noChangeArrowheads="1"/>
          </p:cNvSpPr>
          <p:nvPr/>
        </p:nvSpPr>
        <p:spPr bwMode="auto">
          <a:xfrm>
            <a:off x="3059832" y="1772816"/>
            <a:ext cx="2448272" cy="1080120"/>
          </a:xfrm>
          <a:prstGeom prst="flowChartAlternateProcess">
            <a:avLst/>
          </a:prstGeom>
          <a:noFill/>
          <a:ln w="63500" cmpd="thickThin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Количество  обучающихся –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rgbClr val="2A63A8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2A63A8"/>
                </a:solidFill>
                <a:effectLst/>
                <a:latin typeface="Times New Roman" pitchFamily="18" charset="0"/>
                <a:cs typeface="Times New Roman" pitchFamily="18" charset="0"/>
              </a:rPr>
              <a:t> 424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человека.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Стоимость обучения 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содержания 1 ребенка, в год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2A63A8"/>
                </a:solidFill>
                <a:effectLst/>
                <a:latin typeface="Times New Roman" pitchFamily="18" charset="0"/>
                <a:cs typeface="Times New Roman" pitchFamily="18" charset="0"/>
              </a:rPr>
              <a:t>94,3 тыс. рублей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290823300"/>
              </p:ext>
            </p:extLst>
          </p:nvPr>
        </p:nvGraphicFramePr>
        <p:xfrm>
          <a:off x="5436096" y="692696"/>
          <a:ext cx="3888432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30" name="AutoShape 6"/>
          <p:cNvSpPr>
            <a:spLocks noChangeArrowheads="1"/>
          </p:cNvSpPr>
          <p:nvPr/>
        </p:nvSpPr>
        <p:spPr bwMode="auto">
          <a:xfrm>
            <a:off x="179512" y="3573016"/>
            <a:ext cx="3168352" cy="3096344"/>
          </a:xfrm>
          <a:prstGeom prst="roundRect">
            <a:avLst>
              <a:gd name="adj" fmla="val 16667"/>
            </a:avLst>
          </a:prstGeom>
          <a:noFill/>
          <a:ln w="63500" cmpd="thickThin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2A63A8"/>
                </a:solidFill>
                <a:effectLst/>
                <a:latin typeface="Garamond" pitchFamily="18" charset="0"/>
                <a:cs typeface="Arial" pitchFamily="34" charset="0"/>
              </a:rPr>
              <a:t>Бюджет Округа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5F497A"/>
                </a:solidFill>
                <a:effectLst/>
                <a:latin typeface="Garamond" pitchFamily="18" charset="0"/>
                <a:cs typeface="Arial" pitchFamily="34" charset="0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" b="1" i="1" u="none" strike="noStrike" cap="none" normalizeH="0" baseline="0" dirty="0" smtClean="0">
              <a:ln>
                <a:noFill/>
              </a:ln>
              <a:solidFill>
                <a:srgbClr val="5F497A"/>
              </a:solidFill>
              <a:effectLst/>
              <a:latin typeface="Garamond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Garamond" pitchFamily="18" charset="0"/>
                <a:cs typeface="Arial" pitchFamily="34" charset="0"/>
              </a:rPr>
              <a:t>создание условий для содержания детей в муниципальных образовательных организациях, в том числе </a:t>
            </a:r>
            <a:r>
              <a:rPr lang="ru-RU" sz="1000" dirty="0" smtClean="0">
                <a:latin typeface="Garamond" pitchFamily="18" charset="0"/>
                <a:cs typeface="Arial" pitchFamily="34" charset="0"/>
              </a:rPr>
              <a:t>организация питания обучающихся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Garamond" pitchFamily="18" charset="0"/>
                <a:cs typeface="Arial" pitchFamily="34" charset="0"/>
              </a:rPr>
              <a:t>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Garamond" pitchFamily="18" charset="0"/>
                <a:cs typeface="Arial" pitchFamily="34" charset="0"/>
              </a:rPr>
              <a:t> обеспечение содержания зданий муниципальных образовательных организаций и обустройство прилегающих к ним </a:t>
            </a:r>
            <a:r>
              <a:rPr lang="ru-RU" sz="1000" dirty="0" smtClean="0">
                <a:latin typeface="Garamond" pitchFamily="18" charset="0"/>
                <a:cs typeface="Arial" pitchFamily="34" charset="0"/>
              </a:rPr>
              <a:t>территорий.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2A63A8"/>
                </a:solidFill>
                <a:effectLst/>
                <a:latin typeface="Times New Roman" pitchFamily="18" charset="0"/>
                <a:cs typeface="Times New Roman" pitchFamily="18" charset="0"/>
              </a:rPr>
              <a:t>27,0 тыс. рублей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2A63A8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latin typeface="Garamond" pitchFamily="18" charset="0"/>
                <a:cs typeface="Arial" pitchFamily="34" charset="0"/>
              </a:rPr>
              <a:t>Кроме того, на оказание услуг по проведению государственной экспертизы проектной документации и результатов инженерных изысканий по объекту: «Общеобразовательная организация в </a:t>
            </a:r>
            <a:r>
              <a:rPr lang="ru-RU" sz="1000" dirty="0" err="1" smtClean="0">
                <a:latin typeface="Garamond" pitchFamily="18" charset="0"/>
                <a:cs typeface="Arial" pitchFamily="34" charset="0"/>
              </a:rPr>
              <a:t>мкр</a:t>
            </a:r>
            <a:r>
              <a:rPr lang="ru-RU" sz="1000" dirty="0" smtClean="0">
                <a:latin typeface="Garamond" pitchFamily="18" charset="0"/>
                <a:cs typeface="Arial" pitchFamily="34" charset="0"/>
              </a:rPr>
              <a:t>. Динамо г. Миасс Челябинской области» проведены расходы в сумме 2,6 млн.рублей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15816" y="188640"/>
            <a:ext cx="33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Общее образование</a:t>
            </a: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       за 2023 год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4499992" y="2996952"/>
            <a:ext cx="720080" cy="28803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555776" y="2996952"/>
            <a:ext cx="864096" cy="36004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56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Fin-main\отдел фсс\Бюджет для граждан\2c3bf65d-18d8-4d10-a866-65ff6d1b385c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3456384" cy="2016224"/>
          </a:xfrm>
          <a:prstGeom prst="rect">
            <a:avLst/>
          </a:prstGeom>
          <a:noFill/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88369"/>
              </p:ext>
            </p:extLst>
          </p:nvPr>
        </p:nvGraphicFramePr>
        <p:xfrm>
          <a:off x="395536" y="2996952"/>
          <a:ext cx="8496946" cy="377506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61504"/>
                <a:gridCol w="1416158"/>
                <a:gridCol w="1416158"/>
                <a:gridCol w="1033928"/>
                <a:gridCol w="1500249"/>
                <a:gridCol w="968949"/>
              </a:tblGrid>
              <a:tr h="300349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dirty="0" smtClean="0"/>
                        <a:t>Дополнительное образование детей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9956">
                <a:tc v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ДДТ «Юность»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им. В.П.Макеева» </a:t>
                      </a:r>
                      <a:endParaRPr kumimoji="0" 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Общеобразователь-ные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школы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Детские школы искусств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Спортивная школа «Райдер» 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(АО «</a:t>
                      </a:r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Ильмен-Тау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0399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учащихся,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том числе по </a:t>
                      </a: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сертификатам персонифицированного финансирования дополнительного образования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человек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6049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3380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2512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11970 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99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 стоимость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содержания и обучения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ребенка  в год,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тыс. рублей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29,0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99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учащихся к общему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числу обучающихся в общеобразовательных учреждениях, %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55,8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31640" y="188640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Дополнительное образование за 2023 год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8064" y="548680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расходов</a:t>
            </a:r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713289239"/>
              </p:ext>
            </p:extLst>
          </p:nvPr>
        </p:nvGraphicFramePr>
        <p:xfrm>
          <a:off x="4283968" y="548680"/>
          <a:ext cx="4248472" cy="2453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916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16632"/>
            <a:ext cx="7704856" cy="432048"/>
          </a:xfrm>
        </p:spPr>
        <p:txBody>
          <a:bodyPr>
            <a:noAutofit/>
          </a:bodyPr>
          <a:lstStyle/>
          <a:p>
            <a:pPr lvl="0"/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Calibri" pitchFamily="34" charset="0"/>
                <a:cs typeface="Mongolian Baiti" pitchFamily="66" charset="0"/>
              </a:rPr>
              <a:t/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Calibri" pitchFamily="34" charset="0"/>
                <a:cs typeface="Mongolian Baiti" pitchFamily="66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Расходы на Культуру в 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Миасском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городском округе в 2023 году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88" name="Рисунок 25" descr="https://ratanews.ru/i/editor_upload/images/miass.jpg"/>
          <p:cNvPicPr>
            <a:picLocks noChangeAspect="1" noChangeArrowheads="1"/>
          </p:cNvPicPr>
          <p:nvPr/>
        </p:nvPicPr>
        <p:blipFill>
          <a:blip r:embed="rId2" cstate="print"/>
          <a:srcRect l="9918" t="8751"/>
          <a:stretch>
            <a:fillRect/>
          </a:stretch>
        </p:blipFill>
        <p:spPr bwMode="auto">
          <a:xfrm>
            <a:off x="6516216" y="5229200"/>
            <a:ext cx="2160240" cy="1512168"/>
          </a:xfrm>
          <a:prstGeom prst="rect">
            <a:avLst/>
          </a:prstGeom>
          <a:noFill/>
        </p:spPr>
      </p:pic>
      <p:sp>
        <p:nvSpPr>
          <p:cNvPr id="2113" name="AutoShape 65"/>
          <p:cNvSpPr>
            <a:spLocks noChangeArrowheads="1"/>
          </p:cNvSpPr>
          <p:nvPr/>
        </p:nvSpPr>
        <p:spPr bwMode="auto">
          <a:xfrm>
            <a:off x="3575931" y="703734"/>
            <a:ext cx="2128564" cy="7810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7150" cmpd="thickThin">
            <a:solidFill>
              <a:srgbClr val="548DD4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Сохранение и развитие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культурно-досуговой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сферы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91,2 млн. рублей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10" name="AutoShape 62"/>
          <p:cNvSpPr>
            <a:spLocks noChangeArrowheads="1"/>
          </p:cNvSpPr>
          <p:nvPr/>
        </p:nvSpPr>
        <p:spPr bwMode="auto">
          <a:xfrm>
            <a:off x="6300192" y="980728"/>
            <a:ext cx="2304256" cy="8286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7150" cmpd="thickThin">
            <a:solidFill>
              <a:srgbClr val="548DD4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Расходы на укрепление материально-технической базы учреждений культуры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54,3 млн. рублей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09" name="AutoShape 61"/>
          <p:cNvSpPr>
            <a:spLocks noChangeArrowheads="1"/>
          </p:cNvSpPr>
          <p:nvPr/>
        </p:nvSpPr>
        <p:spPr bwMode="auto">
          <a:xfrm>
            <a:off x="251520" y="2204864"/>
            <a:ext cx="2449835" cy="7651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7150" cmpd="thickThin">
            <a:solidFill>
              <a:srgbClr val="548DD4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Организация  и осуществление деятельности в области культуры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54,4 млн. рублей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08" name="AutoShape 60"/>
          <p:cNvSpPr>
            <a:spLocks noChangeArrowheads="1"/>
          </p:cNvSpPr>
          <p:nvPr/>
        </p:nvSpPr>
        <p:spPr bwMode="auto">
          <a:xfrm>
            <a:off x="539552" y="3284984"/>
            <a:ext cx="2424261" cy="7810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7150" cmpd="thickThin">
            <a:solidFill>
              <a:srgbClr val="548DD4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Расходы на проведение городских культурно-массовых мероприятий</a:t>
            </a: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23,4 млн. рублей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07" name="AutoShape 59"/>
          <p:cNvSpPr>
            <a:spLocks noChangeArrowheads="1"/>
          </p:cNvSpPr>
          <p:nvPr/>
        </p:nvSpPr>
        <p:spPr bwMode="auto">
          <a:xfrm>
            <a:off x="611560" y="1052736"/>
            <a:ext cx="2357586" cy="7810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7150" cmpd="thickThin">
            <a:solidFill>
              <a:srgbClr val="548DD4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Организация библиотечного  обслуживания населения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68,2 млн. рублей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06" name="AutoShape 58"/>
          <p:cNvSpPr>
            <a:spLocks noChangeArrowheads="1"/>
          </p:cNvSpPr>
          <p:nvPr/>
        </p:nvSpPr>
        <p:spPr bwMode="auto">
          <a:xfrm>
            <a:off x="5076056" y="4293096"/>
            <a:ext cx="2562225" cy="79208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7150" cmpd="thickThin">
            <a:solidFill>
              <a:srgbClr val="548DD4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Расходы на сохранение, использование и популяризацию историко-культурного наследия (памятников истории и культуры)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9,4 млн. рублей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05" name="AutoShape 57"/>
          <p:cNvSpPr>
            <a:spLocks noChangeArrowheads="1"/>
          </p:cNvSpPr>
          <p:nvPr/>
        </p:nvSpPr>
        <p:spPr bwMode="auto">
          <a:xfrm>
            <a:off x="6516216" y="2204864"/>
            <a:ext cx="2418209" cy="7524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7150" cmpd="thickThin">
            <a:solidFill>
              <a:srgbClr val="548DD4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Организация деятельности городского краеведческого музея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14,2 млн. рублей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04" name="Oval 56"/>
          <p:cNvSpPr>
            <a:spLocks noChangeArrowheads="1"/>
          </p:cNvSpPr>
          <p:nvPr/>
        </p:nvSpPr>
        <p:spPr bwMode="auto">
          <a:xfrm>
            <a:off x="3563888" y="1844824"/>
            <a:ext cx="2152650" cy="2051050"/>
          </a:xfrm>
          <a:prstGeom prst="ellipse">
            <a:avLst/>
          </a:prstGeom>
          <a:solidFill>
            <a:srgbClr val="DAEEF3"/>
          </a:solidFill>
          <a:ln w="57150" cmpd="thickThin">
            <a:solidFill>
              <a:srgbClr val="548DD4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rgbClr val="5F497A"/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Общий объем расходов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smtClean="0">
                <a:ln>
                  <a:noFill/>
                </a:ln>
                <a:solidFill>
                  <a:srgbClr val="7826AA"/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315,7 </a:t>
            </a: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rgbClr val="7826AA"/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млн. рублей,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в т.ч. за счет средств областного и федерального бюджетов</a:t>
            </a:r>
            <a:r>
              <a:rPr kumimoji="0" lang="ru-RU" sz="1300" b="1" i="0" u="none" strike="noStrike" cap="none" normalizeH="0" baseline="0" smtClean="0">
                <a:ln>
                  <a:noFill/>
                </a:ln>
                <a:solidFill>
                  <a:srgbClr val="7826AA"/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rgbClr val="7826AA"/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1,7 млн. рублей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96" name="AutoShape 48"/>
          <p:cNvSpPr>
            <a:spLocks noChangeArrowheads="1"/>
          </p:cNvSpPr>
          <p:nvPr/>
        </p:nvSpPr>
        <p:spPr bwMode="auto">
          <a:xfrm>
            <a:off x="1835696" y="4293096"/>
            <a:ext cx="2562225" cy="79208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7150" cmpd="thickThin">
            <a:solidFill>
              <a:srgbClr val="548DD4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Выплата компенсации расходов на оплату жилых помещений, отопления и освещения  сельским специалистам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0,5 млн. рублей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95" name="AutoShape 47"/>
          <p:cNvSpPr>
            <a:spLocks noChangeArrowheads="1"/>
          </p:cNvSpPr>
          <p:nvPr/>
        </p:nvSpPr>
        <p:spPr bwMode="auto">
          <a:xfrm>
            <a:off x="6300193" y="3284984"/>
            <a:ext cx="2376263" cy="7524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7150" cmpd="thickThin">
            <a:solidFill>
              <a:srgbClr val="548DD4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Расходы на приобретение товаров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по Доступной среде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0,1 млн. рублей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14" name="Rectangle 6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26" name="Rectangle 78"/>
          <p:cNvSpPr>
            <a:spLocks noChangeArrowheads="1"/>
          </p:cNvSpPr>
          <p:nvPr/>
        </p:nvSpPr>
        <p:spPr bwMode="auto">
          <a:xfrm>
            <a:off x="0" y="7419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2" name="Picture 43" descr="https://sun9-52.userapi.com/impg/GerU5rvRgH4VeYWQVit0N9KM7j4V8fHWpWZZmA/iO-6Oo3jRiM.jpg?size=1280x960&amp;quality=96&amp;sign=644df65d876256fb8e4b953f51ff74d0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229200"/>
            <a:ext cx="2160239" cy="1512168"/>
          </a:xfrm>
          <a:prstGeom prst="rect">
            <a:avLst/>
          </a:prstGeom>
          <a:noFill/>
        </p:spPr>
      </p:pic>
      <p:pic>
        <p:nvPicPr>
          <p:cNvPr id="63" name="Рисунок 4" descr="https://sun9-74.userapi.com/impg/B6LQhggs0FZvqxF0hAQ_hc7L2CQjei_mMDZxhg/9ppqQV581p4.jpg?size=807x538&amp;quality=95&amp;sign=c4c26271970613a04fb56e297aa2edb1&amp;c_uniq_tag=9gJ9Yy29JAvQ2g5ovnK9OFPIVE1vr8sVAIr3dQplS9E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5229200"/>
            <a:ext cx="2088232" cy="1512168"/>
          </a:xfrm>
          <a:prstGeom prst="rect">
            <a:avLst/>
          </a:prstGeom>
          <a:noFill/>
        </p:spPr>
      </p:pic>
      <p:cxnSp>
        <p:nvCxnSpPr>
          <p:cNvPr id="28" name="Прямая со стрелкой 27"/>
          <p:cNvCxnSpPr>
            <a:stCxn id="2104" idx="0"/>
          </p:cNvCxnSpPr>
          <p:nvPr/>
        </p:nvCxnSpPr>
        <p:spPr>
          <a:xfrm flipV="1">
            <a:off x="4640213" y="1484784"/>
            <a:ext cx="3795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2104" idx="7"/>
          </p:cNvCxnSpPr>
          <p:nvPr/>
        </p:nvCxnSpPr>
        <p:spPr>
          <a:xfrm flipV="1">
            <a:off x="5401289" y="1484784"/>
            <a:ext cx="826895" cy="6604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2104" idx="1"/>
          </p:cNvCxnSpPr>
          <p:nvPr/>
        </p:nvCxnSpPr>
        <p:spPr>
          <a:xfrm flipH="1" flipV="1">
            <a:off x="3059832" y="1556792"/>
            <a:ext cx="819305" cy="5884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V="1">
            <a:off x="5724128" y="2564906"/>
            <a:ext cx="720080" cy="1440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5652120" y="3284984"/>
            <a:ext cx="576064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5292080" y="3717032"/>
            <a:ext cx="504056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flipH="1" flipV="1">
            <a:off x="2771800" y="2564904"/>
            <a:ext cx="792088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>
            <a:off x="3059832" y="3284984"/>
            <a:ext cx="576063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H="1">
            <a:off x="3563888" y="3717032"/>
            <a:ext cx="432048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127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924300" y="2276475"/>
            <a:ext cx="2232025" cy="15827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Общий объем расходов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433,8 млн. рублей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95738" y="765175"/>
            <a:ext cx="1944687" cy="1295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ctr">
              <a:defRPr/>
            </a:pPr>
            <a:r>
              <a:rPr lang="ru-RU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Управление развитием отрасли физической культуры и спорта МГО</a:t>
            </a:r>
          </a:p>
          <a:p>
            <a:pPr algn="just" fontAlgn="ctr">
              <a:defRPr/>
            </a:pP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12,2 млн. рублей</a:t>
            </a:r>
            <a:endParaRPr 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9388" y="1125538"/>
            <a:ext cx="3240087" cy="23034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и спорта населения в возрасте 3-79 лет, с целью создания условий для подготовки  сборных муниципальных команд, спортивного резерва для сборных команд Челябинской области, России; обеспечение условий для развития физической культуры и спорта на территории Миасского городского округа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270,2 млн. рублей (в том числе за счет средств областного и федерального бюджета 24,7 млн. рублей)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732588" y="1125538"/>
            <a:ext cx="2160587" cy="2159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инфраструктуры в области физической культуры и спорта, ремонт, реконструкция спортивных сооружений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151,4 млн. рублей (в том числе за счет средств областного бюджета 72,8 млн. рублей)  </a:t>
            </a:r>
          </a:p>
          <a:p>
            <a:pPr algn="ctr">
              <a:defRPr/>
            </a:pPr>
            <a:endParaRPr lang="ru-RU" sz="115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лок-схема: знак завершения 12"/>
          <p:cNvSpPr/>
          <p:nvPr/>
        </p:nvSpPr>
        <p:spPr>
          <a:xfrm>
            <a:off x="107950" y="3573463"/>
            <a:ext cx="1943100" cy="1727200"/>
          </a:xfrm>
          <a:prstGeom prst="flowChartTermina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Количество учащихся – 3922 человека </a:t>
            </a:r>
          </a:p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Стоимость обучения 1 ребенка в муниципальном учреждении спортивной подготовки</a:t>
            </a:r>
          </a:p>
          <a:p>
            <a:pPr algn="ctr">
              <a:defRPr/>
            </a:pP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58,0 тыс. рублей</a:t>
            </a:r>
          </a:p>
        </p:txBody>
      </p:sp>
      <p:cxnSp>
        <p:nvCxnSpPr>
          <p:cNvPr id="15" name="Прямая со стрелкой 14"/>
          <p:cNvCxnSpPr>
            <a:stCxn id="4" idx="2"/>
          </p:cNvCxnSpPr>
          <p:nvPr/>
        </p:nvCxnSpPr>
        <p:spPr>
          <a:xfrm flipH="1" flipV="1">
            <a:off x="3419475" y="2636838"/>
            <a:ext cx="504825" cy="431800"/>
          </a:xfrm>
          <a:prstGeom prst="straightConnector1">
            <a:avLst/>
          </a:prstGeom>
          <a:ln w="254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4" idx="6"/>
          </p:cNvCxnSpPr>
          <p:nvPr/>
        </p:nvCxnSpPr>
        <p:spPr>
          <a:xfrm flipV="1">
            <a:off x="6156325" y="2565400"/>
            <a:ext cx="576263" cy="50323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Блок-схема: знак завершения 21"/>
          <p:cNvSpPr/>
          <p:nvPr/>
        </p:nvSpPr>
        <p:spPr>
          <a:xfrm>
            <a:off x="2124075" y="3573463"/>
            <a:ext cx="1943100" cy="1943100"/>
          </a:xfrm>
          <a:prstGeom prst="flowChartTermina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Командирование спортсменов и сборных команд </a:t>
            </a:r>
            <a:r>
              <a:rPr lang="ru-RU" sz="10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6,8 млн. рублей</a:t>
            </a:r>
          </a:p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Оплата труда руководителей спортивных секций в физкультурно-спортивных организациях </a:t>
            </a:r>
            <a:r>
              <a:rPr lang="ru-RU" sz="105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4,6 млн. рублей</a:t>
            </a:r>
          </a:p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Приобретение спортивного оборудования и инвентаря </a:t>
            </a:r>
            <a:r>
              <a:rPr lang="ru-RU" sz="105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12,8 млн. рублей</a:t>
            </a:r>
          </a:p>
        </p:txBody>
      </p:sp>
      <p:cxnSp>
        <p:nvCxnSpPr>
          <p:cNvPr id="25" name="Прямая со стрелкой 24"/>
          <p:cNvCxnSpPr>
            <a:endCxn id="13" idx="0"/>
          </p:cNvCxnSpPr>
          <p:nvPr/>
        </p:nvCxnSpPr>
        <p:spPr>
          <a:xfrm flipH="1">
            <a:off x="1079500" y="3429000"/>
            <a:ext cx="107950" cy="144463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2843213" y="3429000"/>
            <a:ext cx="215900" cy="144463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Блок-схема: знак завершения 30"/>
          <p:cNvSpPr/>
          <p:nvPr/>
        </p:nvSpPr>
        <p:spPr>
          <a:xfrm>
            <a:off x="6659563" y="3500438"/>
            <a:ext cx="2376487" cy="2592387"/>
          </a:xfrm>
          <a:prstGeom prst="flowChartTermina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tabLst>
                <a:tab pos="2616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2616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2616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2616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2616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16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16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16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16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</a:pPr>
            <a:r>
              <a:rPr lang="ru-RU" altLang="ru-RU" sz="1000">
                <a:latin typeface="Times New Roman" pitchFamily="18" charset="0"/>
                <a:cs typeface="Times New Roman" pitchFamily="18" charset="0"/>
              </a:rPr>
              <a:t>Устройство памп-трека на стадионе «Труд» </a:t>
            </a:r>
            <a:r>
              <a:rPr lang="ru-RU" altLang="ru-RU" sz="1000" b="1">
                <a:latin typeface="Times New Roman" pitchFamily="18" charset="0"/>
                <a:cs typeface="Times New Roman" pitchFamily="18" charset="0"/>
              </a:rPr>
              <a:t>9,9 млн. рублей</a:t>
            </a:r>
          </a:p>
          <a:p>
            <a:pPr algn="just" eaLnBrk="1" hangingPunct="1">
              <a:lnSpc>
                <a:spcPct val="107000"/>
              </a:lnSpc>
            </a:pPr>
            <a:r>
              <a:rPr lang="ru-RU" altLang="ru-RU" sz="1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Строительство физкультурно-спортивного комплекса «Центр скалолазания» </a:t>
            </a:r>
            <a:r>
              <a:rPr lang="ru-RU" altLang="ru-RU" sz="10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69,3 млн. рублей</a:t>
            </a:r>
            <a:r>
              <a:rPr lang="ru-RU" altLang="ru-RU" sz="1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Капитальный ремонт легкоатлетической </a:t>
            </a:r>
            <a:r>
              <a:rPr lang="ru-RU" altLang="ru-RU" sz="1000">
                <a:latin typeface="Times New Roman" pitchFamily="18" charset="0"/>
                <a:cs typeface="Times New Roman" pitchFamily="18" charset="0"/>
              </a:rPr>
              <a:t>дорожки, устройство ограждения, благоустройство площадки футбольного поля </a:t>
            </a:r>
            <a:r>
              <a:rPr lang="ru-RU" altLang="ru-RU" sz="1000" b="1">
                <a:latin typeface="Times New Roman" pitchFamily="18" charset="0"/>
                <a:cs typeface="Times New Roman" pitchFamily="18" charset="0"/>
              </a:rPr>
              <a:t>34,4  млн. рублей </a:t>
            </a:r>
            <a:r>
              <a:rPr lang="ru-RU" altLang="ru-RU" sz="100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ru-RU" altLang="ru-RU" sz="10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000">
                <a:latin typeface="Times New Roman" pitchFamily="18" charset="0"/>
                <a:cs typeface="Calibri" pitchFamily="34" charset="0"/>
              </a:rPr>
              <a:t> стадионе «Заря» </a:t>
            </a:r>
            <a:endParaRPr lang="ru-RU" altLang="ru-RU" sz="1000" b="1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07000"/>
              </a:lnSpc>
            </a:pPr>
            <a:r>
              <a:rPr lang="ru-RU" altLang="ru-RU" sz="1000">
                <a:latin typeface="Times New Roman" pitchFamily="18" charset="0"/>
              </a:rPr>
              <a:t>Ремонты спортивных учреждений и сооружений </a:t>
            </a:r>
            <a:r>
              <a:rPr lang="ru-RU" altLang="ru-RU" sz="1000" b="1">
                <a:latin typeface="Times New Roman" pitchFamily="18" charset="0"/>
              </a:rPr>
              <a:t>18,3 млн. рублей</a:t>
            </a:r>
          </a:p>
        </p:txBody>
      </p:sp>
      <p:cxnSp>
        <p:nvCxnSpPr>
          <p:cNvPr id="33" name="Прямая со стрелкой 32"/>
          <p:cNvCxnSpPr>
            <a:stCxn id="11" idx="2"/>
            <a:endCxn id="31" idx="0"/>
          </p:cNvCxnSpPr>
          <p:nvPr/>
        </p:nvCxnSpPr>
        <p:spPr>
          <a:xfrm>
            <a:off x="7812088" y="3284538"/>
            <a:ext cx="36512" cy="215900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2127465" y="78671"/>
            <a:ext cx="5048049" cy="707886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i="1" dirty="0">
                <a:ln w="10541" cmpd="sng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Расходы на Физическую культуру и спорт </a:t>
            </a:r>
            <a:endParaRPr lang="ru-RU" sz="2000" b="1" i="1" dirty="0" smtClean="0">
              <a:ln w="10541" cmpd="sng">
                <a:noFill/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i="1" dirty="0" smtClean="0">
                <a:ln w="10541" cmpd="sng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i="1" dirty="0">
                <a:ln w="10541" cmpd="sng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Миасском городском округе за 2023 год </a:t>
            </a:r>
            <a:endParaRPr lang="ru-RU" sz="2000" b="1" i="1" dirty="0">
              <a:ln w="10541" cmpd="sng">
                <a:noFill/>
                <a:prstDash val="solid"/>
              </a:ln>
            </a:endParaRPr>
          </a:p>
        </p:txBody>
      </p:sp>
      <p:cxnSp>
        <p:nvCxnSpPr>
          <p:cNvPr id="37" name="Прямая со стрелкой 36"/>
          <p:cNvCxnSpPr>
            <a:stCxn id="7" idx="2"/>
            <a:endCxn id="7" idx="2"/>
          </p:cNvCxnSpPr>
          <p:nvPr/>
        </p:nvCxnSpPr>
        <p:spPr>
          <a:xfrm>
            <a:off x="4967288" y="2060575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stCxn id="4" idx="0"/>
            <a:endCxn id="7" idx="2"/>
          </p:cNvCxnSpPr>
          <p:nvPr/>
        </p:nvCxnSpPr>
        <p:spPr>
          <a:xfrm flipH="1" flipV="1">
            <a:off x="4967288" y="2060575"/>
            <a:ext cx="73025" cy="2159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005263"/>
            <a:ext cx="24479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Рисунок 40" descr="medal_md851_kopiy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516563"/>
            <a:ext cx="1727200" cy="1131887"/>
          </a:xfrm>
          <a:prstGeom prst="rect">
            <a:avLst/>
          </a:prstGeom>
          <a:noFill/>
          <a:ln w="38100" cmpd="thickThin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5589588"/>
            <a:ext cx="2159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980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831613097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AutoShape 8"/>
          <p:cNvSpPr>
            <a:spLocks noChangeArrowheads="1"/>
          </p:cNvSpPr>
          <p:nvPr/>
        </p:nvSpPr>
        <p:spPr bwMode="auto">
          <a:xfrm rot="4059218">
            <a:off x="2052412" y="152595"/>
            <a:ext cx="213360" cy="2010410"/>
          </a:xfrm>
          <a:prstGeom prst="downArrow">
            <a:avLst>
              <a:gd name="adj1" fmla="val 50000"/>
              <a:gd name="adj2" fmla="val 235565"/>
            </a:avLst>
          </a:prstGeom>
          <a:gradFill rotWithShape="0">
            <a:gsLst>
              <a:gs pos="0">
                <a:schemeClr val="lt1">
                  <a:lumMod val="100000"/>
                  <a:lumOff val="0"/>
                </a:schemeClr>
              </a:gs>
              <a:gs pos="100000">
                <a:schemeClr val="dk1">
                  <a:lumMod val="40000"/>
                  <a:lumOff val="60000"/>
                </a:schemeClr>
              </a:gs>
            </a:gsLst>
            <a:lin ang="5400000" scaled="1"/>
          </a:gradFill>
          <a:ln w="12700">
            <a:solidFill>
              <a:schemeClr val="dk1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dist="28398" dir="3806097" algn="ctr" rotWithShape="0">
              <a:schemeClr val="lt1">
                <a:lumMod val="50000"/>
                <a:lumOff val="0"/>
                <a:alpha val="50000"/>
              </a:schemeClr>
            </a:outerShdw>
          </a:effectLst>
        </p:spPr>
        <p:txBody>
          <a:bodyPr rot="0" vert="eaVert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 rot="1801802">
            <a:off x="2863609" y="1445652"/>
            <a:ext cx="248727" cy="2445274"/>
          </a:xfrm>
          <a:prstGeom prst="downArrow">
            <a:avLst>
              <a:gd name="adj1" fmla="val 50000"/>
              <a:gd name="adj2" fmla="val 338616"/>
            </a:avLst>
          </a:prstGeom>
          <a:gradFill rotWithShape="0">
            <a:gsLst>
              <a:gs pos="0">
                <a:schemeClr val="lt1">
                  <a:lumMod val="100000"/>
                  <a:lumOff val="0"/>
                </a:schemeClr>
              </a:gs>
              <a:gs pos="100000">
                <a:schemeClr val="dk1">
                  <a:lumMod val="40000"/>
                  <a:lumOff val="60000"/>
                </a:schemeClr>
              </a:gs>
            </a:gsLst>
            <a:lin ang="5400000" scaled="1"/>
          </a:gradFill>
          <a:ln w="12700">
            <a:solidFill>
              <a:schemeClr val="dk1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dist="28398" dir="3806097" algn="ctr" rotWithShape="0">
              <a:schemeClr val="lt1">
                <a:lumMod val="50000"/>
                <a:lumOff val="0"/>
                <a:alpha val="50000"/>
              </a:schemeClr>
            </a:outerShdw>
          </a:effectLst>
        </p:spPr>
        <p:txBody>
          <a:bodyPr rot="0" vert="eaVert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4659630" y="1609633"/>
            <a:ext cx="213360" cy="595231"/>
          </a:xfrm>
          <a:prstGeom prst="downArrow">
            <a:avLst>
              <a:gd name="adj1" fmla="val 50000"/>
              <a:gd name="adj2" fmla="val 75223"/>
            </a:avLst>
          </a:prstGeom>
          <a:gradFill rotWithShape="0">
            <a:gsLst>
              <a:gs pos="0">
                <a:schemeClr val="lt1">
                  <a:lumMod val="100000"/>
                  <a:lumOff val="0"/>
                </a:schemeClr>
              </a:gs>
              <a:gs pos="100000">
                <a:schemeClr val="dk1">
                  <a:lumMod val="40000"/>
                  <a:lumOff val="60000"/>
                </a:scheme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28398" dir="3806097" algn="ctr" rotWithShape="0">
              <a:schemeClr val="lt1">
                <a:lumMod val="50000"/>
                <a:lumOff val="0"/>
                <a:alpha val="50000"/>
              </a:schemeClr>
            </a:outerShdw>
          </a:effectLst>
        </p:spPr>
        <p:txBody>
          <a:bodyPr rot="0" vert="eaVert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 rot="-1433218">
            <a:off x="6354325" y="1490590"/>
            <a:ext cx="263595" cy="2457049"/>
          </a:xfrm>
          <a:prstGeom prst="downArrow">
            <a:avLst>
              <a:gd name="adj1" fmla="val 50000"/>
              <a:gd name="adj2" fmla="val 301190"/>
            </a:avLst>
          </a:prstGeom>
          <a:gradFill rotWithShape="0">
            <a:gsLst>
              <a:gs pos="0">
                <a:schemeClr val="lt1">
                  <a:lumMod val="100000"/>
                  <a:lumOff val="0"/>
                </a:schemeClr>
              </a:gs>
              <a:gs pos="100000">
                <a:schemeClr val="dk1">
                  <a:lumMod val="40000"/>
                  <a:lumOff val="60000"/>
                </a:schemeClr>
              </a:gs>
            </a:gsLst>
            <a:lin ang="5400000" scaled="1"/>
          </a:gradFill>
          <a:ln w="12700">
            <a:solidFill>
              <a:schemeClr val="dk1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dist="28398" dir="3806097" algn="ctr" rotWithShape="0">
              <a:schemeClr val="lt1">
                <a:lumMod val="50000"/>
                <a:lumOff val="0"/>
                <a:alpha val="50000"/>
              </a:schemeClr>
            </a:outerShdw>
          </a:effectLst>
        </p:spPr>
        <p:txBody>
          <a:bodyPr rot="0" vert="eaVert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 rot="-24731607">
            <a:off x="7139741" y="381211"/>
            <a:ext cx="221259" cy="1980053"/>
          </a:xfrm>
          <a:prstGeom prst="downArrow">
            <a:avLst>
              <a:gd name="adj1" fmla="val 50000"/>
              <a:gd name="adj2" fmla="val 243229"/>
            </a:avLst>
          </a:prstGeom>
          <a:gradFill rotWithShape="0">
            <a:gsLst>
              <a:gs pos="0">
                <a:schemeClr val="lt1">
                  <a:lumMod val="100000"/>
                  <a:lumOff val="0"/>
                </a:schemeClr>
              </a:gs>
              <a:gs pos="100000">
                <a:schemeClr val="dk1">
                  <a:lumMod val="40000"/>
                  <a:lumOff val="60000"/>
                </a:schemeClr>
              </a:gs>
            </a:gsLst>
            <a:lin ang="5400000" scaled="1"/>
          </a:gradFill>
          <a:ln w="12700">
            <a:solidFill>
              <a:schemeClr val="dk1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dist="28398" dir="3806097" algn="ctr" rotWithShape="0">
              <a:schemeClr val="lt1">
                <a:lumMod val="50000"/>
                <a:lumOff val="0"/>
                <a:alpha val="50000"/>
              </a:schemeClr>
            </a:outerShdw>
          </a:effectLst>
        </p:spPr>
        <p:txBody>
          <a:bodyPr rot="0" vert="eaVert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699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7077643"/>
              </p:ext>
            </p:extLst>
          </p:nvPr>
        </p:nvGraphicFramePr>
        <p:xfrm>
          <a:off x="323528" y="188641"/>
          <a:ext cx="8712968" cy="640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89599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22295" y="128283"/>
            <a:ext cx="63154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atin typeface="Times New Roman"/>
                <a:ea typeface="Calibri"/>
                <a:cs typeface="Times New Roman"/>
              </a:rPr>
              <a:t>УВАЖАЕМЫЕ ЖИТЕЛИ</a:t>
            </a:r>
          </a:p>
          <a:p>
            <a:pPr algn="ctr"/>
            <a:r>
              <a:rPr lang="ru-RU" sz="1600" b="1" i="1" dirty="0">
                <a:latin typeface="Times New Roman"/>
                <a:ea typeface="Calibri"/>
                <a:cs typeface="Times New Roman"/>
              </a:rPr>
              <a:t>МИАССКОГО ГОРОДСКОГО ОКРУГА!</a:t>
            </a:r>
          </a:p>
          <a:p>
            <a:pPr algn="just">
              <a:tabLst>
                <a:tab pos="542925" algn="l"/>
              </a:tabLst>
            </a:pPr>
            <a:r>
              <a:rPr lang="ru-RU" sz="1600" b="1" i="1" dirty="0" smtClean="0">
                <a:latin typeface="Times New Roman"/>
                <a:ea typeface="Calibri"/>
                <a:cs typeface="Times New Roman"/>
              </a:rPr>
              <a:t>	</a:t>
            </a:r>
            <a:r>
              <a:rPr lang="ru-RU" sz="1600" b="1" i="1" dirty="0">
                <a:latin typeface="Times New Roman"/>
                <a:ea typeface="Calibri"/>
                <a:cs typeface="Times New Roman"/>
              </a:rPr>
              <a:t>Очередной выпуск </a:t>
            </a:r>
            <a:r>
              <a:rPr lang="ru-RU" sz="1600" b="1" i="1" dirty="0" smtClean="0">
                <a:latin typeface="Times New Roman"/>
                <a:ea typeface="Calibri"/>
                <a:cs typeface="Times New Roman"/>
              </a:rPr>
              <a:t>брошюры «Бюджет </a:t>
            </a:r>
            <a:r>
              <a:rPr lang="ru-RU" sz="1600" b="1" i="1" dirty="0">
                <a:latin typeface="Times New Roman"/>
                <a:ea typeface="Calibri"/>
                <a:cs typeface="Times New Roman"/>
              </a:rPr>
              <a:t>для граждан» посвящен итогам исполнения бюджета Миасского городского округа за 2023 год.</a:t>
            </a:r>
          </a:p>
          <a:p>
            <a:pPr algn="just">
              <a:tabLst>
                <a:tab pos="542925" algn="l"/>
              </a:tabLst>
            </a:pPr>
            <a:r>
              <a:rPr lang="ru-RU" sz="1600" b="1" i="1" dirty="0" smtClean="0">
                <a:latin typeface="Times New Roman"/>
                <a:ea typeface="Calibri"/>
                <a:cs typeface="Times New Roman"/>
              </a:rPr>
              <a:t>	Здесь представлены </a:t>
            </a:r>
            <a:r>
              <a:rPr lang="ru-RU" sz="1600" b="1" i="1" dirty="0">
                <a:latin typeface="Times New Roman"/>
                <a:ea typeface="Calibri"/>
                <a:cs typeface="Times New Roman"/>
              </a:rPr>
              <a:t>основные финансовые итоги 2023 года, подробное изложение направлений расходования средств бюджета Миасского городского округа, в том </a:t>
            </a:r>
            <a:r>
              <a:rPr lang="ru-RU" sz="1600" b="1" i="1" dirty="0" smtClean="0">
                <a:latin typeface="Times New Roman"/>
                <a:ea typeface="Calibri"/>
                <a:cs typeface="Times New Roman"/>
              </a:rPr>
              <a:t>числе в </a:t>
            </a:r>
            <a:r>
              <a:rPr lang="ru-RU" sz="1600" b="1" i="1" dirty="0">
                <a:latin typeface="Times New Roman"/>
                <a:ea typeface="Calibri"/>
                <a:cs typeface="Times New Roman"/>
              </a:rPr>
              <a:t>разрезе государственных и муниципальных программ, включая показатели их результативности. </a:t>
            </a:r>
            <a:endParaRPr lang="ru-RU" sz="1600" b="1" i="1" dirty="0" smtClean="0">
              <a:latin typeface="Times New Roman"/>
              <a:ea typeface="Calibri"/>
              <a:cs typeface="Times New Roman"/>
            </a:endParaRPr>
          </a:p>
          <a:p>
            <a:pPr algn="just">
              <a:tabLst>
                <a:tab pos="542925" algn="l"/>
              </a:tabLst>
            </a:pPr>
            <a:r>
              <a:rPr lang="ru-RU" sz="1600" b="1" i="1" dirty="0" smtClean="0">
                <a:latin typeface="Times New Roman"/>
                <a:ea typeface="Calibri"/>
                <a:cs typeface="Times New Roman"/>
              </a:rPr>
              <a:t>	Собственная </a:t>
            </a:r>
            <a:r>
              <a:rPr lang="ru-RU" sz="1600" b="1" i="1" dirty="0">
                <a:latin typeface="Times New Roman"/>
                <a:ea typeface="Calibri"/>
                <a:cs typeface="Times New Roman"/>
              </a:rPr>
              <a:t>экономическая база Округа и своевременная поддержка на региональном уровне дали возможность реализовать в 2023 году </a:t>
            </a:r>
            <a:r>
              <a:rPr lang="ru-RU" sz="1600" b="1" i="1" dirty="0" smtClean="0">
                <a:latin typeface="Times New Roman"/>
                <a:ea typeface="Calibri"/>
                <a:cs typeface="Times New Roman"/>
              </a:rPr>
              <a:t>намеченные </a:t>
            </a:r>
            <a:r>
              <a:rPr lang="ru-RU" sz="1600" b="1" i="1" dirty="0">
                <a:latin typeface="Times New Roman"/>
                <a:ea typeface="Calibri"/>
                <a:cs typeface="Times New Roman"/>
              </a:rPr>
              <a:t>планы по ремонтам и реконструкции социальных объектов, модернизации дорожной и транспортной инфраструктуры.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5453" y="3811012"/>
            <a:ext cx="82648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solidFill>
                  <a:srgbClr val="6324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	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Выполнены все принятые социальные обязательства, в том числе связанные с  увеличением минимального размера оплаты труда и достижением индикативных показателей по средней заработной плате отдельных категорий работников бюджетной сферы, установленные Указами Президента Российской Федерации.</a:t>
            </a:r>
          </a:p>
          <a:p>
            <a:pPr algn="just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Надеемся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граждан» повысит не только информированность жителей Округа о реализации бюджетной политики за 2023 год, но и уровень их общественного участия в бюджетном процессе. Мы готовы к совместной работе по повышению эффективности управления муниципальными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финансами.				</a:t>
            </a:r>
          </a:p>
          <a:p>
            <a:pPr algn="just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	Глава 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Миасского городского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</a:t>
            </a:r>
          </a:p>
          <a:p>
            <a:pPr algn="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Е.В. Ковальчук</a:t>
            </a:r>
            <a:endParaRPr lang="ru-RU" sz="1500" b="1" i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98" y="396303"/>
            <a:ext cx="2316163" cy="324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25331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8988500"/>
              </p:ext>
            </p:extLst>
          </p:nvPr>
        </p:nvGraphicFramePr>
        <p:xfrm>
          <a:off x="738187" y="247650"/>
          <a:ext cx="7667625" cy="6362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37269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7277234"/>
              </p:ext>
            </p:extLst>
          </p:nvPr>
        </p:nvGraphicFramePr>
        <p:xfrm>
          <a:off x="1043608" y="157162"/>
          <a:ext cx="6984775" cy="6543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73715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1459654"/>
              </p:ext>
            </p:extLst>
          </p:nvPr>
        </p:nvGraphicFramePr>
        <p:xfrm>
          <a:off x="166687" y="147638"/>
          <a:ext cx="8810626" cy="6562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53045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0780646"/>
              </p:ext>
            </p:extLst>
          </p:nvPr>
        </p:nvGraphicFramePr>
        <p:xfrm>
          <a:off x="-12948" y="44624"/>
          <a:ext cx="91440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879033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826467"/>
              </p:ext>
            </p:extLst>
          </p:nvPr>
        </p:nvGraphicFramePr>
        <p:xfrm>
          <a:off x="251519" y="116631"/>
          <a:ext cx="8640963" cy="6612106"/>
        </p:xfrm>
        <a:graphic>
          <a:graphicData uri="http://schemas.openxmlformats.org/drawingml/2006/table">
            <a:tbl>
              <a:tblPr/>
              <a:tblGrid>
                <a:gridCol w="303704"/>
                <a:gridCol w="4356984"/>
                <a:gridCol w="1062964"/>
                <a:gridCol w="1117109"/>
                <a:gridCol w="936104"/>
                <a:gridCol w="864098"/>
              </a:tblGrid>
              <a:tr h="502293"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825" marR="5825" marT="58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Распределение бюджетных ассигнований по целевым статьям (государственным программам, муниципальным программам Миасского городского округа и непрограммным  направлениям деятельности),  группам видов расходов бюджетов, разделам и подразделам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 2023 год </a:t>
                      </a:r>
                    </a:p>
                  </a:txBody>
                  <a:tcPr marL="5825" marR="5825" marT="58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1582"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825" marR="5825" marT="58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825" marR="5825" marT="58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825" marR="5825" marT="58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825" marR="5825" marT="58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825" marR="5825" marT="58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(тыс.рублей)</a:t>
                      </a:r>
                    </a:p>
                  </a:txBody>
                  <a:tcPr marL="5825" marR="5825" marT="58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32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Целевая статья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Уточненный план  на 2023 год      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Исполнено за 2023 год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4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Челябинской области "Развитие образования в Челябинской области"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03 0 00 00000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37 597,7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37 597,7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Челябинской области "Поддержка и развитие дошкольного образования в Челябинской области" 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04 0 00 00000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27 059,1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27 059,1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4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программа Челябинской области "Развитие социальной защиты населения в Челябинской области" 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28 0 00 00000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888 359,3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857 552,0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96,5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4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"Формирование благоприятного инвестиционного климата"</a:t>
                      </a:r>
                    </a:p>
                  </a:txBody>
                  <a:tcPr marL="5825" marR="5825" marT="58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47 0 00 00000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12 800,0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12 904,9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100,8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4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"Улучшение условий  и охраны труда  в Миасском городском округе "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48 0 00 00000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731,9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671,6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91,8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4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"Развитие муниципальной службы в Администрации Миасского городского округа"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49 0 00 00000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73,3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73,3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4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"Обеспечение деятельности Администрации Миасского городского округа "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50 0 00 00000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233 590,6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229 984,4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98,5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4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"Благоустройство на территории Миасского городского округа"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51 0 00 00000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68 798,4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66 284,0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96,3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"Организация функционирования объектов коммунальной инфраструктуры Миасского городского округа"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52 0 00 00000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4 480,0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4 480,0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4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"Чистая вода на территории Миасского городского округа"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53 0 00 00000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520,0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520,0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"Организация ритуальных услуг и содержание мест захоронений на территории Миасского городского округа"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54 0 00 00000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8 158,5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7 941,8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97,3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4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"Развитие общественного транспорта в Миасском городском округе"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55 0 00 00000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328 282,9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327 418,4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99,7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"Повышение безопасности дорожного движения на территории Миасского городского округа"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56 0 00 00000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48 710,2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47 692,2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97,9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4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"Обеспечение безопасности жизнедеятельности населения Миасского городского округа "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57 0 00 00000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27 295,9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27 097,6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99,3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98707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146373"/>
              </p:ext>
            </p:extLst>
          </p:nvPr>
        </p:nvGraphicFramePr>
        <p:xfrm>
          <a:off x="179512" y="116630"/>
          <a:ext cx="8784976" cy="6661176"/>
        </p:xfrm>
        <a:graphic>
          <a:graphicData uri="http://schemas.openxmlformats.org/drawingml/2006/table">
            <a:tbl>
              <a:tblPr/>
              <a:tblGrid>
                <a:gridCol w="308765"/>
                <a:gridCol w="4429599"/>
                <a:gridCol w="1080680"/>
                <a:gridCol w="1093724"/>
                <a:gridCol w="1080120"/>
                <a:gridCol w="792088"/>
              </a:tblGrid>
              <a:tr h="4287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Целевая статья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Уточненный план  на 2023 год      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Исполнено за 2023 год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3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"Формирование современной городской среды  на территории Миасского городского округа на 2018-2025 годы"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58 0 00 00000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290 134,4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278 721,3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96,1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"Развитие улично-дорожной сети Миасского городского округа в Миасском городском округе"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59 0 00 00000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555 777,8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553 405,3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99,6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4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"Обеспечение доступным и комфортным жильем граждан Российской Федерации на территории Миасского городского округа"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60 0 00 00000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77 412,8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38 516,5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49,8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"Капитальное строительство на территории Миасского городского округа"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61 0 00 00000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9 510,4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9 371,2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98,5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4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"Организация и проведение работ по управлению, владению, пользованию и распоряжению земельными участками на территории Миасского городского округа"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62 0 00 00000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3 502,4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3 502,4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"Охрана окружающей среды на территории Миасского городского округа"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63 0 00 00000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12 047,8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11 975,4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99,4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3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"Повышение эффективности использования муниципального имущества в Миасском городском округе"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64 0 00 00000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260 623,4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198 870,1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76,3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"Формирование и использование муниципального жилищного фонда Миасского городского округа"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65 0 00 00000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64 017,6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62 986,2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98,4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 программа "Профилактика и противодействие проявлениям экстремизма в Миасском городском округе"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66 0 00 00000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178,0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178,0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0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"Сохранение, использование и популяризация историко-культурного наследия и объектов культурного наследия (памятников истории и культуры), находящихся в собственности Миасского городского округа"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67 0 00 00000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9 434,7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9 434,7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4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 программа "Противодействие злоупотреблению наркотическими средствами и их незаконному обороту в Миасском городском округе"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68 0 00 00000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178,5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178,5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"Развитие культуры в Миасском городском округе"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69 0 00 00000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443 386,9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442 574,1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99,8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"Зеленый город"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73 0 00 00000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7 094,8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7 082,6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99,8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"Чистый город"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74 0 00 00000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103 130,5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100 720,9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97,7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"Светлый город"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75 0 00 00000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66 313,4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67 348,1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101,6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3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"Организация эксплуатации и текущего ремонта гидротехнических сооружений Миасского городского округа"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76 0 00 00000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4 138,6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3 538,1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85,5</a:t>
                      </a:r>
                    </a:p>
                  </a:txBody>
                  <a:tcPr marL="5414" marR="5414" marT="5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97280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125622"/>
              </p:ext>
            </p:extLst>
          </p:nvPr>
        </p:nvGraphicFramePr>
        <p:xfrm>
          <a:off x="179512" y="116630"/>
          <a:ext cx="8784976" cy="6629154"/>
        </p:xfrm>
        <a:graphic>
          <a:graphicData uri="http://schemas.openxmlformats.org/drawingml/2006/table">
            <a:tbl>
              <a:tblPr/>
              <a:tblGrid>
                <a:gridCol w="308765"/>
                <a:gridCol w="4429599"/>
                <a:gridCol w="1080680"/>
                <a:gridCol w="1165732"/>
                <a:gridCol w="1008112"/>
                <a:gridCol w="792088"/>
              </a:tblGrid>
              <a:tr h="5040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Целевая статья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Уточненный план  на 2023 год      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Исполнено за 2023 год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"Организация содержания и текущего ремонта объектов газоснабжения Миасского городского округа"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77 0 00 00000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2 840,7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2 840,7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"Содействие созданию в Миасском городском округе (исходя из прогнозируемой потребности) новых мест в общеобразовательных организациях"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78 0 00 00000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2 570,6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2 570,6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8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 программа "Развитие системы образования в Миасском городском округе"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79 0 00 00000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3 660 486,0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3 651 780,8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99,8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8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"Развитие физической культуры и спорта в Миасском городском округе"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80 0 00 00000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478 547,8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433 849,7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90,7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8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"Социальная защита населения Миасского городского округа"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81 0 00 00000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39 624,3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39 183,8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98,9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1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"Осуществление дополнительных мер социальной поддержки населения Миасского городского округа в части проезда в городском и пригородном транспорте общего пользования"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83 0 00 00000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3 662,0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3 569,9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97,5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"Профилактика правонарушений на территории Миасского городского округа"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84 0 00 00000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220,3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220,3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"Управление муниципальными финансами и муниципальным долгом в Миасском городском округе"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85 0 00 00000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47 944,6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47 884,5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8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"Профилактика терроризма в Миасском городском округе "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86 0 00 00000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272,6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272,6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"Обеспечение деятельности муниципального бюджетного учреждения "Миасский окружной архив"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87 0 00 00000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6 849,0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6 849,0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"Предоставление дополнительных мер социальной поддержки в сфере здравоохранения Миасского городского округа"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88 0 00 00000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9 000,0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9 000,0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"Формирование законопослушного поведения участников дорожного движения Миасского городского округа"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89 0 00 00000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70,0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70,0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"Поддержка социально ориентированных некоммерческих организаций в Миасском городском округе"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90 0 00 00000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3 297,4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3 287,4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99,7</a:t>
                      </a:r>
                    </a:p>
                  </a:txBody>
                  <a:tcPr marL="6195" marR="6195" marT="6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18468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"/>
          <p:cNvSpPr>
            <a:spLocks noChangeArrowheads="1"/>
          </p:cNvSpPr>
          <p:nvPr/>
        </p:nvSpPr>
        <p:spPr bwMode="auto">
          <a:xfrm>
            <a:off x="457200" y="18605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206384"/>
              </p:ext>
            </p:extLst>
          </p:nvPr>
        </p:nvGraphicFramePr>
        <p:xfrm>
          <a:off x="323528" y="260648"/>
          <a:ext cx="8640960" cy="2467522"/>
        </p:xfrm>
        <a:graphic>
          <a:graphicData uri="http://schemas.openxmlformats.org/drawingml/2006/table">
            <a:tbl>
              <a:tblPr/>
              <a:tblGrid>
                <a:gridCol w="293944"/>
                <a:gridCol w="4216966"/>
                <a:gridCol w="1028804"/>
                <a:gridCol w="1157030"/>
                <a:gridCol w="1008112"/>
                <a:gridCol w="936104"/>
              </a:tblGrid>
              <a:tr h="5603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Целевая статья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Уточненный план  на 2023 год      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Исполнено за 2023 год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6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"Поддержка садоводческих, огороднических некоммерческих товариществ, расположенных на территории Миасского городского округа"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91 0 00 00000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882,0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882,0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"Развитие информационного общества в Миасском городском округе"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92 0 00 00000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14 946,1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14 905,6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99,7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3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Муниципальная программа "Профилактика безнадзорности и правонарушений несовершеннолетних Миасского городского округа"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94 0 00 00000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4 570,1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4 570,1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8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Непрограммные направления расходов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99 0 00 00000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58 611,7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43 847,1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74,8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8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7 927 735,0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7 701 264,5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97,1</a:t>
                      </a:r>
                    </a:p>
                  </a:txBody>
                  <a:tcPr marL="8352" marR="8352" marT="8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52799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666723"/>
            <a:ext cx="6768752" cy="21441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 </a:t>
            </a:r>
            <a:endParaRPr lang="ru-RU" sz="105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Исполнение бюджета </a:t>
            </a: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Миасского городского округа за 2023 год </a:t>
            </a: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в разрезе муниципальных программ</a:t>
            </a:r>
            <a:endParaRPr lang="ru-RU" sz="28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648452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228600"/>
            <a:ext cx="8585200" cy="609600"/>
          </a:xfrm>
          <a:noFill/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благоприятного инвестиционного климата в Миасском городском округе»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" y="1028700"/>
            <a:ext cx="8636000" cy="571500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892386"/>
              </p:ext>
            </p:extLst>
          </p:nvPr>
        </p:nvGraphicFramePr>
        <p:xfrm>
          <a:off x="3635896" y="996616"/>
          <a:ext cx="5235388" cy="1066800"/>
        </p:xfrm>
        <a:graphic>
          <a:graphicData uri="http://schemas.openxmlformats.org/drawingml/2006/table">
            <a:tbl>
              <a:tblPr/>
              <a:tblGrid>
                <a:gridCol w="52353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Цель: </a:t>
                      </a: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обеспечение условий для формирования благоприятного инвестиционного климата в монопрофильном муниципальном образовании Миасский городской округ. Содействие росту экономического потенциала туризма.</a:t>
                      </a:r>
                      <a:endParaRPr lang="ru-RU" sz="13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531" marR="8531" marT="85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947163"/>
              </p:ext>
            </p:extLst>
          </p:nvPr>
        </p:nvGraphicFramePr>
        <p:xfrm>
          <a:off x="381000" y="2133600"/>
          <a:ext cx="8636001" cy="2387666"/>
        </p:xfrm>
        <a:graphic>
          <a:graphicData uri="http://schemas.openxmlformats.org/drawingml/2006/table">
            <a:tbl>
              <a:tblPr/>
              <a:tblGrid>
                <a:gridCol w="7162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58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87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312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направления </a:t>
                      </a:r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финансирования в 2023 году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5994">
                <a:tc>
                  <a:txBody>
                    <a:bodyPr/>
                    <a:lstStyle/>
                    <a:p>
                      <a:pPr algn="just"/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Продвижение и регулярное обновление контента инвестиционного портала Агентства инвестиционного развития</a:t>
                      </a:r>
                      <a:endParaRPr lang="ru-RU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0490">
                <a:tc>
                  <a:txBody>
                    <a:bodyPr/>
                    <a:lstStyle/>
                    <a:p>
                      <a:pPr algn="just"/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Сопровождение инвестиционных проектов по принципу «одного окна», а также содействие в подготовке проектов</a:t>
                      </a:r>
                      <a:endParaRPr lang="ru-RU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Текущее содержание Агентства инвестиционного развития </a:t>
                      </a:r>
                      <a:endParaRPr lang="ru-RU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  <a:endParaRPr lang="ru-RU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algn="just"/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консультационно-коммуникативных мероприятий, встреч с экспертами, семинаров, круглых столов, форумов и др.</a:t>
                      </a:r>
                    </a:p>
                  </a:txBody>
                  <a:tcPr marL="121920" marR="121920" marT="34290" marB="3429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lang="ru-RU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lang="ru-RU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96811">
                <a:tc>
                  <a:txBody>
                    <a:bodyPr/>
                    <a:lstStyle/>
                    <a:p>
                      <a:pPr algn="just"/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работ и осуществление мероприятий по подготовке и участию в муниципальных, региональных и федеральных </a:t>
                      </a:r>
                      <a:r>
                        <a:rPr lang="ru-RU" sz="11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грантовых</a:t>
                      </a:r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конкурсах</a:t>
                      </a:r>
                    </a:p>
                  </a:txBody>
                  <a:tcPr marL="121920" marR="121920" marT="34290" marB="3429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34847">
                <a:tc>
                  <a:txBody>
                    <a:bodyPr/>
                    <a:lstStyle/>
                    <a:p>
                      <a:pPr algn="just"/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Содействие в подготовке и изготовлении, распространении материалов (статьи, книги, фотоматериалы, видеосюжеты, ролики, фильмы) туристской направленности. Популяризация туристического потенциала в СМИ.</a:t>
                      </a:r>
                    </a:p>
                  </a:txBody>
                  <a:tcPr marL="121920" marR="121920" marT="34290" marB="3429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34847">
                <a:tc>
                  <a:txBody>
                    <a:bodyPr/>
                    <a:lstStyle/>
                    <a:p>
                      <a:pPr algn="just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программе</a:t>
                      </a:r>
                    </a:p>
                  </a:txBody>
                  <a:tcPr marL="121920" marR="121920" marT="34290" marB="3429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12,9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924800" y="1905000"/>
            <a:ext cx="914400" cy="158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77"/>
          <a:stretch/>
        </p:blipFill>
        <p:spPr bwMode="auto">
          <a:xfrm>
            <a:off x="457200" y="764704"/>
            <a:ext cx="2916609" cy="13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342714"/>
              </p:ext>
            </p:extLst>
          </p:nvPr>
        </p:nvGraphicFramePr>
        <p:xfrm>
          <a:off x="381000" y="4571999"/>
          <a:ext cx="8610599" cy="216408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62800"/>
                <a:gridCol w="685800"/>
                <a:gridCol w="761999"/>
              </a:tblGrid>
              <a:tr h="1624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показатели программы  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" marR="6237" marT="3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" marR="6237" marT="3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" marR="6237" marT="3509" marB="0" anchor="ctr"/>
                </a:tc>
              </a:tr>
              <a:tr h="224264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рабочих мест, созданных в рамках реализации инвестиционных проектов, ед.</a:t>
                      </a:r>
                      <a:endParaRPr lang="ru-RU" sz="11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 </a:t>
                      </a:r>
                      <a:endParaRPr lang="ru-RU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</a:t>
                      </a:r>
                      <a:endParaRPr lang="ru-RU" sz="11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/>
                </a:tc>
              </a:tr>
              <a:tr h="224264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инвестиционных проектов, получивших сопровождение по принципу «одного окна», ед.</a:t>
                      </a:r>
                      <a:endParaRPr lang="ru-RU" sz="11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1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/>
                </a:tc>
              </a:tr>
              <a:tr h="22426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оказанных консультаций по инвестиционным проектам, ед.</a:t>
                      </a:r>
                      <a:endParaRPr lang="ru-RU" sz="1100" b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</a:t>
                      </a:r>
                      <a:endParaRPr lang="ru-RU" sz="11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955</a:t>
                      </a:r>
                      <a:endParaRPr lang="ru-RU" sz="11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</a:tr>
              <a:tr h="38341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мероприятий, конференций, семинаров, курсов, «круглых столов», совещаний по вопросам инвестиционного развития, ед.</a:t>
                      </a:r>
                      <a:endParaRPr lang="ru-RU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100" b="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</a:tr>
              <a:tr h="240332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зарегистрированного туристского потока на территории Миасского городского округа, </a:t>
                      </a:r>
                      <a:r>
                        <a:rPr lang="ru-RU" sz="11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тыс.человек</a:t>
                      </a:r>
                      <a:endParaRPr lang="ru-RU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148,0</a:t>
                      </a:r>
                      <a:endParaRPr lang="ru-RU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172,4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</a:tr>
              <a:tr h="38341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конгрессно - выставочных мероприятий, фестивалей и событийных мероприятий, прошедших при участии Агентства Инвестиционного Развития с целью популяризации округа как туристической территории, ед.</a:t>
                      </a:r>
                      <a:endParaRPr lang="ru-RU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</a:tr>
              <a:tr h="224264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публикаций в СМИ о мероприятиях (событиях) в сфере туризма, ед.</a:t>
                      </a:r>
                      <a:endParaRPr lang="ru-RU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676113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9639"/>
              </p:ext>
            </p:extLst>
          </p:nvPr>
        </p:nvGraphicFramePr>
        <p:xfrm>
          <a:off x="683568" y="548677"/>
          <a:ext cx="7848872" cy="5069910"/>
        </p:xfrm>
        <a:graphic>
          <a:graphicData uri="http://schemas.openxmlformats.org/drawingml/2006/table">
            <a:tbl>
              <a:tblPr firstRow="1" firstCol="1" bandRow="1"/>
              <a:tblGrid>
                <a:gridCol w="665685"/>
                <a:gridCol w="5958348"/>
                <a:gridCol w="1224839"/>
              </a:tblGrid>
              <a:tr h="6012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№№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пункта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Содержание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Страницы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Оценка основных показателей прогноза социально-экономического развития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Миасского 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городского округа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Информация об исполнении бюджета Миасского городского округа за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2023 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6 - 9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Основные параметры бюджета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Миасского 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городского округа за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2023 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10 -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0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Доходы бюджета Округа за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2022-2023 годы 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13 - 15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Расходы бюджета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Миасского 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городского округа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 2022-2023</a:t>
                      </a:r>
                      <a:r>
                        <a:rPr lang="ru-RU" sz="12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годы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- 18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2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Информация об изменении и  выполнении индикативных показателей средней заработной платы работников бюджетных учреждений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Миасского 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городского округа за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2023 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7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Структура  расходов бюджета Округа за 2022-2023 годы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20 - 31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8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Распределение бюджетных ассигнований по государственным программам, муниципальным программам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Миасского 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городского округа и непрограммным направлениям деятельности за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2022-2023 годы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8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Динамика расходов на реализацию Национальных проектов за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2022-2023 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годы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8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Итоги реализации государственных и муниципальных программ в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2023 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году.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34 - 92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2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Основные термины и понятия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93 - 97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Контактные данные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345" y="620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Содержание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7010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64"/>
          <p:cNvSpPr>
            <a:spLocks noChangeArrowheads="1"/>
          </p:cNvSpPr>
          <p:nvPr/>
        </p:nvSpPr>
        <p:spPr bwMode="auto">
          <a:xfrm>
            <a:off x="457200" y="43513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1" name="Rectangle 66"/>
          <p:cNvSpPr>
            <a:spLocks noChangeArrowheads="1"/>
          </p:cNvSpPr>
          <p:nvPr/>
        </p:nvSpPr>
        <p:spPr bwMode="auto">
          <a:xfrm>
            <a:off x="457200" y="4808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68"/>
          <p:cNvSpPr>
            <a:spLocks noChangeArrowheads="1"/>
          </p:cNvSpPr>
          <p:nvPr/>
        </p:nvSpPr>
        <p:spPr bwMode="auto">
          <a:xfrm>
            <a:off x="457200" y="7904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4" name="Rectangle 69"/>
          <p:cNvSpPr>
            <a:spLocks noChangeArrowheads="1"/>
          </p:cNvSpPr>
          <p:nvPr/>
        </p:nvSpPr>
        <p:spPr bwMode="auto">
          <a:xfrm>
            <a:off x="457200" y="9590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PT Astra Serif" charset="-52"/>
                <a:ea typeface="Calibri" pitchFamily="34" charset="0"/>
                <a:cs typeface="Times New Roman" pitchFamily="18" charset="0"/>
              </a:rPr>
              <a:t>Общее количество целевых показателей программы, </a:t>
            </a: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PT Astra Serif" charset="-52"/>
                <a:ea typeface="Calibri" pitchFamily="34" charset="0"/>
                <a:cs typeface="Times New Roman" pitchFamily="18" charset="0"/>
              </a:rPr>
              <a:t>в том числе:	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1" name="Rectangle 77"/>
          <p:cNvSpPr>
            <a:spLocks noChangeArrowheads="1"/>
          </p:cNvSpPr>
          <p:nvPr/>
        </p:nvSpPr>
        <p:spPr bwMode="auto">
          <a:xfrm>
            <a:off x="457200" y="3541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63" name="Rectangle 79"/>
          <p:cNvSpPr>
            <a:spLocks noChangeArrowheads="1"/>
          </p:cNvSpPr>
          <p:nvPr/>
        </p:nvSpPr>
        <p:spPr bwMode="auto">
          <a:xfrm>
            <a:off x="457200" y="66373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4" name="Rectangle 80"/>
          <p:cNvSpPr>
            <a:spLocks noChangeArrowheads="1"/>
          </p:cNvSpPr>
          <p:nvPr/>
        </p:nvSpPr>
        <p:spPr bwMode="auto">
          <a:xfrm>
            <a:off x="457200" y="8323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PT Astra Serif" charset="-52"/>
                <a:ea typeface="Calibri" pitchFamily="34" charset="0"/>
                <a:cs typeface="Times New Roman" pitchFamily="18" charset="0"/>
              </a:rPr>
              <a:t>Общее количество целевых показателей программы, </a:t>
            </a: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PT Astra Serif" charset="-52"/>
                <a:ea typeface="Calibri" pitchFamily="34" charset="0"/>
                <a:cs typeface="Times New Roman" pitchFamily="18" charset="0"/>
              </a:rPr>
              <a:t>в том числе:	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96448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7616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6400" y="304800"/>
            <a:ext cx="8585200" cy="609600"/>
          </a:xfr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16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муниципальной службы </a:t>
            </a:r>
            <a:br>
              <a:rPr lang="ru-RU" sz="16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Администрации Миасского городского округа»</a:t>
            </a:r>
            <a:endParaRPr lang="ru-RU" sz="16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421801"/>
              </p:ext>
            </p:extLst>
          </p:nvPr>
        </p:nvGraphicFramePr>
        <p:xfrm>
          <a:off x="2019300" y="990600"/>
          <a:ext cx="6781800" cy="557170"/>
        </p:xfrm>
        <a:graphic>
          <a:graphicData uri="http://schemas.openxmlformats.org/drawingml/2006/table">
            <a:tbl>
              <a:tblPr/>
              <a:tblGrid>
                <a:gridCol w="6781800"/>
              </a:tblGrid>
              <a:tr h="5334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Цель: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организационных, информационных, финансовых условий для развития муниципальной службы в Администрации Миасского городского округа как важнейшего механизма муниципального управления</a:t>
                      </a:r>
                    </a:p>
                  </a:txBody>
                  <a:tcPr marL="8531" marR="8531" marT="85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173835"/>
              </p:ext>
            </p:extLst>
          </p:nvPr>
        </p:nvGraphicFramePr>
        <p:xfrm>
          <a:off x="251520" y="2996952"/>
          <a:ext cx="8752780" cy="92101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7050980"/>
                <a:gridCol w="841215"/>
                <a:gridCol w="860585"/>
              </a:tblGrid>
              <a:tr h="2469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</a:t>
                      </a:r>
                      <a:r>
                        <a:rPr lang="ru-RU" sz="1300" b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</a:t>
                      </a:r>
                      <a:r>
                        <a:rPr lang="ru-RU" sz="13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финансирования, млн. рублей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" marR="6237" marT="3509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" marR="6237" marT="3509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" marR="6237" marT="3509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62122">
                <a:tc>
                  <a:txBody>
                    <a:bodyPr/>
                    <a:lstStyle/>
                    <a:p>
                      <a:pPr algn="just"/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квалификации муниципальных служащих, в том числе по основам государственной политики </a:t>
                      </a:r>
                      <a:b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развитию конкуренции и антимонопольного законодательства (с получением удостоверения государственного образца), обучение на семинарах, профессиональная переподготовка муниципальных служащих (с получением удостоверения государственного образца по программам профессиональной переподготовки не менее 250 часов)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" marR="6237" marT="3509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 smtClean="0"/>
                    </a:p>
                    <a:p>
                      <a:pPr algn="ctr"/>
                      <a:r>
                        <a:rPr lang="ru-RU" sz="1100" dirty="0" smtClean="0"/>
                        <a:t>0,073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 smtClean="0"/>
                    </a:p>
                    <a:p>
                      <a:pPr algn="ctr"/>
                      <a:r>
                        <a:rPr lang="ru-RU" sz="1100" dirty="0" smtClean="0"/>
                        <a:t>0,073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</a:tr>
            </a:tbl>
          </a:graphicData>
        </a:graphic>
      </p:graphicFrame>
      <p:sp>
        <p:nvSpPr>
          <p:cNvPr id="15" name="Блок-схема: магнитный диск 14"/>
          <p:cNvSpPr/>
          <p:nvPr/>
        </p:nvSpPr>
        <p:spPr>
          <a:xfrm>
            <a:off x="2743199" y="1870724"/>
            <a:ext cx="381000" cy="934775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Блок-схема: магнитный диск 17"/>
          <p:cNvSpPr/>
          <p:nvPr/>
        </p:nvSpPr>
        <p:spPr>
          <a:xfrm>
            <a:off x="3844290" y="1885405"/>
            <a:ext cx="327660" cy="905411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2295522" y="15240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Объем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финансирования, 2023 год, </a:t>
            </a:r>
          </a:p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(млн. рублей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55776" y="2713157"/>
            <a:ext cx="2088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План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Факт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00400" y="2466945"/>
            <a:ext cx="5075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0,073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67200" y="2405389"/>
            <a:ext cx="592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0,073</a:t>
            </a:r>
          </a:p>
          <a:p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314702043"/>
              </p:ext>
            </p:extLst>
          </p:nvPr>
        </p:nvGraphicFramePr>
        <p:xfrm>
          <a:off x="5181600" y="1600201"/>
          <a:ext cx="3565566" cy="1295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53889"/>
            <a:ext cx="1485900" cy="1613111"/>
          </a:xfrm>
          <a:prstGeom prst="rect">
            <a:avLst/>
          </a:prstGeom>
        </p:spPr>
      </p:pic>
      <p:graphicFrame>
        <p:nvGraphicFramePr>
          <p:cNvPr id="14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5018967"/>
              </p:ext>
            </p:extLst>
          </p:nvPr>
        </p:nvGraphicFramePr>
        <p:xfrm>
          <a:off x="220216" y="4005065"/>
          <a:ext cx="8744272" cy="271858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232104"/>
                <a:gridCol w="792088"/>
                <a:gridCol w="720080"/>
              </a:tblGrid>
              <a:tr h="22684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целевых показателей – 5, в том числе: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" marR="6237" marT="3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" marR="6237" marT="3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" marR="6237" marT="3509" marB="0" anchor="ctr"/>
                </a:tc>
              </a:tr>
              <a:tr h="387226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соответствия муниципальных правовых актов, регулирующих вопросы муниципальной</a:t>
                      </a:r>
                      <a:r>
                        <a:rPr lang="ru-RU" sz="12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службы</a:t>
                      </a: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действующему законодательству, %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ru-RU" sz="12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 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</a:tr>
              <a:tr h="387226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вакантных должностей муниципальной службы, замещаемых на основе назначения из кадрового</a:t>
                      </a:r>
                      <a:r>
                        <a:rPr lang="ru-RU" sz="12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резерва и по результатам конкурсов</a:t>
                      </a: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ru-RU" sz="12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121920" marR="121920" marT="34290" marB="34290"/>
                </a:tc>
              </a:tr>
              <a:tr h="22649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специалистов, имеющих стаж муниципальной службы: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</a:tr>
              <a:tr h="22649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3 до 5 лет, %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34,0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</a:tr>
              <a:tr h="22649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5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10 лет, %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27,84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</a:tr>
              <a:tr h="387226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служащих, прошедших повышение квалификации, обучение на семинарах в текущем году, %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29,0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7,38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</a:tr>
              <a:tr h="245845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служащих,</a:t>
                      </a:r>
                      <a:r>
                        <a:rPr lang="ru-RU" sz="12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должностные инструкции которых содержат показатели результативности</a:t>
                      </a: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2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375673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304800"/>
            <a:ext cx="8585200" cy="609600"/>
          </a:xfr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br>
              <a:rPr lang="ru-RU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деятельности Администрации МГО»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" y="1028700"/>
            <a:ext cx="8636000" cy="571500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67793"/>
              </p:ext>
            </p:extLst>
          </p:nvPr>
        </p:nvGraphicFramePr>
        <p:xfrm>
          <a:off x="457200" y="1066800"/>
          <a:ext cx="8356601" cy="435250"/>
        </p:xfrm>
        <a:graphic>
          <a:graphicData uri="http://schemas.openxmlformats.org/drawingml/2006/table">
            <a:tbl>
              <a:tblPr/>
              <a:tblGrid>
                <a:gridCol w="8356601"/>
              </a:tblGrid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Цели: Создание условий для решения вопросов местного значения, отнесенных к компетенции Администрации МГО.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531" marR="8531" marT="85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484494"/>
              </p:ext>
            </p:extLst>
          </p:nvPr>
        </p:nvGraphicFramePr>
        <p:xfrm>
          <a:off x="251520" y="5205115"/>
          <a:ext cx="8788400" cy="1066799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7086600"/>
                <a:gridCol w="841215"/>
                <a:gridCol w="860585"/>
              </a:tblGrid>
              <a:tr h="31147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направления финансирования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85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бюджетных назначений по расходам                                             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4568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рационального использования средств на потребление топливно-энергетических ресурсов, ГСМ, услуг связи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365826" y="4886325"/>
            <a:ext cx="1524000" cy="171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1844824"/>
            <a:ext cx="2809875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0912708"/>
              </p:ext>
            </p:extLst>
          </p:nvPr>
        </p:nvGraphicFramePr>
        <p:xfrm>
          <a:off x="5076056" y="1700808"/>
          <a:ext cx="3496236" cy="2707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8178087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0344210"/>
              </p:ext>
            </p:extLst>
          </p:nvPr>
        </p:nvGraphicFramePr>
        <p:xfrm>
          <a:off x="304800" y="457201"/>
          <a:ext cx="8686800" cy="3163359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6504914"/>
                <a:gridCol w="1081682"/>
                <a:gridCol w="1100204"/>
              </a:tblGrid>
              <a:tr h="41428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</a:t>
                      </a:r>
                      <a:r>
                        <a:rPr lang="ru-RU" sz="1200" b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целевых показателей </a:t>
                      </a:r>
                      <a:r>
                        <a:rPr lang="ru-RU" sz="12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5, в том числе: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" marR="6237" marT="350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82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показатели программы 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" marR="6237" marT="3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" marR="6237" marT="3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" marR="6237" marT="3509" marB="0" anchor="ctr"/>
                </a:tc>
              </a:tr>
              <a:tr h="46589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НПА в соответствии с требованиями Федерального и регионального законодательства, 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43794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бюджетных назначений по доходам  Администрации МГО, 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31681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сметы расходов Администрации МГО, %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39135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лимитов потребления топливно-энергетических ресурсов, ГСМ, услуг связи, %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6988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замечаний выявленных при проверке контролирующими органами отчетности, ед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более пяти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218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305073"/>
            <a:ext cx="8208912" cy="387623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Муниципальная программа «Благоустройство на территории Миасского городского округа»</a:t>
            </a: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539552" y="764704"/>
            <a:ext cx="792088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Цель: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  сохранение и оздоровление среды, окружающей человека в Миасском городском округе, обеспечение комфортного проживания жителей, благоустройство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территорий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922565"/>
              </p:ext>
            </p:extLst>
          </p:nvPr>
        </p:nvGraphicFramePr>
        <p:xfrm>
          <a:off x="179512" y="3645025"/>
          <a:ext cx="8604956" cy="25985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79334"/>
                <a:gridCol w="812811"/>
                <a:gridCol w="812811"/>
              </a:tblGrid>
              <a:tr h="3963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Основные направления финансирования (мероприятия</a:t>
                      </a: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), млн. рублей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91000"/>
                      </a:schemeClr>
                    </a:solidFill>
                  </a:tcPr>
                </a:tc>
              </a:tr>
              <a:tr h="3650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Благоустройство дворовых и общегородских территорий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Миасского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городского округа, в том числе по избирательным округам (детские, спортивные городки, асфальтирование, ограждение и т.д.)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91000"/>
                      </a:schemeClr>
                    </a:solidFill>
                  </a:tcPr>
                </a:tc>
              </a:tr>
              <a:tr h="2364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</a:t>
                      </a:r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том числе </a:t>
                      </a:r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 счет средств областного бюджета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91000"/>
                      </a:schemeClr>
                    </a:solidFill>
                  </a:tcPr>
                </a:tc>
              </a:tr>
              <a:tr h="2025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Ремонт памятника погибшим в годы Великой Отечественной войны в п. В.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Атлян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91000"/>
                      </a:schemeClr>
                    </a:solidFill>
                  </a:tcPr>
                </a:tc>
              </a:tr>
              <a:tr h="2025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Акарицидная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обработка от клещей городских территорий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Миасского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91000"/>
                      </a:schemeClr>
                    </a:solidFill>
                  </a:tcPr>
                </a:tc>
              </a:tr>
              <a:tr h="2025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Обслуживание фонтана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91000"/>
                      </a:schemeClr>
                    </a:solidFill>
                  </a:tcPr>
                </a:tc>
              </a:tr>
              <a:tr h="3650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Регулирование численности безнадзорных животных и защита граждан от нападения безнадзорных, бродячих, больных животных на территории Миасского городского округа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91000"/>
                      </a:schemeClr>
                    </a:solidFill>
                  </a:tcPr>
                </a:tc>
              </a:tr>
              <a:tr h="2025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</a:t>
                      </a:r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том числе </a:t>
                      </a:r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 счет средств областного бюджета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91000"/>
                      </a:schemeClr>
                    </a:solidFill>
                  </a:tcPr>
                </a:tc>
              </a:tr>
              <a:tr h="2025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Устройство, демонтаж ледовых городков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91000"/>
                      </a:schemeClr>
                    </a:solidFill>
                  </a:tcPr>
                </a:tc>
              </a:tr>
              <a:tr h="2025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Ремонт мостов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tint val="2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9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91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554" name="AutoShape 2" descr="В Миассе завершили благоустройство сквера"/>
          <p:cNvSpPr>
            <a:spLocks noChangeAspect="1" noChangeArrowheads="1"/>
          </p:cNvSpPr>
          <p:nvPr/>
        </p:nvSpPr>
        <p:spPr bwMode="auto">
          <a:xfrm>
            <a:off x="155575" y="-769938"/>
            <a:ext cx="2857500" cy="1609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1414780"/>
              </p:ext>
            </p:extLst>
          </p:nvPr>
        </p:nvGraphicFramePr>
        <p:xfrm>
          <a:off x="3779912" y="1196752"/>
          <a:ext cx="2664296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Диаграмма 11" title="Объем финансирования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7273925"/>
              </p:ext>
            </p:extLst>
          </p:nvPr>
        </p:nvGraphicFramePr>
        <p:xfrm>
          <a:off x="6300192" y="1229282"/>
          <a:ext cx="2448272" cy="2199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074" name="Picture 2" descr="Миасс, бульвар Мира, фонтан | Заметки про то, другое и прочее | Дзе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14" y="1484784"/>
            <a:ext cx="3502109" cy="196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06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323528" y="548681"/>
            <a:ext cx="813690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Муниципальная программа «Благоустройство на территории Миасского городского округа»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451072"/>
              </p:ext>
            </p:extLst>
          </p:nvPr>
        </p:nvGraphicFramePr>
        <p:xfrm>
          <a:off x="395536" y="1484784"/>
          <a:ext cx="8424935" cy="42707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26635"/>
                <a:gridCol w="799150"/>
                <a:gridCol w="799150"/>
              </a:tblGrid>
              <a:tr h="3331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Целевые показатели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программы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Наименование </a:t>
                      </a:r>
                      <a:r>
                        <a:rPr lang="ru-RU" sz="13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показателя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факт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</a:tr>
              <a:tr h="9179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благоустроенных дворовых и общегородских территорий (объектов) Миасского городского округа (включая асфальтирование проездов и тротуаров, устройство ограждений, ливневок), 1 единица – 1 двор или объект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обустроенных детских игровых и спортивных площадок на дворовых и общегородских территориях, 1 единица – 1 двор или объект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обустроенных зимних городков с установкой новогодних елей на территории Миасского городского округа, шт.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</a:tr>
              <a:tr h="3331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Площадь акарицидной обработки от клещей городских территорий Миасского, 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</a:tr>
              <a:tr h="3331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отремонтированных памятников и памятных знаков, шт.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</a:tr>
              <a:tr h="4139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благоустроенных лестниц, шт.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</a:tr>
              <a:tr h="3331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фонтанов, подлежащих обслуживанию, шт.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</a:tr>
              <a:tr h="3331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отловленных безнадзорных собак, голов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14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95536" y="135459"/>
            <a:ext cx="8424863" cy="62924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Муниципальная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программа «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Организация функционирования объектов коммунальной инфраструктуры Миасского городского округа»</a:t>
            </a: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426021" y="644724"/>
            <a:ext cx="819445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Цель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: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 обеспечение бесперебойного и безаварийного функционирования объектов коммунальной инфраструктуры Миасского городского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округа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959762"/>
              </p:ext>
            </p:extLst>
          </p:nvPr>
        </p:nvGraphicFramePr>
        <p:xfrm>
          <a:off x="395536" y="3068960"/>
          <a:ext cx="8280919" cy="9513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09941"/>
                <a:gridCol w="785489"/>
                <a:gridCol w="785489"/>
              </a:tblGrid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Основные направления финансирования (мероприятия</a:t>
                      </a:r>
                      <a:r>
                        <a:rPr lang="ru-RU" sz="13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), млн. рублей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факт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Актуализация схемы теплоснабжения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Подготовка объектов коммунальной инфраструктуры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Миасского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городского округа к отопительному периоду - </a:t>
                      </a:r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 счет средств областного бюджета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318473"/>
              </p:ext>
            </p:extLst>
          </p:nvPr>
        </p:nvGraphicFramePr>
        <p:xfrm>
          <a:off x="411564" y="4149080"/>
          <a:ext cx="8208912" cy="25460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24636"/>
                <a:gridCol w="757708"/>
                <a:gridCol w="826568"/>
              </a:tblGrid>
              <a:tr h="2008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Целевые показатели программы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6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Наименование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показателя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факт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370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Число аварий на источниках тепловой энергии и на тепловых сетях в течение отопительного периода (на основных: АО «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ЭнСер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», АО «ММЗ», МУП МГО «Городское хозяйство») и объектах коммунальной инфраструктуры,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1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Процент потерь тепловой энергии при ее передаче и транспортировки от поставщика (производителя) до конечного потребителя (от основных АО «ЭнСер», АО «ММЗ»),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28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Наличие Паспорта готовности теплоснабжающих организаций с отопительному периоду,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775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объектов электросетевого комплекса Миасского городского округа, обслуживаемого МУП «Городская управляющая компания, подготовленных к бесперебойной и безаварийной работе,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093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объектов газоснабжения, приведенных к нормативным параметрам, шт.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7394798"/>
              </p:ext>
            </p:extLst>
          </p:nvPr>
        </p:nvGraphicFramePr>
        <p:xfrm>
          <a:off x="4211960" y="908720"/>
          <a:ext cx="4272781" cy="2062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098" name="Picture 2" descr="Ремонт и обслуживание тепловых сетей в Тюмен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20" y="1124744"/>
            <a:ext cx="3281883" cy="184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99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1520" y="260648"/>
            <a:ext cx="8712968" cy="60940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Муниципальная программа Миасского городского округа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«Чистая вода»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</p:txBody>
      </p:sp>
      <p:pic>
        <p:nvPicPr>
          <p:cNvPr id="3" name="Рисунок 2" descr="https://gsenzao.ru/wp-content/uploads/2021/07/voda-0710.jp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0471" y="1080892"/>
            <a:ext cx="3816424" cy="29523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355976" y="108089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u="sng" dirty="0">
                <a:latin typeface="Times New Roman"/>
                <a:ea typeface="Times New Roman"/>
              </a:rPr>
              <a:t>Цель</a:t>
            </a:r>
            <a:r>
              <a:rPr lang="ru-RU" sz="1600" b="1" dirty="0">
                <a:latin typeface="Times New Roman"/>
                <a:ea typeface="Times New Roman"/>
              </a:rPr>
              <a:t>:</a:t>
            </a:r>
            <a:r>
              <a:rPr lang="ru-RU" sz="1600" dirty="0">
                <a:latin typeface="Times New Roman"/>
                <a:ea typeface="Times New Roman"/>
              </a:rPr>
              <a:t> повышение качества питьевой воды для населения </a:t>
            </a:r>
            <a:r>
              <a:rPr lang="ru-RU" sz="1600" dirty="0" err="1">
                <a:latin typeface="Times New Roman"/>
                <a:ea typeface="Times New Roman"/>
              </a:rPr>
              <a:t>Миасского</a:t>
            </a:r>
            <a:r>
              <a:rPr lang="ru-RU" sz="1600" dirty="0">
                <a:latin typeface="Times New Roman"/>
                <a:ea typeface="Times New Roman"/>
              </a:rPr>
              <a:t> городского округа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500413232"/>
              </p:ext>
            </p:extLst>
          </p:nvPr>
        </p:nvGraphicFramePr>
        <p:xfrm>
          <a:off x="4355976" y="1699595"/>
          <a:ext cx="4257675" cy="233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522815"/>
              </p:ext>
            </p:extLst>
          </p:nvPr>
        </p:nvGraphicFramePr>
        <p:xfrm>
          <a:off x="320471" y="4365104"/>
          <a:ext cx="8229600" cy="792088"/>
        </p:xfrm>
        <a:graphic>
          <a:graphicData uri="http://schemas.openxmlformats.org/drawingml/2006/table">
            <a:tbl>
              <a:tblPr firstRow="1" firstCol="1" bandRow="1"/>
              <a:tblGrid>
                <a:gridCol w="6367228"/>
                <a:gridCol w="931186"/>
                <a:gridCol w="931186"/>
              </a:tblGrid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Основные направления финансирования, млн. рублей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285" marR="59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D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план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285" marR="59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D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факт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285" marR="59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DF8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Строительство, реконструкция объектов водоснабжения (в том числе проектно-изыскательские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работы системы водоснабжения в п. </a:t>
                      </a:r>
                      <a:r>
                        <a:rPr lang="ru-RU" sz="1200" dirty="0" err="1" smtClean="0">
                          <a:effectLst/>
                          <a:latin typeface="Times New Roman"/>
                          <a:ea typeface="Times New Roman"/>
                        </a:rPr>
                        <a:t>Мелентьевка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 города Миасса)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285" marR="59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</a:p>
                  </a:txBody>
                  <a:tcPr marL="59285" marR="59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</a:p>
                  </a:txBody>
                  <a:tcPr marL="59285" marR="59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731858"/>
              </p:ext>
            </p:extLst>
          </p:nvPr>
        </p:nvGraphicFramePr>
        <p:xfrm>
          <a:off x="320471" y="5517232"/>
          <a:ext cx="8229600" cy="652072"/>
        </p:xfrm>
        <a:graphic>
          <a:graphicData uri="http://schemas.openxmlformats.org/drawingml/2006/table">
            <a:tbl>
              <a:tblPr firstRow="1" firstCol="1" bandRow="1"/>
              <a:tblGrid>
                <a:gridCol w="6367228"/>
                <a:gridCol w="931186"/>
                <a:gridCol w="931186"/>
              </a:tblGrid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Целевые показатели программы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285" marR="59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D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план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285" marR="59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D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факт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285" marR="59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DF8"/>
                    </a:solidFill>
                  </a:tcPr>
                </a:tc>
              </a:tr>
              <a:tr h="2920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Количество объектов, по которым выполнены </a:t>
                      </a:r>
                      <a:r>
                        <a:rPr lang="ru-RU" sz="1200" dirty="0" err="1">
                          <a:effectLst/>
                          <a:latin typeface="Times New Roman"/>
                          <a:ea typeface="Times New Roman"/>
                        </a:rPr>
                        <a:t>проектно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–изыскательские работы, ед.</a:t>
                      </a:r>
                    </a:p>
                  </a:txBody>
                  <a:tcPr marL="59285" marR="59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59285" marR="59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59285" marR="592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43109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305073"/>
            <a:ext cx="8352928" cy="60364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Муниципальная программа «Организация ритуальных услуг и содержание мест захоронений на территории Миасского городского округа»</a:t>
            </a: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296310" y="908720"/>
            <a:ext cx="8380146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Цель: исполнение полномочий органов местного самоуправления в области  организации ритуальных услуг и содержания мест захоронений на территории Миасского городского округа,  а также по доставке тел умерших до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морга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689960"/>
              </p:ext>
            </p:extLst>
          </p:nvPr>
        </p:nvGraphicFramePr>
        <p:xfrm>
          <a:off x="323528" y="3140969"/>
          <a:ext cx="8568952" cy="1676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84776"/>
                <a:gridCol w="792387"/>
                <a:gridCol w="791789"/>
              </a:tblGrid>
              <a:tr h="2627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Основные направления финансирования (мероприятия</a:t>
                      </a:r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), млн. рублей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факт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674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Уборка территории кладбищ (кроме могил) и вывоз мусора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274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Санитарная вырубка кустарника и сухих деревьев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503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Обустройство периметра ограждения территории кладбищ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Доставка тел умерших до морга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51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Погребение умерших на безвозмездной основе (в рамках гарантированного перечня услуг по погребению)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621858"/>
              </p:ext>
            </p:extLst>
          </p:nvPr>
        </p:nvGraphicFramePr>
        <p:xfrm>
          <a:off x="323588" y="4869160"/>
          <a:ext cx="8496944" cy="17735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12768"/>
                <a:gridCol w="792088"/>
                <a:gridCol w="792088"/>
              </a:tblGrid>
              <a:tr h="72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Целевые показатели программы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5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Наименование целевого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факт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415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Площадь вырубки кустарника, 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415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Площадь уборки территорий кладбищ (кроме могил) и вывоз мусора, 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415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доставленных тел (останков) умерших (погибших) граждан до морга,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415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Увеличения периметра ограждения территорий кладбищг, п.м.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188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погребений на безвозмездной основе (в рамках гарантированного перечня услуг по погребению), тел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2" descr="https://fs3.fotoload.ru/f/0518/1526725700/1024x768/bcd633a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1520204"/>
            <a:ext cx="2376264" cy="1473236"/>
          </a:xfrm>
          <a:prstGeom prst="rect">
            <a:avLst/>
          </a:prstGeom>
          <a:noFill/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3779694"/>
              </p:ext>
            </p:extLst>
          </p:nvPr>
        </p:nvGraphicFramePr>
        <p:xfrm>
          <a:off x="4211960" y="1340768"/>
          <a:ext cx="3168352" cy="1751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3719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24936" cy="60364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Муниципальная программа «Развитие общественного транспорта в Миасском городском округе»</a:t>
            </a: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467544" y="692696"/>
            <a:ext cx="8424936" cy="504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Цель: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формирование современной безопасной и качественной системы регулярных перевозок, обеспечивающей минимальные затраты времени и средств при перемещении пассажиров на городском пассажирском транспорте города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Миасса</a:t>
            </a:r>
            <a:endParaRPr lang="ru-RU" sz="1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823988"/>
              </p:ext>
            </p:extLst>
          </p:nvPr>
        </p:nvGraphicFramePr>
        <p:xfrm>
          <a:off x="467544" y="3140968"/>
          <a:ext cx="8280919" cy="13952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09941"/>
                <a:gridCol w="785489"/>
                <a:gridCol w="785489"/>
              </a:tblGrid>
              <a:tr h="1148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Основные направления финансирования (мероприятия</a:t>
                      </a: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), млн. рублей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097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Субсидии предприятиям электротранспорта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858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</a:t>
                      </a:r>
                      <a:r>
                        <a:rPr lang="ru-RU" sz="11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том числе </a:t>
                      </a:r>
                      <a:r>
                        <a:rPr lang="ru-RU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 счет средств областного бюджета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09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Субсидии предприятиям автотранспорта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</a:t>
                      </a:r>
                      <a:r>
                        <a:rPr lang="ru-RU" sz="11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том числе </a:t>
                      </a:r>
                      <a:r>
                        <a:rPr lang="ru-RU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 счет средств областного бюджета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Выполнение научно-исследовательских работ по разработке маршрутной сети общественного транспорта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Миасского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746202"/>
              </p:ext>
            </p:extLst>
          </p:nvPr>
        </p:nvGraphicFramePr>
        <p:xfrm>
          <a:off x="467544" y="4653136"/>
          <a:ext cx="8280920" cy="20855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96744"/>
                <a:gridCol w="792088"/>
                <a:gridCol w="792088"/>
              </a:tblGrid>
              <a:tr h="3096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Целевые показатели программы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6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Наименование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показателя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328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Выполнение предусмотренного расписанием количества рейсов электротранспорта - регулярность сообщения,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096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Выполнение предусмотренного расписанием количества рейсов автотранспорта - регулярность сообщения,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096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муниципальных транспортных средств, соответствующих требованиям законодательства в отношении маломобильных групп населения, а также соответствующего экологическим нормам и требованиям,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122" name="Picture 2" descr="В Миассе начал работу новый автобусный маршрут: NewsMiass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233539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8775885"/>
              </p:ext>
            </p:extLst>
          </p:nvPr>
        </p:nvGraphicFramePr>
        <p:xfrm>
          <a:off x="6516216" y="1064255"/>
          <a:ext cx="1944216" cy="1356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7635153"/>
              </p:ext>
            </p:extLst>
          </p:nvPr>
        </p:nvGraphicFramePr>
        <p:xfrm>
          <a:off x="5940152" y="1238458"/>
          <a:ext cx="2808313" cy="1830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4996541"/>
              </p:ext>
            </p:extLst>
          </p:nvPr>
        </p:nvGraphicFramePr>
        <p:xfrm>
          <a:off x="2802939" y="913756"/>
          <a:ext cx="3497253" cy="2294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211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424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305073"/>
            <a:ext cx="8352928" cy="89167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Муниципальная программа «Повышение безопасности дорожного движения на территории Миасского городского округа»</a:t>
            </a: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611560" y="1052736"/>
            <a:ext cx="4464496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Цель: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 создание условий для обеспечения охраны жизни и здоровья граждан, их законных прав на безопасные условия движения на улицах и дорогах Миасского городского округа.</a:t>
            </a:r>
          </a:p>
        </p:txBody>
      </p:sp>
      <p:pic>
        <p:nvPicPr>
          <p:cNvPr id="19458" name="Picture 2" descr="Что такое безопасность дорожного движения БДД: меры обеспечения  безопасности дорожного движен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268760"/>
            <a:ext cx="2558063" cy="1440160"/>
          </a:xfrm>
          <a:prstGeom prst="rect">
            <a:avLst/>
          </a:prstGeom>
          <a:noFill/>
        </p:spPr>
      </p:pic>
      <p:graphicFrame>
        <p:nvGraphicFramePr>
          <p:cNvPr id="7" name="Диаграмма 6" title="Объем финансирования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8272376"/>
              </p:ext>
            </p:extLst>
          </p:nvPr>
        </p:nvGraphicFramePr>
        <p:xfrm>
          <a:off x="4932040" y="2996952"/>
          <a:ext cx="3672408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5477947"/>
              </p:ext>
            </p:extLst>
          </p:nvPr>
        </p:nvGraphicFramePr>
        <p:xfrm>
          <a:off x="611560" y="2764264"/>
          <a:ext cx="4099399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8256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251520" y="305073"/>
            <a:ext cx="8352928" cy="89167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Муниципальная программа «Повышение безопасности дорожного движения на территории Миасского городского округа»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574189"/>
              </p:ext>
            </p:extLst>
          </p:nvPr>
        </p:nvGraphicFramePr>
        <p:xfrm>
          <a:off x="539552" y="1412778"/>
          <a:ext cx="8208911" cy="18043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51593"/>
                <a:gridCol w="778659"/>
                <a:gridCol w="778659"/>
              </a:tblGrid>
              <a:tr h="3240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Основные направления финансирования (мероприятия</a:t>
                      </a:r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), млн. рублей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факт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320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Внедрение и содержание технических средств, организация и регулирование дорожного движения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240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Приведение пешеходных переходов в соответствие с требованиями нормативов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960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</a:t>
                      </a:r>
                      <a:r>
                        <a:rPr lang="ru-RU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том числе </a:t>
                      </a:r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 счет средств областного бюджета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240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Разработка проектов организации дорожного движения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424482"/>
              </p:ext>
            </p:extLst>
          </p:nvPr>
        </p:nvGraphicFramePr>
        <p:xfrm>
          <a:off x="539552" y="3573016"/>
          <a:ext cx="8208911" cy="19248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51593"/>
                <a:gridCol w="778659"/>
                <a:gridCol w="778659"/>
              </a:tblGrid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Целевые показатели программы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5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факт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195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установленных светоотражающих дорожных знаков, шт.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937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пешеходных переходов, приведенных в соответствие с требованиями  новых национальных стандартов и нормативов, шт.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разработанных проектов организации дорожного движения, шт.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899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67744" y="908720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безопасности жизнедеятельности населения Миасского городского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1937014" cy="1754614"/>
          </a:xfrm>
          <a:prstGeom prst="rect">
            <a:avLst/>
          </a:prstGeom>
          <a:solidFill>
            <a:schemeClr val="accent1">
              <a:alpha val="73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409960"/>
              </p:ext>
            </p:extLst>
          </p:nvPr>
        </p:nvGraphicFramePr>
        <p:xfrm>
          <a:off x="395536" y="2636912"/>
          <a:ext cx="8280919" cy="129614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975609"/>
                <a:gridCol w="1152655"/>
                <a:gridCol w="1152655"/>
              </a:tblGrid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направления финансирования,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млн. рублей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135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мероприятий в области гражданской обороны, чрезвычайных ситуаций и содержание МКУ «Управление ГОЧС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007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Защита населения и территории Миасского городского округа от чрезвычайных ситуаций, обеспечение пожарной безопасности и безопасности людей на водных объектах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600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и обеспечение устойчивого функционирования комплексной системы экстренного оповещения населения Миасского городского округа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928624"/>
              </p:ext>
            </p:extLst>
          </p:nvPr>
        </p:nvGraphicFramePr>
        <p:xfrm>
          <a:off x="395536" y="4149077"/>
          <a:ext cx="8280920" cy="238779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6875505"/>
                <a:gridCol w="685335"/>
                <a:gridCol w="720080"/>
              </a:tblGrid>
              <a:tr h="244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программы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312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Выполнение Плана общегородских мероприятий в области гражданской обороны и чрезвычайных </a:t>
                      </a:r>
                      <a:r>
                        <a:rPr lang="ru-RU" sz="11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ситуаций, %</a:t>
                      </a:r>
                      <a:endParaRPr lang="ru-RU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917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прошедших обучение на курсах гражданской обороны МКУ «Управление ГОЧС» должностных лиц и специалистов ГО учреждений и организаций </a:t>
                      </a:r>
                      <a:r>
                        <a:rPr lang="ru-RU" sz="11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МГО, чел.</a:t>
                      </a:r>
                      <a:endParaRPr lang="ru-RU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340</a:t>
                      </a:r>
                      <a:endParaRPr lang="ru-RU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561</a:t>
                      </a:r>
                      <a:endParaRPr lang="ru-RU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917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Выполнение предписаний надзорных органов по устранению нарушений требований пожарной безопасности в населенных </a:t>
                      </a:r>
                      <a:r>
                        <a:rPr lang="ru-RU" sz="11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пунктах, %</a:t>
                      </a:r>
                      <a:endParaRPr lang="ru-RU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448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Оснащение мест, запрещенных к купанию, информационными знаками о запрете </a:t>
                      </a:r>
                      <a:r>
                        <a:rPr lang="ru-RU" sz="11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купания, %</a:t>
                      </a:r>
                      <a:endParaRPr lang="ru-RU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917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Обеспеченность материальными ресурсами для выполнения мероприятий гражданской обороны и ликвидации чрезвычайных ситуаций на территории Миасского городского </a:t>
                      </a:r>
                      <a:r>
                        <a:rPr lang="ru-RU" sz="11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округа, %</a:t>
                      </a:r>
                      <a:endParaRPr lang="ru-RU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917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работоспособности комплексной системы экстренного оповещения населения Миасского городского округа (КСЭОН</a:t>
                      </a:r>
                      <a:r>
                        <a:rPr lang="ru-RU" sz="11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), %</a:t>
                      </a:r>
                      <a:endParaRPr lang="ru-RU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467544" y="201211"/>
            <a:ext cx="8280920" cy="4914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Миасского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</a:t>
            </a:r>
          </a:p>
          <a:p>
            <a:pPr lvl="0" algn="ct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безопасности жизнедеятельности населения </a:t>
            </a:r>
            <a:r>
              <a:rPr lang="ru-RU" sz="1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Миасского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округа»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087041729"/>
              </p:ext>
            </p:extLst>
          </p:nvPr>
        </p:nvGraphicFramePr>
        <p:xfrm>
          <a:off x="5508104" y="692696"/>
          <a:ext cx="3408040" cy="1887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0910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305073"/>
            <a:ext cx="8280920" cy="53163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Муниципальная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программа «Формирование современной городской среды на территории Миасского городского округа на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2018-2025 годы»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323529" y="729582"/>
            <a:ext cx="2016223" cy="1979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Цель: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 повышение качества и комфорта городской среды на территории Миасского городского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округа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774439"/>
              </p:ext>
            </p:extLst>
          </p:nvPr>
        </p:nvGraphicFramePr>
        <p:xfrm>
          <a:off x="467544" y="4581128"/>
          <a:ext cx="8266462" cy="14677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84566"/>
                <a:gridCol w="790948"/>
                <a:gridCol w="790948"/>
              </a:tblGrid>
              <a:tr h="3713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Основные направления финансирования (мероприятия</a:t>
                      </a:r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), млн. рублей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факт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67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Благоустройство дворовых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67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 областной бюджет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67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Благоустройство общегородских территорий,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185,5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661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 </a:t>
                      </a:r>
                      <a:r>
                        <a:rPr lang="ru-RU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</a:t>
                      </a:r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 областной </a:t>
                      </a:r>
                      <a:r>
                        <a:rPr lang="ru-RU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бюджеты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Диаграмма 10" title="Объем финансирования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1619566"/>
              </p:ext>
            </p:extLst>
          </p:nvPr>
        </p:nvGraphicFramePr>
        <p:xfrm>
          <a:off x="5436096" y="1182369"/>
          <a:ext cx="3240360" cy="3038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0085249"/>
              </p:ext>
            </p:extLst>
          </p:nvPr>
        </p:nvGraphicFramePr>
        <p:xfrm>
          <a:off x="2555776" y="908720"/>
          <a:ext cx="3333750" cy="3338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 descr="Сквер &quot;Академический&quot; в Миассе готов. Помимо спортивных и игровых площадок в сквере появился второй в Миассе &quot;сухой&quot; фонта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2684934" cy="178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19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251520" y="305073"/>
            <a:ext cx="8280920" cy="53163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Муниципальная программа «Формирование современной городской среды на территории Миасского городского округа на 2018-2025 годы»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821818"/>
              </p:ext>
            </p:extLst>
          </p:nvPr>
        </p:nvGraphicFramePr>
        <p:xfrm>
          <a:off x="467545" y="1052737"/>
          <a:ext cx="8352927" cy="48228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68289"/>
                <a:gridCol w="792319"/>
                <a:gridCol w="792319"/>
              </a:tblGrid>
              <a:tr h="2880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Целевые показатели программы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8314" marR="8314" marT="831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8314" marR="8314" marT="831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8314" marR="8314" marT="831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1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Наименование </a:t>
                      </a:r>
                      <a:r>
                        <a:rPr lang="ru-RU" sz="13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показателя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8314" marR="8314" marT="83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8314" marR="8314" marT="83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факт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8314" marR="8314" marT="83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3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благоустроенных дворовых территорий, 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483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благоустроенных дворовых территорий многоквартирных домов от общего количества дворовых территорий многоквартирных домов Округа, нуждающихся в благоустройстве,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004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благоустроенных общественных территорий, 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244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благоустроенных общественных территорий от общего количества общественных территорий Округа, нуждающихся в благоустройстве,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614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благоустроенных объектов недвижимого  имущества (включая объекты незавершенного строительства) и земельных участков, находящихся в собственности (пользовании) юридических лиц и индивидуальных предпринимателей и нуждающихся в благоустройстве, от общего количества объектов недвижимого имущества (включая объекты незавершенного строительства) и земельных участков, находящихся в собственности (пользовании) юридических лиц и индивидуальных предпринимателей и нуждающихся в благоустройстве  в соответствии с требованиями утвержденных в Округе Правил благоустройства,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0966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благоустроенных территорий, прилегающих к индивидуальным жилым домам  и нуждающихся в благоустройстве, от общего количества территорий, прилегающих к индивидуальным жилым домам, и земельных участков представленных для их размещения, нуждающихся в благоустройстве  в соответствии с требованиями утвержденных в Округе Правил благоустройства,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991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7016" y="305073"/>
            <a:ext cx="8389440" cy="60364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Муниципальная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программа «Развитие улично-дорожной сети Миасского городского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округа»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4860032" y="908720"/>
            <a:ext cx="3453663" cy="2520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Цель: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 обеспечение дорожной деятельности в отношении автомобильных дорог местного значения протяженностью 554,4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км.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в границах городского округа, осуществление муниципального контроля за сохранностью автомобильных дорог местного значения в границах городского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округа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endParaRPr>
          </a:p>
        </p:txBody>
      </p:sp>
      <p:graphicFrame>
        <p:nvGraphicFramePr>
          <p:cNvPr id="10" name="Диаграмма 9" title="Объем финансирования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3326484"/>
              </p:ext>
            </p:extLst>
          </p:nvPr>
        </p:nvGraphicFramePr>
        <p:xfrm>
          <a:off x="4932040" y="3568478"/>
          <a:ext cx="3600400" cy="2884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0691581"/>
              </p:ext>
            </p:extLst>
          </p:nvPr>
        </p:nvGraphicFramePr>
        <p:xfrm>
          <a:off x="648737" y="3568477"/>
          <a:ext cx="3934635" cy="2931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 descr="В Миассе до середины октября отремонтируют более 18 км доро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3288911" cy="219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41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287016" y="305073"/>
            <a:ext cx="8389440" cy="60364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Муниципальная программа «Развитие улично-дорожной сети </a:t>
            </a:r>
          </a:p>
          <a:p>
            <a:pPr>
              <a:lnSpc>
                <a:spcPct val="90000"/>
              </a:lnSpc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Миасского городского округа»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535389"/>
              </p:ext>
            </p:extLst>
          </p:nvPr>
        </p:nvGraphicFramePr>
        <p:xfrm>
          <a:off x="467544" y="2852936"/>
          <a:ext cx="8488757" cy="21562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78349"/>
                <a:gridCol w="805204"/>
                <a:gridCol w="805204"/>
              </a:tblGrid>
              <a:tr h="428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Целевые показатели программы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Наименование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факт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280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Протяженность построенных автомобильных дорог,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км.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40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Протяженность автомобильных дорог, на которых была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произведена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реконструкция,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км.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280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Протяженность отремонтированных автомобильных дорог,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км.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224112"/>
              </p:ext>
            </p:extLst>
          </p:nvPr>
        </p:nvGraphicFramePr>
        <p:xfrm>
          <a:off x="467544" y="901436"/>
          <a:ext cx="8424936" cy="15535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26636"/>
                <a:gridCol w="799150"/>
                <a:gridCol w="799150"/>
              </a:tblGrid>
              <a:tr h="276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Основные направления финансирования (мероприятия</a:t>
                      </a:r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), млн. рублей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факт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69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Строительство и реконструкция автомобильных дорог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772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</a:t>
                      </a:r>
                      <a:r>
                        <a:rPr lang="ru-RU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том числе </a:t>
                      </a:r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 счет средств областного бюджета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69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Капитальный ремонт и ремонт автомобильных дорог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814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</a:t>
                      </a:r>
                      <a:r>
                        <a:rPr lang="ru-RU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том числе </a:t>
                      </a:r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 счет средств областного бюджета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267,6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267,6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69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Содержание автомобильных дорог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987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38169" y="260648"/>
            <a:ext cx="8424936" cy="86409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Муниципальная программа Миасского городского округа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«Обеспечение доступным и комфортным жильём граждан Российской Федерации» на территории Миасского городского округа»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</p:txBody>
      </p:sp>
      <p:pic>
        <p:nvPicPr>
          <p:cNvPr id="3" name="Рисунок 2" descr="https://upload.cheb.ru/uploads/397716/Lf5xaewH52QoMhJqpm7hLA==/fullview/img_86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27" y="1340769"/>
            <a:ext cx="3929741" cy="23762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572000" y="1196752"/>
            <a:ext cx="4211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200" b="1" u="sng" dirty="0">
                <a:latin typeface="Times New Roman"/>
                <a:ea typeface="Times New Roman"/>
              </a:rPr>
              <a:t>Цель:</a:t>
            </a:r>
            <a:r>
              <a:rPr lang="ru-RU" sz="1200" dirty="0">
                <a:latin typeface="Times New Roman"/>
                <a:ea typeface="Times New Roman"/>
              </a:rPr>
              <a:t> повышение доступности жилья и качества жилищного обеспечения населения, в том  числе с учетом исполнения государственных обязательств по обеспечению жильем отдельных  категорий граждан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082663742"/>
              </p:ext>
            </p:extLst>
          </p:nvPr>
        </p:nvGraphicFramePr>
        <p:xfrm>
          <a:off x="4474036" y="2027749"/>
          <a:ext cx="4130412" cy="1905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792215"/>
              </p:ext>
            </p:extLst>
          </p:nvPr>
        </p:nvGraphicFramePr>
        <p:xfrm>
          <a:off x="354227" y="3933056"/>
          <a:ext cx="8229600" cy="902960"/>
        </p:xfrm>
        <a:graphic>
          <a:graphicData uri="http://schemas.openxmlformats.org/drawingml/2006/table">
            <a:tbl>
              <a:tblPr firstRow="1" firstCol="1" bandRow="1"/>
              <a:tblGrid>
                <a:gridCol w="5223572"/>
                <a:gridCol w="1541623"/>
                <a:gridCol w="1464405"/>
              </a:tblGrid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Основные направления финансирования, млн. рублей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728" marR="587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План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728" marR="587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Факт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728" marR="587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2491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Модернизация объектов коммунальной инфраструктуры</a:t>
                      </a:r>
                    </a:p>
                  </a:txBody>
                  <a:tcPr marL="58728" marR="587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68,4</a:t>
                      </a:r>
                    </a:p>
                  </a:txBody>
                  <a:tcPr marL="58728" marR="587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29,5</a:t>
                      </a:r>
                    </a:p>
                  </a:txBody>
                  <a:tcPr marL="58728" marR="587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1E6"/>
                    </a:solidFill>
                  </a:tcPr>
                </a:tc>
              </a:tr>
              <a:tr h="1435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Оказание молодым семьям государственной поддержки для улучшения жилищных условий</a:t>
                      </a:r>
                    </a:p>
                  </a:txBody>
                  <a:tcPr marL="58728" marR="5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9,0</a:t>
                      </a:r>
                    </a:p>
                  </a:txBody>
                  <a:tcPr marL="58728" marR="5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9,0</a:t>
                      </a:r>
                    </a:p>
                  </a:txBody>
                  <a:tcPr marL="58728" marR="5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1E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205377"/>
              </p:ext>
            </p:extLst>
          </p:nvPr>
        </p:nvGraphicFramePr>
        <p:xfrm>
          <a:off x="354227" y="4941168"/>
          <a:ext cx="8229600" cy="1019552"/>
        </p:xfrm>
        <a:graphic>
          <a:graphicData uri="http://schemas.openxmlformats.org/drawingml/2006/table">
            <a:tbl>
              <a:tblPr firstRow="1" firstCol="1" bandRow="1"/>
              <a:tblGrid>
                <a:gridCol w="5223572"/>
                <a:gridCol w="1541623"/>
                <a:gridCol w="1464405"/>
              </a:tblGrid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Целевые показатели программы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728" marR="587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План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728" marR="587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Факт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728" marR="587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3132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Количество объектов коммунальной инфраструктуры, в отношении которых выполнен капитальный ремонт, объект</a:t>
                      </a:r>
                    </a:p>
                  </a:txBody>
                  <a:tcPr marL="58728" marR="5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728" marR="587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728" marR="587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1E6"/>
                    </a:solidFill>
                  </a:tcPr>
                </a:tc>
              </a:tr>
              <a:tr h="3132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Количество молодых семей, улучшивших жилищные условия, в том числе с помощью ипотечных жилищных кредитов, семья</a:t>
                      </a:r>
                    </a:p>
                  </a:txBody>
                  <a:tcPr marL="58728" marR="5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58728" marR="587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58728" marR="587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1E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96677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23528" y="404664"/>
            <a:ext cx="8587432" cy="6915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600" b="1">
                <a:effectLst/>
                <a:latin typeface="Times New Roman"/>
                <a:ea typeface="Times New Roman"/>
              </a:rPr>
              <a:t>Муниципальная программа Миасского городского округа</a:t>
            </a:r>
            <a:endParaRPr lang="ru-RU" sz="120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600" b="1">
                <a:effectLst/>
                <a:latin typeface="Times New Roman"/>
                <a:ea typeface="Times New Roman"/>
              </a:rPr>
              <a:t>«Капитальное строительство на территории Миасского городского округа»</a:t>
            </a:r>
            <a:endParaRPr lang="ru-RU" sz="1200">
              <a:effectLst/>
              <a:latin typeface="Times New Roman"/>
              <a:ea typeface="Times New Roman"/>
            </a:endParaRPr>
          </a:p>
        </p:txBody>
      </p:sp>
      <p:pic>
        <p:nvPicPr>
          <p:cNvPr id="4" name="Рисунок 3" descr="https://duma38.ru/images/foto-novosty/prazdniki/SFkNSn9GQAk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13" y="1412776"/>
            <a:ext cx="3618415" cy="25202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139952" y="143682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200" b="1" u="sng" dirty="0">
                <a:latin typeface="Times New Roman"/>
                <a:ea typeface="Times New Roman"/>
              </a:rPr>
              <a:t>Цель:</a:t>
            </a:r>
            <a:r>
              <a:rPr lang="ru-RU" sz="1200" b="1" dirty="0">
                <a:latin typeface="Times New Roman"/>
                <a:ea typeface="Times New Roman"/>
              </a:rPr>
              <a:t> </a:t>
            </a:r>
            <a:r>
              <a:rPr lang="ru-RU" sz="1200" dirty="0">
                <a:latin typeface="Times New Roman"/>
                <a:ea typeface="Times New Roman"/>
              </a:rPr>
              <a:t>повышение качества жизни жителей </a:t>
            </a:r>
            <a:r>
              <a:rPr lang="ru-RU" sz="1200" dirty="0" err="1">
                <a:latin typeface="Times New Roman"/>
                <a:ea typeface="Times New Roman"/>
              </a:rPr>
              <a:t>Миасского</a:t>
            </a:r>
            <a:r>
              <a:rPr lang="ru-RU" sz="1200" dirty="0">
                <a:latin typeface="Times New Roman"/>
                <a:ea typeface="Times New Roman"/>
              </a:rPr>
              <a:t>  городского округа посредством ввода в эксплуатацию объектов  коммунальной  инфраструктуры и социальной сферы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982103051"/>
              </p:ext>
            </p:extLst>
          </p:nvPr>
        </p:nvGraphicFramePr>
        <p:xfrm>
          <a:off x="4594165" y="2083156"/>
          <a:ext cx="3663573" cy="1830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050422"/>
              </p:ext>
            </p:extLst>
          </p:nvPr>
        </p:nvGraphicFramePr>
        <p:xfrm>
          <a:off x="323528" y="4221088"/>
          <a:ext cx="8229600" cy="705315"/>
        </p:xfrm>
        <a:graphic>
          <a:graphicData uri="http://schemas.openxmlformats.org/drawingml/2006/table">
            <a:tbl>
              <a:tblPr firstRow="1" firstCol="1" bandRow="1"/>
              <a:tblGrid>
                <a:gridCol w="5452034"/>
                <a:gridCol w="1312149"/>
                <a:gridCol w="1465417"/>
              </a:tblGrid>
              <a:tr h="216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Основные направления финансирования, млн.  рублей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43" marR="59543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План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43" marR="59543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Факт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43" marR="59543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27326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Строительство, реконструкция объектов жилищного, социального и коммунального направления</a:t>
                      </a:r>
                    </a:p>
                  </a:txBody>
                  <a:tcPr marL="59543" marR="59543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0,01</a:t>
                      </a:r>
                    </a:p>
                  </a:txBody>
                  <a:tcPr marL="59543" marR="59543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0,01</a:t>
                      </a:r>
                    </a:p>
                  </a:txBody>
                  <a:tcPr marL="59543" marR="59543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«Организация и осуществление деятельности МКУ «Комитет по строительству»</a:t>
                      </a:r>
                    </a:p>
                  </a:txBody>
                  <a:tcPr marL="59543" marR="59543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9,5</a:t>
                      </a:r>
                    </a:p>
                  </a:txBody>
                  <a:tcPr marL="59543" marR="59543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9,4</a:t>
                      </a:r>
                    </a:p>
                  </a:txBody>
                  <a:tcPr marL="59543" marR="59543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751167"/>
              </p:ext>
            </p:extLst>
          </p:nvPr>
        </p:nvGraphicFramePr>
        <p:xfrm>
          <a:off x="305513" y="5229200"/>
          <a:ext cx="8229600" cy="1384670"/>
        </p:xfrm>
        <a:graphic>
          <a:graphicData uri="http://schemas.openxmlformats.org/drawingml/2006/table">
            <a:tbl>
              <a:tblPr firstRow="1" firstCol="1" bandRow="1"/>
              <a:tblGrid>
                <a:gridCol w="5451669"/>
                <a:gridCol w="1312612"/>
                <a:gridCol w="1465319"/>
              </a:tblGrid>
              <a:tr h="216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Целевые показатели программы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39" marR="59539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План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39" marR="59539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Факт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39" marR="59539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Количество объектов, по которым выполнены </a:t>
                      </a:r>
                      <a:r>
                        <a:rPr lang="ru-RU" sz="1000" dirty="0" err="1">
                          <a:effectLst/>
                          <a:latin typeface="Times New Roman"/>
                          <a:ea typeface="Times New Roman"/>
                        </a:rPr>
                        <a:t>проектно</a:t>
                      </a: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–изыскательские работы, ед.</a:t>
                      </a:r>
                    </a:p>
                  </a:txBody>
                  <a:tcPr marL="59539" marR="59539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59539" marR="59539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59539" marR="59539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3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Процент соотношения расходов бюджета МГО на содержание МКУ «Комитет по строительству» к расходам, предусмотренным на проектирование, строительство, и реконструкцию объектов муниципальной собственности, %</a:t>
                      </a:r>
                    </a:p>
                  </a:txBody>
                  <a:tcPr marL="59539" marR="59539" marT="0" marB="0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6,3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39" marR="59539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6,3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39" marR="59539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3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Доля средств, выделенных на проектирование, строительство, и реконструкцию объектов муниципальной собственности, использованных без нарушений (определяется по результатам проверок контролирующих органов),%</a:t>
                      </a:r>
                    </a:p>
                  </a:txBody>
                  <a:tcPr marL="59539" marR="59539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59539" marR="59539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59539" marR="59539" marT="0" marB="0" anchor="ctr">
                    <a:lnL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30542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82880" indent="0" algn="ctr">
              <a:buNone/>
            </a:pPr>
            <a:r>
              <a:rPr lang="ru-RU" sz="1400" smtClean="0">
                <a:ln w="10541" cmpd="sng">
                  <a:noFill/>
                  <a:prstDash val="solid"/>
                </a:ln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br>
              <a:rPr lang="ru-RU" sz="1400" smtClean="0">
                <a:ln w="10541" cmpd="sng">
                  <a:noFill/>
                  <a:prstDash val="solid"/>
                </a:ln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smtClean="0">
                <a:ln w="10541" cmpd="sng">
                  <a:noFill/>
                  <a:prstDash val="solid"/>
                </a:ln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и проведение работ по управлению, владению, пользованию и распоряжению земельными участками на территории Миасского городского округа»</a:t>
            </a:r>
            <a:endParaRPr lang="ru-RU" sz="1400" dirty="0">
              <a:ln w="10541" cmpd="sng">
                <a:noFill/>
                <a:prstDash val="solid"/>
              </a:ln>
              <a:solidFill>
                <a:sysClr val="windowText" lastClr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00419"/>
      </p:ext>
    </p:extLst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89486" y="44624"/>
            <a:ext cx="8229600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исполнении бюджета Миасского городского округа за 2023год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8126" y="548680"/>
            <a:ext cx="4320480" cy="635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политика в 2023 году была ориентирована на: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финансовой устойчивости и сбалансированности бюджета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Округа; социальную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защиту граждан, создание условий для стимулирования и развития отраслей экономики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эффективное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средствами бюджета Миасского городского округа при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достижении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приоритетных целей социально-экономического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развития. 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00"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Округа на 2023 год  и плановый период 2024 и 2025 годов принят Собранием депутатов Миасского городского округа  23.12.2022 года (решение Собрания депутатов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Миасского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№ 3). В том числе на 2023 год: по доходам в сумме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6407,4 млн.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рублей, по расходам в сумме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6407,4 млн.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и дефицитом бюджета Округа – 0,0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 </a:t>
            </a:r>
          </a:p>
          <a:p>
            <a:pPr indent="360000"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было принято семь  Решений Собрания депутатов Миасского городского округа об уточнении бюджета Округа. С учетом изменения показателей уточненный бюджет Миасского городского округа на 2023 год составил: по доходам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7944,5 млн.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рублей, по расходам –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7927,7 млн.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рублей, профицит –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16,8 млн.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360000"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обеспечения исполнения бюджета Округа на 2023 год и на плановый период 2024 и 2025 годов, увеличения доходов  и повышения эффективности использования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средств, приняты Постановления Администрации МГО от 27.01.2023 года № 369  «О мерах по реализации решения Собрания депутатов Миасского городского округа «О бюджете Миасского городского округа на 2023 год и на плановый период 2024 и 2025 годов»» и от 03.02.2023 № 569 «Об утверждении Плана мероприятий по увеличению эффективности использования собственной доходной базы и оптимизации расходов бюджета Миасского городского округа на 2023-2025 годы». Осуществлялся контроль исполнения принятых мероприятий. Получены следующие результаты по основным направлениям:</a:t>
            </a:r>
          </a:p>
          <a:p>
            <a:pPr indent="360000"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рост налоговых и неналоговых доходов за 2023 год к уровню 2022 года на  21,4 %; </a:t>
            </a:r>
          </a:p>
          <a:p>
            <a:pPr indent="360000"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00" algn="just"/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6016" y="548680"/>
            <a:ext cx="4214580" cy="60170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360000"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выполнены индикативные показатели по средней заработной плате отдельных категорий работников бюджетной сферы, установленные Указами Президента и распоряжением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Челябинской области, и обеспечено доведение заработной платы до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минимального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размера отплаты труда (далее – МРОТ);</a:t>
            </a:r>
          </a:p>
          <a:p>
            <a:pPr indent="360000"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обеспечено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натуральных норм питания детей в учреждениях,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подведомственных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Управлению образования Администрации Округа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00"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результатам проведенных закупочных процедур получена экономия по собственным  полномочиям в сумме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53,6 млн.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Tx/>
              <a:buChar char="-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кредитные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для финансирования дефицита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Округа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не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привлекались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позволило исключить расходы бюджета Округа на их обслуживание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Особое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уделялось контролю эффективного использования бюджетных средств. Проводилась работа:</a:t>
            </a:r>
          </a:p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обеспечению исполнения первоочередных статей бюджета;</a:t>
            </a:r>
          </a:p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 осуществлению контроля выполнения индикативных показателей по средней за-работной плате отдельных категорий работников бюджетной сферы, установленных Указами Президента РФ и Постановлением Правительства Челябинской области, обеспечению доведения заработной платы до МРОТ;</a:t>
            </a:r>
          </a:p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 доведению лимитов бюджетных обязательств до Главных распорядителей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в соответствии с пунктом 9 Решение Собрания депутатов Миасского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№ 3 от 23.12.2022 года «О бюджете Миасского городского округа на 2023 год и на плановый период 2024 и 2025 годов» и на основании детального анализа обоснованности расходов; </a:t>
            </a:r>
          </a:p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 проведению мониторинга кредиторской задолженности и основных показателей бюджета Округа (результат – отсутствие по состоянию на 01.01.2024 г. просроченной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кредиторской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задолженности). </a:t>
            </a:r>
          </a:p>
          <a:p>
            <a:pPr algn="just"/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2800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74663" y="188913"/>
          <a:ext cx="8229600" cy="426720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3635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«Охрана окружающей среды на территории Миасского городского округа» за 2023 год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305" marR="58305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608013" y="3644900"/>
          <a:ext cx="8229600" cy="1174115"/>
        </p:xfrm>
        <a:graphic>
          <a:graphicData uri="http://schemas.openxmlformats.org/drawingml/2006/table">
            <a:tbl>
              <a:tblPr/>
              <a:tblGrid>
                <a:gridCol w="5568950"/>
                <a:gridCol w="1371600"/>
                <a:gridCol w="1289050"/>
              </a:tblGrid>
              <a:tr h="168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направления финансирования, млн. рублей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470" marR="61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470" marR="61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470" marR="61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Охрана земельных ресурсов</a:t>
                      </a:r>
                    </a:p>
                  </a:txBody>
                  <a:tcPr marL="61470" marR="61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</a:p>
                  </a:txBody>
                  <a:tcPr marL="61470" marR="61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</a:p>
                  </a:txBody>
                  <a:tcPr marL="61470" marR="61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3BC"/>
                    </a:solidFill>
                  </a:tcPr>
                </a:tc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Охрана водных ресурсов</a:t>
                      </a:r>
                    </a:p>
                  </a:txBody>
                  <a:tcPr marL="61470" marR="61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1470" marR="61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1470" marR="61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Охрана атмосферного воздуха</a:t>
                      </a:r>
                    </a:p>
                  </a:txBody>
                  <a:tcPr marL="61470" marR="61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1470" marR="61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1470" marR="61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</a:p>
                  </a:txBody>
                  <a:tcPr marL="61470" marR="61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</a:p>
                  </a:txBody>
                  <a:tcPr marL="61470" marR="61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</a:p>
                  </a:txBody>
                  <a:tcPr marL="61470" marR="61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Охрана растительного и животного мира</a:t>
                      </a:r>
                    </a:p>
                  </a:txBody>
                  <a:tcPr marL="61470" marR="61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</a:p>
                  </a:txBody>
                  <a:tcPr marL="61470" marR="61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</a:p>
                  </a:txBody>
                  <a:tcPr marL="61470" marR="61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и осуществление деятельности МКУ «УЭП МГО»</a:t>
                      </a:r>
                    </a:p>
                  </a:txBody>
                  <a:tcPr marL="61470" marR="61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9,5</a:t>
                      </a:r>
                    </a:p>
                  </a:txBody>
                  <a:tcPr marL="61470" marR="61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9,5</a:t>
                      </a:r>
                    </a:p>
                  </a:txBody>
                  <a:tcPr marL="61470" marR="61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539750" y="5013325"/>
          <a:ext cx="8267700" cy="1657350"/>
        </p:xfrm>
        <a:graphic>
          <a:graphicData uri="http://schemas.openxmlformats.org/drawingml/2006/table">
            <a:tbl>
              <a:tblPr/>
              <a:tblGrid>
                <a:gridCol w="5616575"/>
                <a:gridCol w="1368425"/>
                <a:gridCol w="1282700"/>
              </a:tblGrid>
              <a:tr h="184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показателя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897" marR="6089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897" marR="6089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897" marR="6089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человек, участвующих в экологических акциях, субботниках, конкурсах и других  мероприятиях экологической направленности, чел.</a:t>
                      </a:r>
                    </a:p>
                  </a:txBody>
                  <a:tcPr marL="60897" marR="6089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780</a:t>
                      </a:r>
                    </a:p>
                  </a:txBody>
                  <a:tcPr marL="60897" marR="6089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789</a:t>
                      </a:r>
                    </a:p>
                  </a:txBody>
                  <a:tcPr marL="60897" marR="6089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</a:tr>
              <a:tr h="3683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проведенных мероприятий по организации использования, охраны, защиты и воспроизводства городских лесов и зеленых насаждений МГО, шт.</a:t>
                      </a:r>
                    </a:p>
                  </a:txBody>
                  <a:tcPr marL="60897" marR="6089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0897" marR="6089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0897" marR="6089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оформленных разрешений на вырубку зеленых насаждений, шт.</a:t>
                      </a:r>
                    </a:p>
                  </a:txBody>
                  <a:tcPr marL="60897" marR="6089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380</a:t>
                      </a:r>
                    </a:p>
                  </a:txBody>
                  <a:tcPr marL="60897" marR="6089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370</a:t>
                      </a:r>
                    </a:p>
                  </a:txBody>
                  <a:tcPr marL="60897" marR="6089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</a:tr>
              <a:tr h="184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проведенных лабораторных исследований воды, почвы, воздуха, шт.</a:t>
                      </a:r>
                    </a:p>
                  </a:txBody>
                  <a:tcPr marL="60897" marR="6089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0897" marR="6089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0897" marR="6089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проведенных мероприятий по оценке состояния окружающей среды на территории МГО, шт.</a:t>
                      </a:r>
                    </a:p>
                  </a:txBody>
                  <a:tcPr marL="60897" marR="6089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</a:t>
                      </a:r>
                    </a:p>
                  </a:txBody>
                  <a:tcPr marL="60897" marR="6089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540</a:t>
                      </a:r>
                    </a:p>
                  </a:txBody>
                  <a:tcPr marL="60897" marR="6089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  <p:pic>
        <p:nvPicPr>
          <p:cNvPr id="2060" name="Рисунок 7" descr="episodio-1-la-importancia-H6naWgx4Khz-8nbwSAUF4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43" y="952153"/>
            <a:ext cx="2562225" cy="256222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3557" name="Диаграмма 17"/>
          <p:cNvGraphicFramePr>
            <a:graphicFrameLocks/>
          </p:cNvGraphicFramePr>
          <p:nvPr/>
        </p:nvGraphicFramePr>
        <p:xfrm>
          <a:off x="3152775" y="1082675"/>
          <a:ext cx="2606675" cy="235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r:id="rId5" imgW="2609314" imgH="2359356" progId="Excel.Chart.8">
                  <p:embed/>
                </p:oleObj>
              </mc:Choice>
              <mc:Fallback>
                <p:oleObj r:id="rId5" imgW="2609314" imgH="2359356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2775" y="1082675"/>
                        <a:ext cx="2606675" cy="2359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558" name="Диаграмма 18"/>
          <p:cNvGraphicFramePr>
            <a:graphicFrameLocks/>
          </p:cNvGraphicFramePr>
          <p:nvPr/>
        </p:nvGraphicFramePr>
        <p:xfrm>
          <a:off x="5529263" y="958850"/>
          <a:ext cx="3397250" cy="260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r:id="rId8" imgW="3395766" imgH="2609314" progId="Excel.Chart.8">
                  <p:embed/>
                </p:oleObj>
              </mc:Choice>
              <mc:Fallback>
                <p:oleObj r:id="rId8" imgW="3395766" imgH="260931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9263" y="958850"/>
                        <a:ext cx="3397250" cy="2606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559" name="Rectangle 13"/>
          <p:cNvSpPr>
            <a:spLocks noChangeArrowheads="1"/>
          </p:cNvSpPr>
          <p:nvPr/>
        </p:nvSpPr>
        <p:spPr bwMode="auto">
          <a:xfrm>
            <a:off x="409575" y="719138"/>
            <a:ext cx="83978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27971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27971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27971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27971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27971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971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971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971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971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обеспечение экологической безопасности, повышение качества окружающей среды в Миасском городском округе </a:t>
            </a:r>
          </a:p>
        </p:txBody>
      </p:sp>
      <p:sp>
        <p:nvSpPr>
          <p:cNvPr id="63560" name="Rectangle 14"/>
          <p:cNvSpPr>
            <a:spLocks noChangeArrowheads="1"/>
          </p:cNvSpPr>
          <p:nvPr/>
        </p:nvSpPr>
        <p:spPr bwMode="auto">
          <a:xfrm>
            <a:off x="457200" y="6127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200">
                <a:cs typeface="Times New Roman" pitchFamily="18" charset="0"/>
              </a:rPr>
              <a:t>                      </a:t>
            </a:r>
            <a:endParaRPr lang="ru-RU" altLang="ru-RU"/>
          </a:p>
        </p:txBody>
      </p:sp>
      <p:sp>
        <p:nvSpPr>
          <p:cNvPr id="63561" name="Rectangle 15"/>
          <p:cNvSpPr>
            <a:spLocks noChangeArrowheads="1"/>
          </p:cNvSpPr>
          <p:nvPr/>
        </p:nvSpPr>
        <p:spPr bwMode="auto">
          <a:xfrm>
            <a:off x="457200" y="83851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63562" name="Rectangle 16"/>
          <p:cNvSpPr>
            <a:spLocks noChangeArrowheads="1"/>
          </p:cNvSpPr>
          <p:nvPr/>
        </p:nvSpPr>
        <p:spPr bwMode="auto">
          <a:xfrm>
            <a:off x="457200" y="113474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200" b="1">
                <a:cs typeface="Times New Roman" pitchFamily="18" charset="0"/>
              </a:rPr>
              <a:t>Общее количество целевых показателей программы – 18, из них по основным</a:t>
            </a:r>
            <a:r>
              <a:rPr lang="ru-RU" altLang="ru-RU" sz="1100" b="1">
                <a:cs typeface="Times New Roman" pitchFamily="18" charset="0"/>
              </a:rPr>
              <a:t>:</a:t>
            </a:r>
            <a:endParaRPr lang="ru-RU" altLang="ru-RU" sz="1200">
              <a:cs typeface="Times New Roman" pitchFamily="18" charset="0"/>
            </a:endParaRPr>
          </a:p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97530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7088" y="-103188"/>
            <a:ext cx="7129462" cy="1250951"/>
          </a:xfrm>
        </p:spPr>
        <p:txBody>
          <a:bodyPr rtlCol="0">
            <a:no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b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имущества в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Миасском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 округе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433388" y="908050"/>
            <a:ext cx="8242300" cy="72072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defRPr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эффективного управления, владения, пользования и распоряжения муниципальным имуществом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/>
        </p:nvGraphicFramePr>
        <p:xfrm>
          <a:off x="4139952" y="306033"/>
          <a:ext cx="4214179" cy="2501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50825" y="1628775"/>
          <a:ext cx="8642350" cy="168922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6627807"/>
                <a:gridCol w="1080009"/>
                <a:gridCol w="934534"/>
              </a:tblGrid>
              <a:tr h="457099">
                <a:tc rowSpan="2"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Финансирование, млн. руб.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</a:tr>
              <a:tr h="274259"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46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 проведение работ по управлению, владению, пользованию и распоряжению муниципальным имуществом на территории </a:t>
                      </a:r>
                      <a:r>
                        <a:rPr lang="ru-RU" sz="1200" kern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Миасского</a:t>
                      </a: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0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и управление организациями, учредителем которых выступает МО «МГО»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33363" y="3390900"/>
          <a:ext cx="8642350" cy="3295143"/>
        </p:xfrm>
        <a:graphic>
          <a:graphicData uri="http://schemas.openxmlformats.org/drawingml/2006/table">
            <a:tbl>
              <a:tblPr/>
              <a:tblGrid>
                <a:gridCol w="7058025"/>
                <a:gridCol w="796925"/>
                <a:gridCol w="787400"/>
              </a:tblGrid>
              <a:tr h="56832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 программы: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682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79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объектов поставленных на бесхозяйный учет, ед.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71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объектов муниципальной собственности для продажи и предоставления в аренду (движимое и недвижимое), ед.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1530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71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доходов, полученных в результате продажи объектов муниципальной собственности и предоставления в аренду, млн. руб.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28,3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30,4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88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списанного муниципального имущества, подлежащего утилизации, ед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65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81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Выполнение запланированных мероприятий по содержанию имущественного комплекса для благоустройства и повышения инвестиционной привлекательности города, 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81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доходов от хозяйственной деятельности муниципальных унитарных предприятий и акционерных обществ, подлежащих перечислению в бюджет МГО млн. руб.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0,5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1,6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71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организаций муниципальной формы собственности, находящихся в стадии ликвидации или банкротства, ед.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997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2"/>
            <a:ext cx="8352928" cy="94346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и использование  </a:t>
            </a:r>
            <a:b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жилищного фонда МГО»        </a:t>
            </a:r>
            <a:b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 «Переселение граждан из аварийного жилищного фонда МГО»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611083" y="1132101"/>
            <a:ext cx="7143611" cy="568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Переселение жителей из аварийного жилищного фонда Миасского городского округа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432512"/>
              </p:ext>
            </p:extLst>
          </p:nvPr>
        </p:nvGraphicFramePr>
        <p:xfrm>
          <a:off x="417650" y="5068529"/>
          <a:ext cx="8496944" cy="1700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5934"/>
                <a:gridCol w="1500505"/>
                <a:gridCol w="1500505"/>
              </a:tblGrid>
              <a:tr h="224960">
                <a:tc rowSpan="2"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направления финансирования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+mj-lt"/>
                      </a:endParaRPr>
                    </a:p>
                  </a:txBody>
                  <a:tcPr/>
                </a:tc>
              </a:tr>
              <a:tr h="355069"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Снос аварийного жилого фонда, шт.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3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Строительство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(приобретение) жилых помещений для осуществления мероприятий по переселению граждан из жилищного фонда, признанного непригодным для проживания, </a:t>
                      </a:r>
                      <a:r>
                        <a:rPr lang="ru-RU" sz="14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576,8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153250"/>
              </p:ext>
            </p:extLst>
          </p:nvPr>
        </p:nvGraphicFramePr>
        <p:xfrm>
          <a:off x="423494" y="3933056"/>
          <a:ext cx="8491100" cy="120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64729"/>
                <a:gridCol w="1098851"/>
                <a:gridCol w="1227520"/>
              </a:tblGrid>
              <a:tr h="365760"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 показателя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j-lt"/>
                      </a:endParaRPr>
                    </a:p>
                  </a:txBody>
                  <a:tcPr/>
                </a:tc>
              </a:tr>
              <a:tr h="1800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Расселяемая площадь жилых помещений, находящихся в реестре аварийного жилищного фонда Миасского городского округа (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.)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8 000,0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i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7716,76</a:t>
                      </a:r>
                      <a:r>
                        <a:rPr lang="ru-RU" sz="1400" i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(переселение в 2023 году)</a:t>
                      </a:r>
                      <a:endParaRPr lang="ru-RU" sz="105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305869" y="1544507"/>
            <a:ext cx="26096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(млн рублей)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823192474"/>
              </p:ext>
            </p:extLst>
          </p:nvPr>
        </p:nvGraphicFramePr>
        <p:xfrm>
          <a:off x="5364088" y="1395494"/>
          <a:ext cx="3550507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2705520419"/>
              </p:ext>
            </p:extLst>
          </p:nvPr>
        </p:nvGraphicFramePr>
        <p:xfrm>
          <a:off x="2699792" y="1988840"/>
          <a:ext cx="2592288" cy="1807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877151"/>
            <a:ext cx="2160240" cy="179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972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0340" y="191632"/>
            <a:ext cx="8020092" cy="96853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и использование  </a:t>
            </a:r>
            <a:b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жилищного фонда МГО»        </a:t>
            </a:r>
            <a:b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 «Предоставление детям-сиротам и детям, оставшимся без попечения родителей, жилых помещений по договорам найма специализированных жилых помещений на территории МГО»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611082" y="1160168"/>
            <a:ext cx="7143611" cy="568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Цель: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жилищных условий детей-сирот и детей, оставшихся без попечения родителей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01765"/>
              </p:ext>
            </p:extLst>
          </p:nvPr>
        </p:nvGraphicFramePr>
        <p:xfrm>
          <a:off x="179513" y="5157192"/>
          <a:ext cx="8735081" cy="1559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48508"/>
                <a:gridCol w="1175143"/>
                <a:gridCol w="1011430"/>
              </a:tblGrid>
              <a:tr h="283152"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направления финансирования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Финансирование,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</a:tr>
              <a:tr h="283152"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552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Улучшение жилищных условий детей-сирот и детей, оставшихся без попечения родителей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aseline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16,45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16,45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298171"/>
              </p:ext>
            </p:extLst>
          </p:nvPr>
        </p:nvGraphicFramePr>
        <p:xfrm>
          <a:off x="209938" y="3861048"/>
          <a:ext cx="8704656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34436"/>
                <a:gridCol w="1132288"/>
                <a:gridCol w="1037932"/>
              </a:tblGrid>
              <a:tr h="145544"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 показателя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</a:tr>
              <a:tr h="142488"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9152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Количество предоставленных жилых помещений детям-сиротам, и детям, оставшихся без попечения родителей.</a:t>
                      </a:r>
                      <a:endParaRPr lang="ru-RU" sz="14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123728" y="1456025"/>
            <a:ext cx="2609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 2023г.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(млн рублей)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2005874"/>
            <a:ext cx="2016224" cy="16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9622036"/>
              </p:ext>
            </p:extLst>
          </p:nvPr>
        </p:nvGraphicFramePr>
        <p:xfrm>
          <a:off x="2627784" y="2005873"/>
          <a:ext cx="2808312" cy="1646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6068272"/>
              </p:ext>
            </p:extLst>
          </p:nvPr>
        </p:nvGraphicFramePr>
        <p:xfrm>
          <a:off x="5508104" y="1556792"/>
          <a:ext cx="3312367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5784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" y="1028700"/>
            <a:ext cx="8636000" cy="5715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" y="114300"/>
            <a:ext cx="8534400" cy="647700"/>
          </a:xfr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«Профилактика и противодействие проявлениям экстремизма  в Миасском городском округе</a:t>
            </a:r>
            <a:r>
              <a:rPr lang="ru-RU" sz="2000" kern="0" dirty="0" smtClean="0">
                <a:solidFill>
                  <a:schemeClr val="tx1"/>
                </a:solidFill>
              </a:rPr>
              <a:t>»</a:t>
            </a:r>
            <a:endParaRPr lang="ru-RU" sz="2000" kern="0" dirty="0">
              <a:solidFill>
                <a:schemeClr val="tx1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336800" y="685800"/>
          <a:ext cx="6502400" cy="685800"/>
        </p:xfrm>
        <a:graphic>
          <a:graphicData uri="http://schemas.openxmlformats.org/drawingml/2006/table">
            <a:tbl>
              <a:tblPr/>
              <a:tblGrid>
                <a:gridCol w="6502400"/>
              </a:tblGrid>
              <a:tr h="6858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Цель: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Снижение количества конфликтов и конфликтных ситуаций в сфере межнациональных и этноконфессиональных отношений, укрепление у жителей Миасского городского округа самосознания и духовной общности многонационального народа Российской Федерации</a:t>
                      </a:r>
                    </a:p>
                  </a:txBody>
                  <a:tcPr marL="8531" marR="8531" marT="85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228600" y="3352800"/>
          <a:ext cx="8559800" cy="1220893"/>
        </p:xfrm>
        <a:graphic>
          <a:graphicData uri="http://schemas.openxmlformats.org/drawingml/2006/table">
            <a:tbl>
              <a:tblPr/>
              <a:tblGrid>
                <a:gridCol w="6400800"/>
                <a:gridCol w="1009176"/>
                <a:gridCol w="1149824"/>
              </a:tblGrid>
              <a:tr h="2094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Основные направления финансирования</a:t>
                      </a:r>
                    </a:p>
                  </a:txBody>
                  <a:tcPr marL="6237" marR="6237" marT="3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План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237" marR="6237" marT="3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Факт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237" marR="6237" marT="3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571382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Проведение профилактической работы направленной на разъяснение о равенстве прав и свобод человека и гражданина независимо от расы, национальности, языка, отношения к религии, также направленной на успешную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социальную и культурную адаптацию и интеграцию мигрантов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83" marB="34283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83" marB="34283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83" marB="34283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39921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Создание условий для укрепления гражданского единства, сохранение этнокультурной самобытности народов, населяющих МГО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83" marB="34283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0,11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83" marB="34283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0,11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83" marB="34283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Содержимое 3"/>
          <p:cNvGraphicFramePr>
            <a:graphicFrameLocks/>
          </p:cNvGraphicFramePr>
          <p:nvPr/>
        </p:nvGraphicFramePr>
        <p:xfrm>
          <a:off x="228600" y="4648200"/>
          <a:ext cx="8559800" cy="2035175"/>
        </p:xfrm>
        <a:graphic>
          <a:graphicData uri="http://schemas.openxmlformats.org/drawingml/2006/table">
            <a:tbl>
              <a:tblPr/>
              <a:tblGrid>
                <a:gridCol w="6409813"/>
                <a:gridCol w="1065868"/>
                <a:gridCol w="1084119"/>
              </a:tblGrid>
              <a:tr h="17116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Общее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целевых показателей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–  3,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в том числе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1168">
                <a:tc gridSpan="3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59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Целевые показатели программы  </a:t>
                      </a: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План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Факт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71562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Численность участников профилактических мероприятий, направленных на разъяснение о равенстве прав и свобод человека и гражданина независимо от расы, национальности, языка, отношения к религии и других обстоятельств, человек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4" marB="3429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4" marB="3429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4" marB="3429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0519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граждан, принявших участие в профилактических мероприятиях, направленных на успешную социальную и культурную адаптацию и интеграцию мигрантов, человек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4" marB="3429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4" marB="3429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1620</a:t>
                      </a:r>
                    </a:p>
                  </a:txBody>
                  <a:tcPr marL="121920" marR="121920" marT="34294" marB="3429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4801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мероприятий, направленных на укрепление гражданского единства, сохранение этнокультурной самобытности народов, населяющих МГО,  единиц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4" marB="3429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4" marB="3429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121920" marR="121920" marT="34294" marB="34294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5586" name="Picture 4" descr="Центр занятости населения Республики Татарста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77" r="67999" b="7051"/>
          <a:stretch>
            <a:fillRect/>
          </a:stretch>
        </p:blipFill>
        <p:spPr bwMode="auto">
          <a:xfrm>
            <a:off x="304800" y="838200"/>
            <a:ext cx="1828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87" name="AutoShape 6" descr="Экстремизм и терроризм - реальная угроза - Статьи - Газета «Сельская новь»"/>
          <p:cNvSpPr>
            <a:spLocks noChangeAspect="1" noChangeArrowheads="1"/>
          </p:cNvSpPr>
          <p:nvPr/>
        </p:nvSpPr>
        <p:spPr bwMode="auto">
          <a:xfrm>
            <a:off x="207963" y="-107950"/>
            <a:ext cx="406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65588" name="AutoShape 8" descr="Экстремизм и терроризм - реальная угроза - Статьи - Газета «Сельская новь»"/>
          <p:cNvSpPr>
            <a:spLocks noChangeAspect="1" noChangeArrowheads="1"/>
          </p:cNvSpPr>
          <p:nvPr/>
        </p:nvSpPr>
        <p:spPr bwMode="auto">
          <a:xfrm>
            <a:off x="207963" y="-107950"/>
            <a:ext cx="406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65589" name="AutoShape 10" descr="Экстремизм и терроризм - реальная угроза - Статьи - Газета «Сельская новь»"/>
          <p:cNvSpPr>
            <a:spLocks noChangeAspect="1" noChangeArrowheads="1"/>
          </p:cNvSpPr>
          <p:nvPr/>
        </p:nvSpPr>
        <p:spPr bwMode="auto">
          <a:xfrm>
            <a:off x="207963" y="-107950"/>
            <a:ext cx="406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65590" name="AutoShape 12" descr="Экстремизм и терроризм - реальная угроза - Статьи - Газета «Сельская новь»"/>
          <p:cNvSpPr>
            <a:spLocks noChangeAspect="1" noChangeArrowheads="1"/>
          </p:cNvSpPr>
          <p:nvPr/>
        </p:nvSpPr>
        <p:spPr bwMode="auto">
          <a:xfrm>
            <a:off x="207963" y="-107950"/>
            <a:ext cx="406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65591" name="AutoShape 16" descr="Экстремизм и терроризм - реальная угроза - Статьи - Газета «Сельская новь»"/>
          <p:cNvSpPr>
            <a:spLocks noChangeAspect="1" noChangeArrowheads="1"/>
          </p:cNvSpPr>
          <p:nvPr/>
        </p:nvSpPr>
        <p:spPr bwMode="auto">
          <a:xfrm>
            <a:off x="207963" y="-107950"/>
            <a:ext cx="406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391400" y="3124200"/>
            <a:ext cx="1524000" cy="17145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r>
              <a:rPr lang="ru-RU" sz="1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Диаграмма 15"/>
          <p:cNvGraphicFramePr/>
          <p:nvPr/>
        </p:nvGraphicFramePr>
        <p:xfrm>
          <a:off x="2057400" y="1371600"/>
          <a:ext cx="32766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4953000" y="1219200"/>
          <a:ext cx="3810000" cy="2205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7568085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838200"/>
          </a:xfrm>
          <a:noFill/>
          <a:effectLst/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«Сохранение, использование и популяризация историко-культурного наследия и объектов культурного наследия (памятников истории и культуры), находящихся в собственности Миасского городского округа»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5" name="Прямоугольник 4"/>
          <p:cNvSpPr>
            <a:spLocks noChangeArrowheads="1"/>
          </p:cNvSpPr>
          <p:nvPr/>
        </p:nvSpPr>
        <p:spPr bwMode="auto">
          <a:xfrm>
            <a:off x="3200400" y="1143000"/>
            <a:ext cx="556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/>
            <a:r>
              <a:rPr lang="ru-RU" altLang="ru-RU" sz="1200" b="1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altLang="ru-RU" sz="1200">
                <a:latin typeface="Times New Roman" pitchFamily="18" charset="0"/>
                <a:cs typeface="Times New Roman" pitchFamily="18" charset="0"/>
              </a:rPr>
              <a:t>сохранение историко-культурного наследия Миасского городского округа, объектов культурного наследия переданных в оперативное управление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52400" y="3932238"/>
          <a:ext cx="8763000" cy="1235478"/>
        </p:xfrm>
        <a:graphic>
          <a:graphicData uri="http://schemas.openxmlformats.org/drawingml/2006/table">
            <a:tbl>
              <a:tblPr/>
              <a:tblGrid>
                <a:gridCol w="5333999"/>
                <a:gridCol w="1752600"/>
                <a:gridCol w="1676401"/>
              </a:tblGrid>
              <a:tr h="202484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369" marR="9369" marT="52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369" marR="9369" marT="52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 млн.рублей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369" marR="9369" marT="52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78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i="0" u="none" strike="noStrike" kern="1200" dirty="0" smtClean="0">
                        <a:solidFill>
                          <a:schemeClr val="bg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 smtClean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  <a:cs typeface="+mn-cs"/>
                        </a:rPr>
                        <a:t>Основные направления финансирования</a:t>
                      </a:r>
                    </a:p>
                    <a:p>
                      <a:pPr marL="0" algn="ctr" defTabSz="914400" rtl="0" eaLnBrk="1" fontAlgn="ctr" latinLnBrk="0" hangingPunct="1"/>
                      <a:endParaRPr lang="ru-RU" sz="1100" b="1" i="0" u="none" strike="noStrike" kern="1200" dirty="0">
                        <a:solidFill>
                          <a:schemeClr val="bg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369" marR="9369" marT="52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9E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План </a:t>
                      </a:r>
                    </a:p>
                  </a:txBody>
                  <a:tcPr marL="6237" marR="6237" marT="3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9E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Факт  </a:t>
                      </a:r>
                    </a:p>
                  </a:txBody>
                  <a:tcPr marL="6237" marR="6237" marT="3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9ED3"/>
                    </a:solidFill>
                  </a:tcPr>
                </a:tc>
              </a:tr>
              <a:tr h="524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«Сохранение, использование и популяризация историко-культурного наследия и объектов культурного наследия (памятников истории и культуры), находящихся в собственности Миасского городского округа»</a:t>
                      </a:r>
                    </a:p>
                  </a:txBody>
                  <a:tcPr marL="9369" marR="9369" marT="5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369" marR="9369" marT="5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369" marR="9369" marT="5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52400" y="5181600"/>
          <a:ext cx="8763000" cy="1411287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5333999"/>
                <a:gridCol w="1752600"/>
                <a:gridCol w="1676401"/>
              </a:tblGrid>
              <a:tr h="231388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Общее количество целевых показателей – 3, в том числе: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9" marR="9369" marT="526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039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u="none" strike="noStrike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r>
                        <a:rPr lang="ru-RU" sz="1100" b="1" u="none" strike="noStrike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целевого показателя</a:t>
                      </a:r>
                      <a:endParaRPr lang="ru-RU" sz="1100" b="1" i="0" u="none" strike="noStrike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9" marR="9369" marT="5269" marB="0" anchor="ctr">
                    <a:solidFill>
                      <a:srgbClr val="979E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</a:p>
                  </a:txBody>
                  <a:tcPr marL="9369" marR="9369" marT="5269" marB="0" anchor="ctr">
                    <a:solidFill>
                      <a:srgbClr val="979E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  </a:t>
                      </a:r>
                    </a:p>
                  </a:txBody>
                  <a:tcPr marL="9369" marR="9369" marT="5269" marB="0" anchor="ctr">
                    <a:solidFill>
                      <a:srgbClr val="979ED3"/>
                    </a:solidFill>
                  </a:tcPr>
                </a:tc>
              </a:tr>
              <a:tr h="40479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объектов на которых осуществляется ежегодное проведение </a:t>
                      </a:r>
                      <a:r>
                        <a:rPr lang="ru-RU" sz="11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мероприятий</a:t>
                      </a:r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, направленных на сохранение объектов культурного наследия и </a:t>
                      </a:r>
                      <a:r>
                        <a:rPr lang="ru-RU" sz="11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памятников,</a:t>
                      </a:r>
                      <a:r>
                        <a:rPr lang="ru-RU" sz="11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единиц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9" marR="9369" marT="5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9" marR="9369" marT="5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9" marR="9369" marT="5269" marB="0" anchor="ctr"/>
                </a:tc>
              </a:tr>
              <a:tr h="34470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мероприятий, направленных на популяризацию исторического и культурного наследия </a:t>
                      </a:r>
                      <a:r>
                        <a:rPr lang="ru-RU" sz="11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округа,</a:t>
                      </a:r>
                      <a:r>
                        <a:rPr lang="ru-RU" sz="11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единиц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9" marR="9369" marT="5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9" marR="9369" marT="52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9" marR="9369" marT="5269" marB="0" anchor="ctr"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3352800" y="1676400"/>
          <a:ext cx="2514600" cy="381000"/>
        </p:xfrm>
        <a:graphic>
          <a:graphicData uri="http://schemas.openxmlformats.org/drawingml/2006/table">
            <a:tbl>
              <a:tblPr/>
              <a:tblGrid>
                <a:gridCol w="2514600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Объем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финансирования 2023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415" marR="10415" marT="5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(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млн.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рублей)</a:t>
                      </a:r>
                    </a:p>
                  </a:txBody>
                  <a:tcPr marL="10415" marR="10415" marT="58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6606" name="Диаграмма 10"/>
          <p:cNvGraphicFramePr>
            <a:graphicFrameLocks/>
          </p:cNvGraphicFramePr>
          <p:nvPr/>
        </p:nvGraphicFramePr>
        <p:xfrm>
          <a:off x="3149600" y="2006600"/>
          <a:ext cx="3149600" cy="215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r:id="rId4" imgW="3145809" imgH="2158171" progId="Excel.Chart.8">
                  <p:embed/>
                </p:oleObj>
              </mc:Choice>
              <mc:Fallback>
                <p:oleObj r:id="rId4" imgW="3145809" imgH="215817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9600" y="2006600"/>
                        <a:ext cx="3149600" cy="215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6172200" y="1600200"/>
          <a:ext cx="25908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66608" name="Содержимое 13" descr="C:\Users\k63-5\Desktop\ГДК ремонт фасада.jpg"/>
          <p:cNvPicPr>
            <a:picLocks noGrp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295400"/>
            <a:ext cx="3048000" cy="2286000"/>
          </a:xfrm>
        </p:spPr>
      </p:pic>
    </p:spTree>
    <p:extLst>
      <p:ext uri="{BB962C8B-B14F-4D97-AF65-F5344CB8AC3E}">
        <p14:creationId xmlns:p14="http://schemas.microsoft.com/office/powerpoint/2010/main" val="10365626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" y="1028700"/>
            <a:ext cx="8636000" cy="5715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610600" cy="914400"/>
          </a:xfr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«Противодействие злоупотреблению наркотическими средствами и их незаконному обороту в Миасском городском округе</a:t>
            </a:r>
            <a:r>
              <a:rPr lang="ru-RU" sz="2000" dirty="0" smtClean="0">
                <a:solidFill>
                  <a:schemeClr val="tx1"/>
                </a:solidFill>
              </a:rPr>
              <a:t>»</a:t>
            </a:r>
            <a:endParaRPr lang="ru-RU" sz="2000" dirty="0">
              <a:solidFill>
                <a:schemeClr val="tx1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048000" y="1066800"/>
          <a:ext cx="5791200" cy="609600"/>
        </p:xfrm>
        <a:graphic>
          <a:graphicData uri="http://schemas.openxmlformats.org/drawingml/2006/table">
            <a:tbl>
              <a:tblPr/>
              <a:tblGrid>
                <a:gridCol w="5791200"/>
              </a:tblGrid>
              <a:tr h="609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Цель: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снижение уровня незаконного употребления наркотиков  жителями </a:t>
                      </a:r>
                    </a:p>
                    <a:p>
                      <a:pPr algn="l" fontAlgn="b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Миасского городского округа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531" marR="8531" marT="85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152400" y="4343400"/>
          <a:ext cx="8788400" cy="1166813"/>
        </p:xfrm>
        <a:graphic>
          <a:graphicData uri="http://schemas.openxmlformats.org/drawingml/2006/table">
            <a:tbl>
              <a:tblPr/>
              <a:tblGrid>
                <a:gridCol w="6629400"/>
                <a:gridCol w="1066800"/>
                <a:gridCol w="1092200"/>
              </a:tblGrid>
              <a:tr h="1834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Основные направления финансирования</a:t>
                      </a:r>
                    </a:p>
                  </a:txBody>
                  <a:tcPr marL="6237" marR="6237" marT="3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План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237" marR="6237" marT="3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Факт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237" marR="6237" marT="3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83348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Мероприятия, направленные на профилактику злоупотребления наркотиками, в том числе: «Здоровый образ жизни и последствия злоупотребления ПАВ», «Студент-party», «Профилактика социально негативных явлений в молодежной среде», «Некурящее поколение», проведение семинара «Салют, Победа», «Конкурс-тренинг в сфере профилактики наркомании», «Семейная команда»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21920" marR="121920" marT="34303" marB="34303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0,18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303" marB="34303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0,18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303" marB="34303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Содержимое 3"/>
          <p:cNvGraphicFramePr>
            <a:graphicFrameLocks/>
          </p:cNvGraphicFramePr>
          <p:nvPr/>
        </p:nvGraphicFramePr>
        <p:xfrm>
          <a:off x="152400" y="5410200"/>
          <a:ext cx="8788400" cy="1249407"/>
        </p:xfrm>
        <a:graphic>
          <a:graphicData uri="http://schemas.openxmlformats.org/drawingml/2006/table">
            <a:tbl>
              <a:tblPr/>
              <a:tblGrid>
                <a:gridCol w="6580995"/>
                <a:gridCol w="1094333"/>
                <a:gridCol w="1113072"/>
              </a:tblGrid>
              <a:tr h="369226">
                <a:tc gridSpan="3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Общее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целевых показателей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– 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721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 том числе</a:t>
                      </a:r>
                    </a:p>
                  </a:txBody>
                  <a:tcPr marL="6237" marR="6237" marT="3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72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Целевые показатели программы  </a:t>
                      </a: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45718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подростков и молодежи в возрасте от 11 до 24 лет, вовлеченных в профилактические мероприятия, в общей численности указанной категории лиц, человек 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86" marB="3428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4500 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86" marB="3428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4500 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86" marB="3428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5410200" y="1981200"/>
          <a:ext cx="3733800" cy="19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7391400" y="4114800"/>
            <a:ext cx="1524000" cy="17145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r>
              <a:rPr lang="ru-RU" sz="1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2514600" y="1905000"/>
          <a:ext cx="3352800" cy="19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218" name="Picture 2" descr="https://berezino.by/media/k2/items/cache/94e99f00a27582b2309891fe294cea61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524000"/>
            <a:ext cx="2286816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390781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304800"/>
            <a:ext cx="8534400" cy="609600"/>
          </a:xfrm>
          <a:noFill/>
          <a:effectLst/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 в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Миасском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 округе»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143000"/>
            <a:ext cx="7924800" cy="4495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 </a:t>
            </a:r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048000" y="990600"/>
          <a:ext cx="5791200" cy="557213"/>
        </p:xfrm>
        <a:graphic>
          <a:graphicData uri="http://schemas.openxmlformats.org/drawingml/2006/table">
            <a:tbl>
              <a:tblPr/>
              <a:tblGrid>
                <a:gridCol w="5791200"/>
              </a:tblGrid>
              <a:tr h="55721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Цель: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создание благоприятных условий для формирования духовно-нравственных и культурно-ценностных ориентиров населения округа посредством развития сферы культуры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31" marR="8531" marT="85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304800" y="3429000"/>
          <a:ext cx="8610600" cy="1676400"/>
        </p:xfrm>
        <a:graphic>
          <a:graphicData uri="http://schemas.openxmlformats.org/drawingml/2006/table">
            <a:tbl>
              <a:tblPr/>
              <a:tblGrid>
                <a:gridCol w="5664867"/>
                <a:gridCol w="1510632"/>
                <a:gridCol w="1435101"/>
              </a:tblGrid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Основные направления финансирования</a:t>
                      </a: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9E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9E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  </a:t>
                      </a: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9ED3"/>
                    </a:solidFill>
                  </a:tcPr>
                </a:tc>
              </a:tr>
              <a:tr h="19897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Сохранение и развитие культурно -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досуговой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сферы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8305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художественного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123,7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123,7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8305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Организация библиотечного обслуживания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населения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68,5</a:t>
                      </a: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9691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Организация деятельности городского краеведческого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музея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8305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Культура. Искусство.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Творчество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9794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Укрепление материально-технической базы учреждений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культуры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Организация и осуществление деятельности в области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культуры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304800" y="5181600"/>
          <a:ext cx="8636000" cy="1362073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5714999"/>
                <a:gridCol w="1523999"/>
                <a:gridCol w="1397002"/>
              </a:tblGrid>
              <a:tr h="29624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Общее </a:t>
                      </a:r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целевых показателей </a:t>
                      </a:r>
                      <a:r>
                        <a:rPr lang="ru-RU" sz="11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– 11, в том числе: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87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программы  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9E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</a:p>
                  </a:txBody>
                  <a:tcPr marL="6237" marR="6237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9E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  </a:t>
                      </a:r>
                    </a:p>
                  </a:txBody>
                  <a:tcPr marL="6237" marR="6237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9ED3"/>
                    </a:solidFill>
                  </a:tcPr>
                </a:tc>
              </a:tr>
              <a:tr h="171231"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Сеть муниципальных 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КДУ, единиц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237" marR="6237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231"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контингента (среднегодового) 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обучающихся 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детских школах 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искусств, человек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237" marR="6237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2500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2512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374"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пользователей муниципальных библиотек, в том числе 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удаленных, человек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237" marR="6237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56000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55670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231"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потребителей музейной 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услуги, человек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237" marR="6237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33000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41189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8682" name="Диаграмма 11"/>
          <p:cNvGraphicFramePr>
            <a:graphicFrameLocks/>
          </p:cNvGraphicFramePr>
          <p:nvPr/>
        </p:nvGraphicFramePr>
        <p:xfrm>
          <a:off x="2921000" y="1549400"/>
          <a:ext cx="3225800" cy="200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r:id="rId5" imgW="3225064" imgH="2005758" progId="Excel.Chart.8">
                  <p:embed/>
                </p:oleObj>
              </mc:Choice>
              <mc:Fallback>
                <p:oleObj r:id="rId5" imgW="3225064" imgH="2005758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1000" y="1549400"/>
                        <a:ext cx="3225800" cy="200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8001000" y="3276600"/>
            <a:ext cx="914400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5943600" y="1447800"/>
          <a:ext cx="29718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68685" name="Рисунок 16" descr="Лучшие в сфере культуры и искусства | Дело Октября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2514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24997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850" y="115888"/>
            <a:ext cx="8496300" cy="531812"/>
          </a:xfrm>
        </p:spPr>
        <p:txBody>
          <a:bodyPr rtlCol="0">
            <a:no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Муниципальная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программа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«Зеленый город»</a:t>
            </a: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395288" y="617538"/>
            <a:ext cx="8339137" cy="541337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defRPr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Цель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: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 сохранение и оздоровление среды, окружающей человека в Миасском городском округе, обеспечение комфортного проживания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жителей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68313" y="3716338"/>
          <a:ext cx="8424862" cy="9588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26576"/>
                <a:gridCol w="799143"/>
                <a:gridCol w="799143"/>
              </a:tblGrid>
              <a:tr h="1925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Основные направления финансирования (мероприятия</a:t>
                      </a: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), млн. рублей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25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Уход за деревьями (снос и обрезка деревьев) на территории округа  </a:t>
                      </a:r>
                    </a:p>
                  </a:txBody>
                  <a:tcPr marL="9525" marR="9525" marT="9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6,2</a:t>
                      </a:r>
                    </a:p>
                  </a:txBody>
                  <a:tcPr marL="9525" marR="9525" marT="9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6,2</a:t>
                      </a:r>
                    </a:p>
                  </a:txBody>
                  <a:tcPr marL="9525" marR="9525" marT="9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737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Уход за газонами, стрижка кустарников, посадка цветочной рассады в рамках исполнения муниципального задания для МБУ «Центр коммунального обслуживания и благоустройства» </a:t>
                      </a:r>
                    </a:p>
                  </a:txBody>
                  <a:tcPr marL="9525" marR="9525" marT="9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0,9</a:t>
                      </a:r>
                    </a:p>
                  </a:txBody>
                  <a:tcPr marL="9525" marR="9525" marT="9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0,9</a:t>
                      </a:r>
                    </a:p>
                  </a:txBody>
                  <a:tcPr marL="9525" marR="9525" marT="95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Диаграмма 6" title="Объем финансирования"/>
          <p:cNvGraphicFramePr>
            <a:graphicFrameLocks/>
          </p:cNvGraphicFramePr>
          <p:nvPr/>
        </p:nvGraphicFramePr>
        <p:xfrm>
          <a:off x="4438928" y="980729"/>
          <a:ext cx="4279824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9655" name="Picture 2" descr="Озеленение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58875"/>
            <a:ext cx="2592388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68313" y="4724400"/>
          <a:ext cx="8424862" cy="19446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90759"/>
                <a:gridCol w="842022"/>
                <a:gridCol w="792081"/>
              </a:tblGrid>
              <a:tr h="2703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Целевые показатели программы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8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Наименование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показателя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86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деревьев под снос и обрезку (в т.ч. по наказам избирателей), шт.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233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233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86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Площадь содержания газонов, тыс. кв.м.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665,5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665,5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86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Площадь содержания цветников, кв.м.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1624,4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1624,4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86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Протяженность кустарника в "живой изгороди" под стрижку, п.м.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23095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23095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680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кустарников  и деревьев (полив), шт.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2009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2009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550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305073"/>
            <a:ext cx="8424936" cy="60364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Муниципальная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программа</a:t>
            </a:r>
            <a:b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Чистый город»</a:t>
            </a: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5220072" y="980728"/>
            <a:ext cx="3585944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Цель: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обеспечение выполнения комплекса мероприятий по содержанию территорий Миасского городского округа, направленных на сохранение и оздоровление среды, окружающей человека в Миасском городском округе, обеспечение комфортного проживания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жителей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endParaRPr>
          </a:p>
        </p:txBody>
      </p:sp>
      <p:pic>
        <p:nvPicPr>
          <p:cNvPr id="15362" name="Picture 2" descr="Нормы уборки территории для дворника: таблиц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052736"/>
            <a:ext cx="3456384" cy="1944217"/>
          </a:xfrm>
          <a:prstGeom prst="rect">
            <a:avLst/>
          </a:prstGeom>
          <a:noFill/>
        </p:spPr>
      </p:pic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3885975"/>
              </p:ext>
            </p:extLst>
          </p:nvPr>
        </p:nvGraphicFramePr>
        <p:xfrm>
          <a:off x="755576" y="3212976"/>
          <a:ext cx="4233935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2976489"/>
              </p:ext>
            </p:extLst>
          </p:nvPr>
        </p:nvGraphicFramePr>
        <p:xfrm>
          <a:off x="4788024" y="3573016"/>
          <a:ext cx="3870176" cy="2761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6364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000" y="260647"/>
            <a:ext cx="4320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 Миасского городского округа за 2023 год: </a:t>
            </a:r>
          </a:p>
          <a:p>
            <a:pPr indent="360000"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 доходам в сумме 7926,8 млн. рублей (99,8 % от уточненного бюджета), </a:t>
            </a:r>
          </a:p>
          <a:p>
            <a:pPr indent="360000"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 расходам в сумме 7701,3 млн. рублей (97,1 % от уточненного бюджета), </a:t>
            </a:r>
          </a:p>
          <a:p>
            <a:pPr indent="360000"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профицит бюджета – 225,5 млн. рублей. </a:t>
            </a:r>
          </a:p>
          <a:p>
            <a:pPr indent="360000"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Отклонение к уровню 2022 года составило:</a:t>
            </a:r>
          </a:p>
          <a:p>
            <a:pPr indent="360000"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снижение на 0,5 % по доходам (исполнено за 2022 год на сумму 7968,8 млн. рублей);</a:t>
            </a:r>
          </a:p>
          <a:p>
            <a:pPr indent="360000"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снижение на 3,6 % по расходам (исполнено за 2022 год на сумму 7989,8 млн. рублей).</a:t>
            </a:r>
          </a:p>
          <a:p>
            <a:pPr indent="360000"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причина снижения объема доходов и расходов за отчетный период – выделение в 2022 году межбюджетных трансфертов на выкуп здания для размещения новой общеобразовательной  организации МАОУ «Образовательный центр» 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(859,0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indent="360000"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обеспеченность на одного жителя в отчетном году составила 47,8 тыс. рублей, при численности населения на 01.01.2023 года - 161,1 тыс. человек (в 2022 году – 48,4 тыс. рублей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indent="360000"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Доходная часть бюджета Округа по итогам 2023 года сформирована за счет безвозмездных поступлений (65,2%), а также поступлений налоговых и неналоговых доходов (34,8%). В 2022 году объем безвозмездных поступлений в общем объеме поступивших доходов составлял 71,5%, а объем налоговых и неналоговых доходов – 28,5%.</a:t>
            </a:r>
          </a:p>
          <a:p>
            <a:pPr indent="360000"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налоговых и неналоговых доходов в бюджет Округа составило 2758,0 млн. рублей. К уровню 2022 года рост доходов составил 486,7 млн. рублей.   </a:t>
            </a:r>
          </a:p>
          <a:p>
            <a:pPr indent="360000"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налоговых доходов –  2471,3 млн. рублей. Рост налоговых доходов к уровню 2022 года –  20,9%, или 427,7 млн. рублей. </a:t>
            </a:r>
          </a:p>
          <a:p>
            <a:pPr indent="360000"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неналоговых доходов – 286,7 млн. рублей. Рост доходов к уровню 2022 года – 25,9%, или 59,1 млн. рублей, в основном от поступления прочих доходов от компенсации затрат бюджетов городских округов, за счет поступлений возврата аванса по контракту, возврата субсидий по муниципальному контракту.</a:t>
            </a:r>
          </a:p>
          <a:p>
            <a:pPr indent="360000"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недоимки по налогам и сборам и задолженности по неналоговым доходам на 01.01.2024 года сохраняется высоким и составил 210,0 млн. рублей. Рост задолженности к уровню 2022 года составил 14,7%, или 27,0 млн. рублей.</a:t>
            </a:r>
          </a:p>
          <a:p>
            <a:pPr indent="360000" algn="just"/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4008" y="253875"/>
            <a:ext cx="43200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Расходная часть бюджета Округа исполнена в сумме 7701,3 млн. рублей.  </a:t>
            </a:r>
          </a:p>
          <a:p>
            <a:pPr indent="360000"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общем объеме расходов за 2023 год доля расходов на выполнение переданных государственных полномочий составила 35,9%, или 2765,2 млн. рублей, расходы по собственным полномочиям - 64,1 % от общего объема расходов, или  4936,1 млн. рублей. В 2022 году доля расходов на выполнение переданных государственных полномочий составила 35,3%, или 2822,7 млн. рублей, по собственным полномочиям – 64,7 %, или 5167,1 млн. рублей. Уменьшение объема расходов на выполнение переданных полномочий связано  с передачей с 01.10.2022 года части государственных полномочий на областной бюджет (в том числе на обеспечение государственных полномочий по социальному обслуживанию граждан в части содержание учреждений социального обслуживания населения) и снижением объема средств, выделенных на реализацию государственных полномочий на обеспечение предоставления жилых помещений детям-сиротам и детям, оставшимся без попечения родителей (в 2022 году - 98730,6 тыс. рублей, в 2023 году – 16449,6 тыс. рублей).   </a:t>
            </a:r>
          </a:p>
          <a:p>
            <a:pPr indent="360000"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выплату заработной платы и начисления в отчетном периоде направлено 3482,6 млн. рублей, или 45,2% от общего объема расходов отчетного периода. За 2022 год  эти показатели соответственно составили 3260,8 млн. рублей, или 40,8%.  Увеличение расходов к уровню 2022 года на 221,8 млн. рублей. Основные причины: изменение индикативных показателей средней заработной платы  отдельных категорий работников бюджетной сферы, установленных Указами Президента и распоряжением Правительства Челябинской области, обеспечение доведения заработной платы до МРОТ с 01.01.2023 года. По состоянию на 01.01.2024 года просроченная задолженность по заработной плате отсутствует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360000"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 99,4 % расходов бюджета Округа проводилось по целевым программам (на уровне 2022 года), из них на реализацию мероприятий по национальным проектам  направлено 2,4 % от суммы программных расходов (в 2022 году – 8%).</a:t>
            </a:r>
          </a:p>
          <a:p>
            <a:pPr indent="360000"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социальную сферу за 2023 год составили 72,0% от общего объема расходов, или  5544,5 млн. рублей (в 2022 году 73,0%, или 5831,9 млн. рублей). </a:t>
            </a:r>
          </a:p>
        </p:txBody>
      </p:sp>
    </p:spTree>
    <p:extLst>
      <p:ext uri="{BB962C8B-B14F-4D97-AF65-F5344CB8AC3E}">
        <p14:creationId xmlns:p14="http://schemas.microsoft.com/office/powerpoint/2010/main" val="28978065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251520" y="305073"/>
            <a:ext cx="8424936" cy="60364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Муниципальная программа</a:t>
            </a:r>
            <a:b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«Чистый город»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229027"/>
              </p:ext>
            </p:extLst>
          </p:nvPr>
        </p:nvGraphicFramePr>
        <p:xfrm>
          <a:off x="611560" y="908720"/>
          <a:ext cx="8352928" cy="23088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68288"/>
                <a:gridCol w="792320"/>
                <a:gridCol w="792320"/>
              </a:tblGrid>
              <a:tr h="2636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Основные направления финансирования (мероприятия</a:t>
                      </a:r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), млн. рублей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факт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927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Вывоз мусора после субботников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331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Подборка, погрузка, вывоз и размещение твердых коммунальных отходов на территории МГО (несанкционированные свалки)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</a:t>
                      </a:r>
                      <a:r>
                        <a:rPr lang="ru-RU" sz="13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том числе </a:t>
                      </a:r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 счет средств областного бюджета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636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Санитарное содержание общегородских территорий в летний и зимний период, в т.ч. субсидия бюджетному учреждению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636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Устройство и ремонт контейнерных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636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</a:t>
                      </a:r>
                      <a:r>
                        <a:rPr lang="ru-RU" sz="13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том числе </a:t>
                      </a:r>
                      <a:r>
                        <a:rPr lang="ru-RU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 счет средств областного бюджета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636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Уборка и надлежащее содержание мест (площадок) накопления ТКО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369245"/>
              </p:ext>
            </p:extLst>
          </p:nvPr>
        </p:nvGraphicFramePr>
        <p:xfrm>
          <a:off x="611560" y="3645024"/>
          <a:ext cx="8352928" cy="23922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54628"/>
                <a:gridCol w="799150"/>
                <a:gridCol w="799150"/>
              </a:tblGrid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Целевые показатели программы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Наименование </a:t>
                      </a:r>
                      <a:r>
                        <a:rPr lang="ru-RU" sz="13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показателя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факт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691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Объем вывезенных отходов с территорий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Миасского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городского округа, 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тонн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Объем вывезенных остатков зелёного хозяйства с территорий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Миасского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городского округа, </a:t>
                      </a:r>
                      <a:r>
                        <a:rPr lang="ru-RU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куб.м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14 324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14 324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Площадь санитарной очистки общегородских территорий, тыс. кв.м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1462,6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Уровень обеспеченности контейнерным сбором ТКО, %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Уровень обустройства контейнерных площадок,  %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463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площадок в частном секторе, подлежащих санитарному содержанию, шт.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384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7642" y="116633"/>
            <a:ext cx="8136904" cy="28803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Муниципальная программа «Светлый город»</a:t>
            </a: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539552" y="404664"/>
            <a:ext cx="820891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Цель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: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обеспечение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бесперебойного и надежного функционирования установок наружного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освещения, 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повышение безопасности дорожного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движения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 и комфортности проживания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населения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333710"/>
              </p:ext>
            </p:extLst>
          </p:nvPr>
        </p:nvGraphicFramePr>
        <p:xfrm>
          <a:off x="539552" y="3645024"/>
          <a:ext cx="8352928" cy="13040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94784"/>
                <a:gridCol w="1008112"/>
                <a:gridCol w="650032"/>
              </a:tblGrid>
              <a:tr h="3369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Основные направления финансирования (мероприятия</a:t>
                      </a:r>
                      <a:r>
                        <a:rPr lang="ru-RU" sz="13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), млн. рублей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972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Техническое обслуживание и ремонт установок наружного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369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Оплата электроэнергии,  потребляемой установками наружного освещения, в том числе энергосервисные контракты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945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Установка многофункциональной системы отображения</a:t>
                      </a:r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областной бюджет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259499"/>
              </p:ext>
            </p:extLst>
          </p:nvPr>
        </p:nvGraphicFramePr>
        <p:xfrm>
          <a:off x="539552" y="5013176"/>
          <a:ext cx="8280920" cy="16213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09942"/>
                <a:gridCol w="785489"/>
                <a:gridCol w="785489"/>
              </a:tblGrid>
              <a:tr h="3978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Целевые показатели программы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8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Наименование </a:t>
                      </a:r>
                      <a:r>
                        <a:rPr lang="ru-RU" sz="13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показателя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факт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431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электроэнергии, потребляемой установками наружного освещения, в том числе оплата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энергосервисных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контрактов,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т.кВт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/час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2763,3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431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Потребление электроэнергии установками уличного освещения, направленное на снижение показателей, %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652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Доли светильников, работающих в вечернее и ночное время, шт.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9743,0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10358,0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Диаграмма 9" title="Объем финансирования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1557594"/>
              </p:ext>
            </p:extLst>
          </p:nvPr>
        </p:nvGraphicFramePr>
        <p:xfrm>
          <a:off x="6156176" y="836712"/>
          <a:ext cx="3131840" cy="1963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1709428"/>
              </p:ext>
            </p:extLst>
          </p:nvPr>
        </p:nvGraphicFramePr>
        <p:xfrm>
          <a:off x="2411760" y="994119"/>
          <a:ext cx="3888432" cy="2146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738553"/>
              </p:ext>
            </p:extLst>
          </p:nvPr>
        </p:nvGraphicFramePr>
        <p:xfrm>
          <a:off x="2915816" y="980728"/>
          <a:ext cx="3096344" cy="249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52" name="Picture 4" descr="Светильники на опору уличного освещения: сравнительная характеристика и  советы по выбору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2403959" cy="240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62600" y="2780928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Превышение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расходов над уточненным бюджетом 2023 года связано с осуществлением перемещения ассигнований после уточнения бюджета для предоплаты за электроэнергию  по уличному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освещению за декабрь по условиям договора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667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305073"/>
            <a:ext cx="8568952" cy="60364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Муниципальная программа «Организация эксплуатации и текущего ремонта гидротехнических сооружений Миасского городского округа»</a:t>
            </a: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251833" y="917940"/>
            <a:ext cx="8410479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Цель: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обеспечение бесперебойного и безаварийного функционирования гидротехнических сооружений МГО, подготовка к паводковому периоду Миасского городского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округа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933599"/>
              </p:ext>
            </p:extLst>
          </p:nvPr>
        </p:nvGraphicFramePr>
        <p:xfrm>
          <a:off x="467544" y="3861048"/>
          <a:ext cx="8302780" cy="1434465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6876763"/>
                <a:gridCol w="792088"/>
                <a:gridCol w="633929"/>
              </a:tblGrid>
              <a:tr h="1963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направления финансирования (мероприятия</a:t>
                      </a:r>
                      <a:r>
                        <a:rPr lang="ru-RU" sz="13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млн. рублей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963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Эксплуатация 7 ГТС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3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Ремонт  гидротехнических сооружений МГО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6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Разработка деклараций безопасности ГТС  и проведение 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государственной экспертизы 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деклараций ГТС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6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Комплексное обследование ГТС </a:t>
                      </a:r>
                      <a:r>
                        <a:rPr lang="ru-RU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Поликарповского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пруда на р. Миасс и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Миасского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городского пруда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356707"/>
              </p:ext>
            </p:extLst>
          </p:nvPr>
        </p:nvGraphicFramePr>
        <p:xfrm>
          <a:off x="467545" y="5359015"/>
          <a:ext cx="8338783" cy="10943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98495"/>
                <a:gridCol w="820144"/>
                <a:gridCol w="820144"/>
              </a:tblGrid>
              <a:tr h="3181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Целевые показатели программы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5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Наименование </a:t>
                      </a:r>
                      <a:r>
                        <a:rPr lang="ru-RU" sz="13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показателя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факт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520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аварий на </a:t>
                      </a:r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ГТС, случаев 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95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нарушений, выявляемых органом </a:t>
                      </a:r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Ростехнадзора, ед.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Диаграмма 9" title="Объем финансирования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704992"/>
              </p:ext>
            </p:extLst>
          </p:nvPr>
        </p:nvGraphicFramePr>
        <p:xfrm>
          <a:off x="5004048" y="1340768"/>
          <a:ext cx="3658264" cy="232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AutoShape 2" descr="https://sdelanounas.ru/images/img/www.inform.miass.ru/x400_images_54321.jpg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https://sdelanounas.ru/images/img/www.inform.miass.ru/x400_images_54321.jp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499067"/>
            <a:ext cx="4128393" cy="206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63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08912" cy="45963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Муниципальная программа  «Организация содержания и текущего ремонта объектов газоснабжения Миасского городского округа»</a:t>
            </a: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395536" y="908720"/>
            <a:ext cx="8424935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Цель: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 обеспечение бесперебойного и безаварийного функционирования объектов газоснабжения Миасского городского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PT Astra Serif" panose="020A0603040505020204" pitchFamily="18" charset="-52"/>
                <a:cs typeface="Times New Roman" pitchFamily="18" charset="0"/>
              </a:rPr>
              <a:t>округа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938673"/>
              </p:ext>
            </p:extLst>
          </p:nvPr>
        </p:nvGraphicFramePr>
        <p:xfrm>
          <a:off x="323528" y="3933056"/>
          <a:ext cx="8496942" cy="750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84982"/>
                <a:gridCol w="805980"/>
                <a:gridCol w="805980"/>
              </a:tblGrid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Основные направления финансирования (мероприятия</a:t>
                      </a:r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), млн. рублей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факт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20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Организация текущего содержания объектов газоснабжения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Миасского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Проведение текущего ремонта объектов газоснабжения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795599"/>
              </p:ext>
            </p:extLst>
          </p:nvPr>
        </p:nvGraphicFramePr>
        <p:xfrm>
          <a:off x="323527" y="4941168"/>
          <a:ext cx="8568952" cy="1152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70652"/>
                <a:gridCol w="799150"/>
                <a:gridCol w="799150"/>
              </a:tblGrid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Целевой показатель программы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Наименование </a:t>
                      </a:r>
                      <a:r>
                        <a:rPr lang="ru-RU" sz="1300" b="1" u="none" strike="noStrike" dirty="0" smtClean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показателя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itchFamily="18" charset="0"/>
                          <a:ea typeface="PT Astra Serif" panose="020A0603040505020204" pitchFamily="18" charset="-52"/>
                          <a:cs typeface="Times New Roman" pitchFamily="18" charset="0"/>
                        </a:rPr>
                        <a:t>факт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Время перерывов газоснабжения при устранении аварий и проведении плановых работ, не более 4 часов (суммарно) в течение одного месяца (час.)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Диаграмма 7" title="Объем финансирования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9195162"/>
              </p:ext>
            </p:extLst>
          </p:nvPr>
        </p:nvGraphicFramePr>
        <p:xfrm>
          <a:off x="4283968" y="1340768"/>
          <a:ext cx="3862729" cy="2477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098" name="Picture 2" descr="Газовые сети построят в четырёх якутских селах в 2022 году — ЯСИ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3184063" cy="222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81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686800" cy="1009650"/>
          </a:xfr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Муниципальная программа «Содействие созданию в Миасском городском округе (исходя из прогнозируемой потребности) новых мест в общеобразовательных организациях</a:t>
            </a:r>
            <a:r>
              <a:rPr lang="ru-RU" sz="2000" dirty="0" smtClean="0">
                <a:solidFill>
                  <a:sysClr val="windowText" lastClr="000000"/>
                </a:solidFill>
                <a:effectLst/>
              </a:rPr>
              <a:t>»</a:t>
            </a:r>
            <a:endParaRPr lang="ru-RU" sz="2000" dirty="0">
              <a:solidFill>
                <a:sysClr val="windowText" lastClr="000000"/>
              </a:solidFill>
              <a:effectLst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514600" y="1143000"/>
          <a:ext cx="6248400" cy="685800"/>
        </p:xfrm>
        <a:graphic>
          <a:graphicData uri="http://schemas.openxmlformats.org/drawingml/2006/table">
            <a:tbl>
              <a:tblPr/>
              <a:tblGrid>
                <a:gridCol w="6248400"/>
              </a:tblGrid>
              <a:tr h="68580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Цель: </a:t>
                      </a:r>
                      <a:r>
                        <a:rPr lang="ru-RU" alt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оздание в Миасском городском округе новых мест в общеобразовательных организациях в соответствии с прогнозируемой потребностью и современными требованиями к условиям обучения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531" marR="8531" marT="85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792763"/>
              </p:ext>
            </p:extLst>
          </p:nvPr>
        </p:nvGraphicFramePr>
        <p:xfrm>
          <a:off x="152400" y="4191000"/>
          <a:ext cx="8839201" cy="685800"/>
        </p:xfrm>
        <a:graphic>
          <a:graphicData uri="http://schemas.openxmlformats.org/drawingml/2006/table">
            <a:tbl>
              <a:tblPr/>
              <a:tblGrid>
                <a:gridCol w="7086600"/>
                <a:gridCol w="838200"/>
                <a:gridCol w="914401"/>
              </a:tblGrid>
              <a:tr h="2743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Основные направления финансирования</a:t>
                      </a: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План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Факт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11481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Проведение ПИР для строительства  общеобразовательной организации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микрорайоне Динамо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</a:t>
                      </a: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Содержимое 3"/>
          <p:cNvGraphicFramePr>
            <a:graphicFrameLocks/>
          </p:cNvGraphicFramePr>
          <p:nvPr/>
        </p:nvGraphicFramePr>
        <p:xfrm>
          <a:off x="152400" y="4876800"/>
          <a:ext cx="8864600" cy="340506"/>
        </p:xfrm>
        <a:graphic>
          <a:graphicData uri="http://schemas.openxmlformats.org/drawingml/2006/table">
            <a:tbl>
              <a:tblPr/>
              <a:tblGrid>
                <a:gridCol w="8864600"/>
              </a:tblGrid>
              <a:tr h="3405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Общее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целевых показателей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– 3,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в том числе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848600" y="3810000"/>
            <a:ext cx="1295400" cy="17145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6" descr="В 2021 году в Миассе откроется новая школа и детский са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52400" y="1524000"/>
            <a:ext cx="2133600" cy="1493520"/>
          </a:xfrm>
          <a:prstGeom prst="rect">
            <a:avLst/>
          </a:prstGeom>
          <a:noFill/>
        </p:spPr>
      </p:pic>
      <p:graphicFrame>
        <p:nvGraphicFramePr>
          <p:cNvPr id="25" name="Диаграмма 24"/>
          <p:cNvGraphicFramePr/>
          <p:nvPr/>
        </p:nvGraphicFramePr>
        <p:xfrm>
          <a:off x="5638800" y="1981200"/>
          <a:ext cx="3048000" cy="19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3392178700"/>
              </p:ext>
            </p:extLst>
          </p:nvPr>
        </p:nvGraphicFramePr>
        <p:xfrm>
          <a:off x="2514600" y="1905000"/>
          <a:ext cx="32766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648560"/>
              </p:ext>
            </p:extLst>
          </p:nvPr>
        </p:nvGraphicFramePr>
        <p:xfrm>
          <a:off x="152400" y="5410200"/>
          <a:ext cx="8839201" cy="927447"/>
        </p:xfrm>
        <a:graphic>
          <a:graphicData uri="http://schemas.openxmlformats.org/drawingml/2006/table">
            <a:tbl>
              <a:tblPr/>
              <a:tblGrid>
                <a:gridCol w="7086600"/>
                <a:gridCol w="838200"/>
                <a:gridCol w="914401"/>
              </a:tblGrid>
              <a:tr h="243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Целевые показатели программы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План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Факт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838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Удельный вес численности обучающихся, занимающихся в первую смену, в общеобразовательных организациях,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расположенных на территории Миасского городского округа,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общей численности обучающихся в общеобразовательных организациях, расположенных на территории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Миасского городского округа, %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70,9</a:t>
                      </a: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928966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" y="1028700"/>
            <a:ext cx="8636000" cy="571500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352800" y="1143000"/>
          <a:ext cx="5537201" cy="1409700"/>
        </p:xfrm>
        <a:graphic>
          <a:graphicData uri="http://schemas.openxmlformats.org/drawingml/2006/table">
            <a:tbl>
              <a:tblPr/>
              <a:tblGrid>
                <a:gridCol w="5537201"/>
              </a:tblGrid>
              <a:tr h="14097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Цели: -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условий для эффективного развития образования, направленного на обеспечение доступности качественного образования, соответствующего требованиям современного инновационного социально ориентированного развития Миасского городского округа; </a:t>
                      </a:r>
                    </a:p>
                    <a:p>
                      <a:pPr algn="l" fontAlgn="b">
                        <a:buFontTx/>
                        <a:buChar char="-"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создание в Миасском городском округе равных возможностей для получения качественного дошкольного образования;</a:t>
                      </a:r>
                    </a:p>
                    <a:p>
                      <a:pPr algn="l" fontAlgn="b">
                        <a:buFontTx/>
                        <a:buChar char="-"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одействие социальному, культурному, духовному и физическому развитию молодежи, проживающей на территории Миасского городского округа Челябинской области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531" marR="8531" marT="85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3" name="Picture 4" descr="классная доска и школьные принадлежности, слайд школьной презентации  Microsoft PowerPoint Образование, школьный совет, класс, прямоугольник,  презентация png | Klipartz"/>
          <p:cNvPicPr>
            <a:picLocks noChangeAspect="1" noChangeArrowheads="1"/>
          </p:cNvPicPr>
          <p:nvPr/>
        </p:nvPicPr>
        <p:blipFill>
          <a:blip r:embed="rId3" cstate="print"/>
          <a:srcRect l="3920" t="10801" r="4003" b="15138"/>
          <a:stretch>
            <a:fillRect/>
          </a:stretch>
        </p:blipFill>
        <p:spPr bwMode="auto">
          <a:xfrm>
            <a:off x="381000" y="990600"/>
            <a:ext cx="2758571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370662"/>
              </p:ext>
            </p:extLst>
          </p:nvPr>
        </p:nvGraphicFramePr>
        <p:xfrm>
          <a:off x="152400" y="4953000"/>
          <a:ext cx="8839200" cy="1756689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7127563"/>
                <a:gridCol w="846078"/>
                <a:gridCol w="865559"/>
              </a:tblGrid>
              <a:tr h="2784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направления финансирования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" marR="6237" marT="3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" marR="6237" marT="3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" marR="6237" marT="3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</a:tr>
              <a:tr h="4027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Обеспечение питанием детей в организациях, реализующих образовательную программу дошкольного образования;</a:t>
                      </a:r>
                      <a:r>
                        <a:rPr lang="ru-RU" sz="11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предоставление льгот по родительской плате за содержание детей в дошкольных учреждениях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90,5</a:t>
                      </a:r>
                      <a:endParaRPr lang="ru-RU" sz="11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90,1</a:t>
                      </a:r>
                      <a:endParaRPr lang="ru-RU" sz="11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1448"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Обеспечение питанием  обучающихся,</a:t>
                      </a:r>
                      <a:r>
                        <a:rPr lang="ru-RU" sz="11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том числе: обеспечение молоком и горячим питанием обучающихся начального образования; питание </a:t>
                      </a:r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 из малообеспеченных семей и детей с нарушениями здоровья; обеспечение питанием детей с ограниченными возможностями здоровья и выплата денежной компенсации за питание; обеспечение бесплатного двухразового питания обучающихся, охваченных подвозом;</a:t>
                      </a:r>
                      <a:r>
                        <a:rPr lang="ru-RU" sz="11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бесплатного двухразового горячего питания </a:t>
                      </a:r>
                      <a:r>
                        <a:rPr lang="ru-RU" sz="11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обучающихся, один из родителей, которых является военнослужащим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146,4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144,9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620000" y="4724400"/>
            <a:ext cx="1524000" cy="171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магнитный диск 14"/>
          <p:cNvSpPr/>
          <p:nvPr/>
        </p:nvSpPr>
        <p:spPr>
          <a:xfrm>
            <a:off x="1066800" y="3429000"/>
            <a:ext cx="609600" cy="12192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магнитный диск 17"/>
          <p:cNvSpPr/>
          <p:nvPr/>
        </p:nvSpPr>
        <p:spPr>
          <a:xfrm>
            <a:off x="2362200" y="3505200"/>
            <a:ext cx="609600" cy="11430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457200" y="2514600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Объем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финансирования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рублей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838200" y="4648200"/>
            <a:ext cx="2362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62000" y="464820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План                             Факт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90600" y="3048000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3660,5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62200" y="30480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3651,8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592837431"/>
              </p:ext>
            </p:extLst>
          </p:nvPr>
        </p:nvGraphicFramePr>
        <p:xfrm>
          <a:off x="3657600" y="2667000"/>
          <a:ext cx="4572000" cy="2390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019300" y="91380"/>
            <a:ext cx="5600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системы </a:t>
            </a:r>
            <a:r>
              <a:rPr lang="ru-RU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образования  </a:t>
            </a:r>
            <a:r>
              <a:rPr lang="ru-RU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Миасском</a:t>
            </a:r>
            <a:r>
              <a:rPr lang="ru-RU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городском округе»</a:t>
            </a:r>
            <a:endParaRPr lang="ru-RU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25315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969224059"/>
              </p:ext>
            </p:extLst>
          </p:nvPr>
        </p:nvGraphicFramePr>
        <p:xfrm>
          <a:off x="323528" y="3594504"/>
          <a:ext cx="8686800" cy="3148787"/>
        </p:xfrm>
        <a:graphic>
          <a:graphicData uri="http://schemas.openxmlformats.org/drawingml/2006/table">
            <a:tbl>
              <a:tblPr/>
              <a:tblGrid>
                <a:gridCol w="6504914"/>
                <a:gridCol w="1081682"/>
                <a:gridCol w="1100204"/>
              </a:tblGrid>
              <a:tr h="34717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Общее </a:t>
                      </a:r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целевых показателей </a:t>
                      </a:r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– 50, из них по основным показателям: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55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Наименование показателей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</a:tr>
              <a:tr h="595162">
                <a:tc>
                  <a:txBody>
                    <a:bodyPr/>
                    <a:lstStyle/>
                    <a:p>
                      <a:r>
                        <a:rPr lang="ru-RU" sz="115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детей из  малообеспеченных семей и детей с нарушениями здоровья, охваченных питанием от общего количества  детей малообеспеченных семей и детей с нарушениями здоровья,  %</a:t>
                      </a:r>
                      <a:endParaRPr lang="ru-RU" sz="11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100 ,0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100 ,0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95162">
                <a:tc>
                  <a:txBody>
                    <a:bodyPr/>
                    <a:lstStyle/>
                    <a:p>
                      <a:r>
                        <a:rPr lang="ru-RU" sz="115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обучающихся муниципальных ОО, которым предоставлена возможность обучаться в соответствии с основными современными требованиями, в общей численности обучающихся муниципальных ОО, %</a:t>
                      </a:r>
                      <a:endParaRPr lang="ru-RU" sz="11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82,6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89,2</a:t>
                      </a: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982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Охват детей  в возрасте  от 1 до 7 лет дошкольным образованием, %</a:t>
                      </a:r>
                      <a:endParaRPr lang="ru-RU" sz="115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85,5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85,8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18817">
                <a:tc>
                  <a:txBody>
                    <a:bodyPr/>
                    <a:lstStyle/>
                    <a:p>
                      <a:r>
                        <a:rPr lang="ru-RU" sz="115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детей МГО в возрасте от 5 до 18 лет, охваченных  дополнительным образование от общего количества детей, % </a:t>
                      </a:r>
                      <a:endParaRPr lang="ru-RU" sz="11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52,0</a:t>
                      </a:r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52,0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95162">
                <a:tc>
                  <a:txBody>
                    <a:bodyPr/>
                    <a:lstStyle/>
                    <a:p>
                      <a:r>
                        <a:rPr lang="ru-RU" sz="115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детей в МГО в возрасте от 6 до 18 лет, охваченных отдыхом и оздоровлением в организациях отдыха детей и их оздоровления, в общем числе детей в МГО в возрасте от 6 до 18 лет,</a:t>
                      </a:r>
                      <a:r>
                        <a:rPr lang="ru-RU" sz="115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%</a:t>
                      </a:r>
                      <a:endParaRPr lang="ru-RU" sz="11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37,6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067832"/>
              </p:ext>
            </p:extLst>
          </p:nvPr>
        </p:nvGraphicFramePr>
        <p:xfrm>
          <a:off x="323528" y="260648"/>
          <a:ext cx="8712201" cy="325374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6502400"/>
                <a:gridCol w="1143000"/>
                <a:gridCol w="1066801"/>
              </a:tblGrid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направления </a:t>
                      </a:r>
                      <a:r>
                        <a:rPr lang="ru-RU" sz="13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финансирования, млн. рублей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" marR="6237" marT="3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" marR="6237" marT="3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" marR="6237" marT="3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Организация бесплатного горячего питания </a:t>
                      </a:r>
                      <a:r>
                        <a:rPr lang="ru-RU" sz="11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обеспечение молоком обучающихся</a:t>
                      </a:r>
                      <a:r>
                        <a:rPr lang="ru-RU" sz="11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получающих начальное общее образование в муниципальных образовательных организациях</a:t>
                      </a:r>
                      <a:endParaRPr lang="ru-RU" sz="11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119,7</a:t>
                      </a:r>
                      <a:endParaRPr lang="ru-RU" sz="11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119,7</a:t>
                      </a:r>
                      <a:endParaRPr lang="ru-RU" sz="11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- Обеспечение выплат ежемесячного денежного вознаграждения за классное руководство педагогическим работникам муниципальных образовательных организаций, реализующих образовательные программы начального общего, основного общего и среднего общего образования, в том числе адаптированные основные общеобразовательные программы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80,6</a:t>
                      </a:r>
                      <a:endParaRPr lang="ru-RU" sz="11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80,6</a:t>
                      </a:r>
                      <a:endParaRPr lang="ru-RU" sz="11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- Привлечение детей из малообеспеченных, неблагополучных семей, а также семей, оказавшихся в трудной жизненной ситуации, в муниципальные образовательные организации, реализующие программу дошкольного образования, через предоставление компенсации части родительской платы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</a:t>
                      </a:r>
                      <a:endParaRPr lang="ru-RU" sz="11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</a:t>
                      </a:r>
                      <a:endParaRPr lang="ru-RU" sz="11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Повышение эффективности реализации молодежной политики в Миасском городском округе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x-none" sz="1100" kern="1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Сопровождение </a:t>
                      </a:r>
                      <a:r>
                        <a:rPr lang="x-none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функционирования и обеспечение безопасности организаций, подведомственных Управлению образования Администрации МГО</a:t>
                      </a:r>
                      <a:endParaRPr lang="ru-RU" sz="11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57,3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57,3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Организация и осуществление деятельности Управления образования Администрации МГО и МКУ МГО  «Централизованная бухгалтерия»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68,9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68,7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49760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" y="1028700"/>
            <a:ext cx="8636000" cy="571500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" y="152400"/>
            <a:ext cx="8432800" cy="609600"/>
          </a:xfr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физической культуры и спорта в </a:t>
            </a:r>
            <a:br>
              <a:rPr lang="ru-RU" sz="18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Миасском городском округе»</a:t>
            </a:r>
            <a:endParaRPr lang="ru-RU" sz="180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904303"/>
              </p:ext>
            </p:extLst>
          </p:nvPr>
        </p:nvGraphicFramePr>
        <p:xfrm>
          <a:off x="3200400" y="1219200"/>
          <a:ext cx="5537201" cy="999130"/>
        </p:xfrm>
        <a:graphic>
          <a:graphicData uri="http://schemas.openxmlformats.org/drawingml/2006/table">
            <a:tbl>
              <a:tblPr/>
              <a:tblGrid>
                <a:gridCol w="5537201"/>
              </a:tblGrid>
              <a:tr h="846730">
                <a:tc>
                  <a:txBody>
                    <a:bodyPr/>
                    <a:lstStyle/>
                    <a:p>
                      <a:pPr algn="ctr"/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Цель: создание условий, обеспечивающих возможность населению Миасского городского округа вести здоровый образ жизни, систематически заниматься физической культурой и спортом, а также повышение конкурентоспособности Миасских спортсменов на региональных, российских и международных соревнованиях</a:t>
                      </a:r>
                      <a:endParaRPr lang="ru-RU" sz="13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531" marR="8531" marT="85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696200" y="4724400"/>
            <a:ext cx="1270000" cy="19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381000" y="5181600"/>
          <a:ext cx="8382000" cy="1592834"/>
        </p:xfrm>
        <a:graphic>
          <a:graphicData uri="http://schemas.openxmlformats.org/drawingml/2006/table">
            <a:tbl>
              <a:tblPr/>
              <a:tblGrid>
                <a:gridCol w="5867400"/>
                <a:gridCol w="1219200"/>
                <a:gridCol w="1295400"/>
              </a:tblGrid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Основные направления </a:t>
                      </a:r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финансирования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План </a:t>
                      </a: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2023 </a:t>
                      </a:r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Факт  </a:t>
                      </a: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2023 </a:t>
                      </a:r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9897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Управление развитием отрасли физической культуры и спорта в Миасском городском округе</a:t>
                      </a:r>
                      <a:r>
                        <a:rPr lang="ru-RU" sz="1100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8305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физической культуры и спорта населения в возрасте от 3-79 лет, с целью создания условий для подготовки сборных муниципальных команд, спортивного резерва для сборных команд Челябинской области, России; обеспечение условий для развития физической культуры и спорта на территории Миасского городского округа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270,2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270,2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8305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инфраструктуры в области физической культуры и спорта, ремонт, реконструкция спортивных сооружений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196,1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151,4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7543800" y="4876800"/>
            <a:ext cx="1295400" cy="17145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228600" y="2667000"/>
          <a:ext cx="4572000" cy="2438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Диаграмма 17"/>
          <p:cNvGraphicFramePr/>
          <p:nvPr/>
        </p:nvGraphicFramePr>
        <p:xfrm>
          <a:off x="4495800" y="2590800"/>
          <a:ext cx="4343399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838200"/>
            <a:ext cx="2971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Диаграмма 11"/>
          <p:cNvGraphicFramePr/>
          <p:nvPr/>
        </p:nvGraphicFramePr>
        <p:xfrm>
          <a:off x="4495800" y="2743200"/>
          <a:ext cx="4267200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03292937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141754234"/>
              </p:ext>
            </p:extLst>
          </p:nvPr>
        </p:nvGraphicFramePr>
        <p:xfrm>
          <a:off x="152400" y="609600"/>
          <a:ext cx="8839200" cy="5263620"/>
        </p:xfrm>
        <a:graphic>
          <a:graphicData uri="http://schemas.openxmlformats.org/drawingml/2006/table">
            <a:tbl>
              <a:tblPr/>
              <a:tblGrid>
                <a:gridCol w="6019800"/>
                <a:gridCol w="1371600"/>
                <a:gridCol w="1447800"/>
              </a:tblGrid>
              <a:tr h="5917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200" dirty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Основные </a:t>
                      </a:r>
                      <a:r>
                        <a:rPr lang="ru-RU" sz="1200" dirty="0" smtClean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мероприятия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200" dirty="0" smtClean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2023 </a:t>
                      </a:r>
                      <a:r>
                        <a:rPr lang="ru-RU" sz="1200" dirty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год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200" dirty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план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200" dirty="0" smtClean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2023 </a:t>
                      </a:r>
                      <a:r>
                        <a:rPr lang="ru-RU" sz="1200" dirty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200" dirty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факт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08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Оплата труда руководителей спортивных секций в физкультурно-спортивных организациях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4,6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4,6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2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Финансовая поддержка организаций спортивной подготовки на этапах спортивной специализации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5,9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5,9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66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Государственная поддержка организаций, входящих в систему спортивной подготовки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4,2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4,2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867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Приобретение спортивного оборудования и инвентаря 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12,8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12,8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357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Командирование спортсменов и сборных команд МГО на тренировочные сборы и спортивные соревнования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6,8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6,8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1981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16200" algn="l"/>
                        </a:tabLst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Организация и проведение муниципальных, областных, круглогодичных, комплексных мероприятий,</a:t>
                      </a: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с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оревнований,</a:t>
                      </a: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р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асходы по оснащению и содержанию ВФСК 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Готов к труду и обороне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»,</a:t>
                      </a: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проектов «Детская игровая лига», «Детская хоккейная лига», «Любительская волейбольная лига»,</a:t>
                      </a: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проведение мероприятий для Совета ветеранов спорта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3,4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3,4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2102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16200" algn="l"/>
                        </a:tabLst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Расходы  по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объекту «Физкультурно-оздоровительный комплекс на стадионе «Заря» в Северной части г. Миасса»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1,5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1,5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2102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16200" algn="l"/>
                        </a:tabLst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Расходы по объекту «Физкультурно-спортивный комплекс (ФСК) «Центр скалолазания» г. Миасс, пр. Макеева, стадион «Заря»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112,8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69,3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178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16200" algn="l"/>
                        </a:tabLst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Устройство памп-трека на стадионе «Труд»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9,9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9,9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0322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16200" algn="l"/>
                        </a:tabLst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Реализация инициативного проекта «Строительство мини-футбольного поля «Строитель» (в районе спортивного комплекса «Олимп» по ул. Азовская, 21)»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3,7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3,7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055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16200" algn="l"/>
                        </a:tabLst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Реализация инициативного проекта «Благоустройство территории по адресу ул. Вернадского 1А»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5,1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4,0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7205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Ремонты спортивных учреждений и сооружений, в 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т.ч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помещений, кровель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18,3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18,3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6820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Капитальный ремонт легкоатлетической дорожки, устройство ограждения, благоустройство площадки футбольного поля (посев семян газонных трав) на стадионе «Заря»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34,4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34,4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951" marR="489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543800" y="381000"/>
            <a:ext cx="1295400" cy="17145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4485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effectLst/>
        </p:spPr>
        <p:txBody>
          <a:bodyPr anchor="ctr" anchorCtr="0">
            <a:normAutofit fontScale="90000"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ОБЩЕЕ КОЛИЧЕСТВО ПОКАЗАТЕЛЕЙ МУНИЦИПАЛЬНОЙ ПРОГРАММЫ </a:t>
            </a:r>
            <a:r>
              <a:rPr lang="ru-RU" sz="1600" b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– 20</a:t>
            </a:r>
            <a:r>
              <a:rPr lang="ru-RU" sz="16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6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6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В ТОМ ЧИСЛЕ: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389145647"/>
              </p:ext>
            </p:extLst>
          </p:nvPr>
        </p:nvGraphicFramePr>
        <p:xfrm>
          <a:off x="228600" y="1142998"/>
          <a:ext cx="8686798" cy="5239480"/>
        </p:xfrm>
        <a:graphic>
          <a:graphicData uri="http://schemas.openxmlformats.org/drawingml/2006/table">
            <a:tbl>
              <a:tblPr/>
              <a:tblGrid>
                <a:gridCol w="5810938"/>
                <a:gridCol w="1087837"/>
                <a:gridCol w="1788023"/>
              </a:tblGrid>
              <a:tr h="5092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200" dirty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Наименование показателя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11" marR="56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200" dirty="0" smtClean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2023 </a:t>
                      </a:r>
                      <a:r>
                        <a:rPr lang="ru-RU" sz="1200" dirty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год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200" dirty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план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11" marR="56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dirty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          </a:t>
                      </a:r>
                      <a:r>
                        <a:rPr lang="ru-RU" sz="1200" dirty="0" smtClean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2023 </a:t>
                      </a:r>
                      <a:r>
                        <a:rPr lang="ru-RU" sz="1200" dirty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год         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200" dirty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             факт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11" marR="56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58437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Доля граждан в возрасте 3-79 лет, систематически занимающихся физической культурой и спортом в общей численности граждан в возрасте 3-79 лет (%).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11" marR="56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54</a:t>
                      </a:r>
                      <a:endParaRPr lang="ru-RU" sz="11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11" marR="56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57,8</a:t>
                      </a:r>
                      <a:endParaRPr lang="ru-RU" sz="11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11" marR="56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752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Доля детей и молодежи (возраст 3-29 лет), систематически занимающихся физической культурой и спортом, в общей численности детей и молодежи (%).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11" marR="56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87,9</a:t>
                      </a:r>
                      <a:endParaRPr lang="ru-RU" sz="11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11" marR="56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92</a:t>
                      </a:r>
                      <a:endParaRPr lang="ru-RU" sz="11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11" marR="56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574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Доля граждан среднего возраста (женщины: 30-54 года; мужчины: 30-59 лет), систематически занимающихся физической культурой и спортом, в общей численности граждан старшего возраста (%)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11" marR="56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42,3</a:t>
                      </a:r>
                      <a:endParaRPr lang="ru-RU" sz="11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11" marR="56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52</a:t>
                      </a:r>
                      <a:endParaRPr lang="ru-RU" sz="11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11" marR="56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574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Доля граждан старшего возраста (женщины: 55-79 лет; мужчины: 60-79 лет) систематически занимающихся физической культурой и спортом, в общей численности граждан старшего возраста (%).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11" marR="56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22</a:t>
                      </a:r>
                      <a:endParaRPr lang="ru-RU" sz="11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11" marR="56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</a:t>
                      </a:r>
                      <a:endParaRPr lang="ru-RU" sz="11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11" marR="56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574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 (%)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11" marR="56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11" marR="56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10,2</a:t>
                      </a:r>
                      <a:endParaRPr lang="ru-RU" sz="11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11" marR="56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7984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Доля граждан МГО, выполняющих нормы ВФСК «ГТО», в общей численности населения МГО, принявших участие в выполнении нормативов ВФСК «ГТО», (%)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11" marR="56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</a:t>
                      </a:r>
                      <a:endParaRPr lang="ru-RU" sz="11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11" marR="56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37</a:t>
                      </a:r>
                      <a:endParaRPr lang="ru-RU" sz="11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11" marR="56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092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Достижение средней заработной платы тренеров организаций, осуществляющих спортивную подготовку установленному уровню (тыс.руб.).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11" marR="56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43,1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11" marR="56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46,6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11" marR="56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092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 (%).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11" marR="56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60,8</a:t>
                      </a:r>
                      <a:endParaRPr lang="ru-RU" sz="11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11" marR="56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16200" algn="l"/>
                        </a:tabLst>
                      </a:pPr>
                      <a:r>
                        <a:rPr lang="ru-RU" sz="11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62,3</a:t>
                      </a:r>
                      <a:endParaRPr lang="ru-RU" sz="11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6111" marR="56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1497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000" y="148471"/>
            <a:ext cx="4320000" cy="6717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причины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снижения доли расходов: выделение в 2022 году субсидии из областного бюджета на выкуп здания для размещения новой общеобразовательной  организации МАОУ «Образовательный центр» в сумме 859,0 млн. рублей и передача части государственных полномочий на областной 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(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на обеспечение государственных полномочий по социальному обслуживанию граждан – содержание учреждений социального обслуживания населения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indent="360000"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расходы в сфере экономики (жилищно-коммунальное хозяйство, транспорт, дорожное хозяйство, строительство) направлено 23,0% от общего объема расходов, или 1767,7 млн. рублей. В 2022 году этот показатель составил 22,6 %, или 1803,4 млн. рублей. Основная причина уменьшения объема расходов по данному направлению в 2023 году – выделение межбюджетных трансфертов на обеспечение мероприятий  по переселению граждан из аварийного жилищного фонда в меньшем объеме (в 2022 году – 538,5 млн. рублей, в 2023 году – 39,0 млн. рублей).</a:t>
            </a:r>
          </a:p>
          <a:p>
            <a:pPr indent="360000"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01.01.2024 года муниципальный долг отсутствует. </a:t>
            </a:r>
          </a:p>
          <a:p>
            <a:pPr indent="360000"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текущем году проведен мониторинг качества финансового менеджмента в отношении главных распорядителей бюджетных средств, главных администраторов доходов, главных администраторов источников финансирования дефицита бюджета Округа за 2022 год и 1-ое полугодие 2023 года. Результаты оценки качества финансового менеджмента представлены на официальном сайте Администрации Округа https://g-miass.ru/miass/administration/finupr/fin_mgmt.htm. </a:t>
            </a:r>
          </a:p>
          <a:p>
            <a:pPr indent="360000"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 распорядителям средств бюджета Округа направлены информационные письма по итогам проведенных мониторингов с рекомендациями по повышению качества финансового менеджмента.</a:t>
            </a:r>
          </a:p>
          <a:p>
            <a:pPr indent="360000"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отчетного периода  в Собрание депутатов Миасского городского округа, Контрольно-счетную палату Миасского городского округа и Челябинской области предоставлялась следующая информация:</a:t>
            </a:r>
          </a:p>
          <a:p>
            <a:pPr indent="360000"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ежемесячно - об исполнении бюджета Округа;</a:t>
            </a:r>
          </a:p>
          <a:p>
            <a:pPr indent="360000"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ежемесячно - о проведенных перемещениях ассигнований (в соответствии с Решением Собрания депутатов Миасского городского округа от 15.12.2016 года №5 «О внесении изменений в Решение Собрания депутатов Миасского городского округа от 30.10.2015 г. №9 «Об утверждении Положения «О бюджетном процессе в </a:t>
            </a:r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Миасском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 округе»» (п.9 гл.5));</a:t>
            </a:r>
          </a:p>
          <a:p>
            <a:pPr indent="360000" algn="just"/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4008" y="253875"/>
            <a:ext cx="4320000" cy="6487493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algn="just"/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ежеквартально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отчеты о выполнении Плана мероприятий по увеличению эффективности использования собственной доходной базы и оптимизации расходов бюджета Миасского городского округа в соответствии с Постановлением Администрации от 03.02.2023 № 569 «Об утверждении Плана мероприятий по увеличению эффективности использования собственной доходной базы и оптимизации расходов бюджета Миасского городского округа на 2023-2025 годы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just"/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ежеквартально - отчеты об исполнении бюджета Миасского городского округа, с пояснительными  записками и постановлениями Администрации Миасского городского округа об утверждении отчетов;</a:t>
            </a:r>
          </a:p>
          <a:p>
            <a:pPr algn="just"/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ежеквартально - по исполнительным листам, принятым по обращению взыскания на средства бюджета Миасского городского округа в соответствии с главой 24.1 Бюджетного Кодекса Российской Федерации;</a:t>
            </a:r>
          </a:p>
          <a:p>
            <a:pPr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 запросам – о реализации предложений и рекомендаций, поступивших в ходе проведения публичных слушаний по проекту решения Собрания депутатов Округа «О бюджете Миасского городского округа на 2022 год и на плановый период 2023 и 2024 годов».</a:t>
            </a:r>
          </a:p>
          <a:p>
            <a:pPr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проводились публичные слушания:</a:t>
            </a:r>
          </a:p>
          <a:p>
            <a:pPr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 проекту Решения Собрания депутатов Миасского городского округа «Об исполнении бюджета Миасского городского округа за 2022 год»;</a:t>
            </a:r>
          </a:p>
          <a:p>
            <a:pPr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 проекту Решения Собрания депутатов Миасского городского округа «О бюджете Миасского городского округа на 2024 год и плановый период 2025 и 2026 годов». </a:t>
            </a:r>
          </a:p>
          <a:p>
            <a:pPr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постоянной основе проводятся мероприятия по обеспечению доступности бюджетных данных. В течение 2023 года на официальном сайте Администрации Миасского городского округа в информационно-телекоммуникационной сети «Интернет» размещались:    </a:t>
            </a:r>
          </a:p>
          <a:p>
            <a:pPr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проекты решений о внесении изменений в бюджет Округа за отчетный период;</a:t>
            </a:r>
          </a:p>
          <a:p>
            <a:pPr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ежемесячная информация об исполнении бюджета;</a:t>
            </a:r>
          </a:p>
          <a:p>
            <a:pPr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ежеквартальная информация об исполнении бюджета Округа (одновременно с предоставлением в Собрание депутатов и Контрольно-счетные органы);</a:t>
            </a:r>
          </a:p>
          <a:p>
            <a:pPr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ежеквартально - сведения о численности муниципальных служащих, работников муниципальных учреждений Миасского городского округа и фактических затратах на денежное содержание; </a:t>
            </a:r>
          </a:p>
        </p:txBody>
      </p:sp>
    </p:spTree>
    <p:extLst>
      <p:ext uri="{BB962C8B-B14F-4D97-AF65-F5344CB8AC3E}">
        <p14:creationId xmlns:p14="http://schemas.microsoft.com/office/powerpoint/2010/main" val="17094137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" y="1028700"/>
            <a:ext cx="8636000" cy="571500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276600" y="838200"/>
          <a:ext cx="5537201" cy="1380130"/>
        </p:xfrm>
        <a:graphic>
          <a:graphicData uri="http://schemas.openxmlformats.org/drawingml/2006/table">
            <a:tbl>
              <a:tblPr/>
              <a:tblGrid>
                <a:gridCol w="5537201"/>
              </a:tblGrid>
              <a:tr h="838200">
                <a:tc>
                  <a:txBody>
                    <a:bodyPr/>
                    <a:lstStyle/>
                    <a:p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Цели: </a:t>
                      </a:r>
                      <a:r>
                        <a:rPr lang="ru-RU" sz="15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 Повышение уровня и качества жизни населения Миасского городского округа, нуждающегося в социальной поддержке;</a:t>
                      </a:r>
                    </a:p>
                    <a:p>
                      <a:pPr lvl="0"/>
                      <a:r>
                        <a:rPr lang="ru-RU" sz="15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Удовлетворенность населения Миасского городского округа условиями по предоставлению мер социальной поддержки, оказанию социальной помощи.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531" marR="8531" marT="85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595580"/>
              </p:ext>
            </p:extLst>
          </p:nvPr>
        </p:nvGraphicFramePr>
        <p:xfrm>
          <a:off x="203200" y="4952999"/>
          <a:ext cx="8712200" cy="1682922"/>
        </p:xfrm>
        <a:graphic>
          <a:graphicData uri="http://schemas.openxmlformats.org/drawingml/2006/table">
            <a:tbl>
              <a:tblPr/>
              <a:tblGrid>
                <a:gridCol w="6846502"/>
                <a:gridCol w="932849"/>
                <a:gridCol w="932849"/>
              </a:tblGrid>
              <a:tr h="1891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Основные направления финансирования</a:t>
                      </a: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4647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Организация исполнения муниципальной программы «Социальная защита населения 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Миасского     городского округа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12,8</a:t>
                      </a: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12,6</a:t>
                      </a: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05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Крепкая семь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я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0,06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0,06</a:t>
                      </a: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0665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Повышение качества жизни и социальная защита граждан пожилого возраста  и других социально уязвимых групп населения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26,3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26,1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7938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Доступная среда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696200" y="4724400"/>
            <a:ext cx="1270000" cy="19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4495800" y="2362200"/>
          <a:ext cx="3886200" cy="2438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327056879"/>
              </p:ext>
            </p:extLst>
          </p:nvPr>
        </p:nvGraphicFramePr>
        <p:xfrm>
          <a:off x="4495800" y="2590800"/>
          <a:ext cx="40386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Picture 2" descr="https://static.mk.ru/upload/entities/2018/07/16/articles/facebookPicture/36/18/33/50/49a4b75b3b08ee8d5457b44f38447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838200"/>
            <a:ext cx="2590800" cy="16002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47800" y="14585"/>
            <a:ext cx="7315200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Муниципальная программа «Социальная защита населения Миасского городского округа»</a:t>
            </a:r>
            <a:endParaRPr lang="ru-RU" b="1" dirty="0"/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5857324"/>
              </p:ext>
            </p:extLst>
          </p:nvPr>
        </p:nvGraphicFramePr>
        <p:xfrm>
          <a:off x="228600" y="2490788"/>
          <a:ext cx="4205288" cy="2433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36627394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12802010"/>
              </p:ext>
            </p:extLst>
          </p:nvPr>
        </p:nvGraphicFramePr>
        <p:xfrm>
          <a:off x="228600" y="228600"/>
          <a:ext cx="8610601" cy="4635088"/>
        </p:xfrm>
        <a:graphic>
          <a:graphicData uri="http://schemas.openxmlformats.org/drawingml/2006/table">
            <a:tbl>
              <a:tblPr/>
              <a:tblGrid>
                <a:gridCol w="6576749"/>
                <a:gridCol w="943299"/>
                <a:gridCol w="1090553"/>
              </a:tblGrid>
              <a:tr h="377904">
                <a:tc gridSpan="3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Общее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целевых показателей -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714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 том числе</a:t>
                      </a:r>
                    </a:p>
                  </a:txBody>
                  <a:tcPr marL="6237" marR="6237" marT="3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52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Целевые показатели программы  </a:t>
                      </a: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6626">
                <a:tc>
                  <a:txBody>
                    <a:bodyPr/>
                    <a:lstStyle/>
                    <a:p>
                      <a:pPr marL="84455" marR="0" indent="0" algn="l" defTabSz="914400" rtl="0" eaLnBrk="1" fontAlgn="auto" latinLnBrk="0" hangingPunct="1">
                        <a:lnSpc>
                          <a:spcPts val="11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30" baseline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Доля рабочих мест, соответствующих   требованиям охраны труда, нормам СанПиНа </a:t>
                      </a:r>
                      <a:r>
                        <a:rPr lang="ru-RU" sz="1200" kern="1200" spc="3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 другим  установленным нормам трудового законодательства, 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01418">
                <a:tc>
                  <a:txBody>
                    <a:bodyPr/>
                    <a:lstStyle/>
                    <a:p>
                      <a:pPr marL="84455" marR="0" indent="0" algn="l" defTabSz="914400" rtl="0" eaLnBrk="1" fontAlgn="auto" latinLnBrk="0" hangingPunct="1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30" baseline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Доля  семей,  находящихся  в  трудной  жизненной  ситуации  и  семей,  находящихся  </a:t>
                      </a:r>
                      <a:r>
                        <a:rPr lang="ru-RU" sz="1200" kern="1200" spc="3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 социально-опасном  положении,  получивших  меры  социальной  поддержки  от  общего числа обратившихся семей,  нуждающихся в мерах социальной поддержки, оказании </a:t>
                      </a:r>
                      <a:r>
                        <a:rPr lang="en-US" sz="1200" kern="1200" spc="3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социальной помощи, %</a:t>
                      </a:r>
                      <a:endParaRPr lang="ru-RU" sz="1200" kern="1200" spc="3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82283">
                <a:tc>
                  <a:txBody>
                    <a:bodyPr/>
                    <a:lstStyle/>
                    <a:p>
                      <a:pPr marL="84455" marR="0" indent="0" algn="l" defTabSz="914400" rtl="0" eaLnBrk="1" fontAlgn="auto" latinLnBrk="0" hangingPunct="1">
                        <a:lnSpc>
                          <a:spcPts val="11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30" baseline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Доля фактически проведенных мероприятий, повышающих статус семьи, материнства </a:t>
                      </a:r>
                      <a:r>
                        <a:rPr lang="ru-RU" sz="1200" kern="1200" spc="3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 </a:t>
                      </a:r>
                      <a:r>
                        <a:rPr lang="en-US" sz="1200" kern="1200" spc="3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детства от запланированных, %</a:t>
                      </a:r>
                      <a:endParaRPr lang="ru-RU" sz="1200" kern="1200" spc="3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62822">
                <a:tc>
                  <a:txBody>
                    <a:bodyPr/>
                    <a:lstStyle/>
                    <a:p>
                      <a:pPr marL="84455" marR="0" indent="0" algn="l" defTabSz="914400" rtl="0" eaLnBrk="1" fontAlgn="auto" latinLnBrk="0" hangingPunct="1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30" baseline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Доля   граждан,   имеющих   право   на   получение   и   получивших   меры   </a:t>
                      </a:r>
                      <a:r>
                        <a:rPr lang="ru-RU" sz="1200" kern="1200" spc="3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социальной поддержки, социальные услуги, в общем числе граждан, имеющих право на получение мер социальной поддержки, социальных услуг и обратившихся за их получением, 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5951">
                <a:tc>
                  <a:txBody>
                    <a:bodyPr/>
                    <a:lstStyle/>
                    <a:p>
                      <a:pPr marL="84455" marR="0" indent="0" algn="l" defTabSz="914400" rtl="0" eaLnBrk="1" fontAlgn="auto" latinLnBrk="0" hangingPunct="1">
                        <a:lnSpc>
                          <a:spcPts val="101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3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Удовлетворенность населения  качеством предоставления  мер  социальной  поддержки, оказания социальной помощи - количество обоснованных жалоб, шт.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1411">
                <a:tc>
                  <a:txBody>
                    <a:bodyPr/>
                    <a:lstStyle/>
                    <a:p>
                      <a:pPr marL="84455" marR="0" indent="0" algn="l" defTabSz="914400" rtl="0" eaLnBrk="1" fontAlgn="auto" latinLnBrk="0" hangingPunct="1">
                        <a:lnSpc>
                          <a:spcPts val="10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3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Доля </a:t>
                      </a:r>
                      <a:r>
                        <a:rPr lang="ru-RU" sz="1200" kern="1200" spc="3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выполненных мероприятий, связанных с реабилитацией и интеграцией </a:t>
                      </a:r>
                      <a:r>
                        <a:rPr lang="ru-RU" sz="1200" kern="1200" spc="3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инвалидов </a:t>
                      </a:r>
                      <a:r>
                        <a:rPr lang="en-US" sz="1200" kern="1200" spc="3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 общество от запланированных, 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95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64298">
                <a:tc>
                  <a:txBody>
                    <a:bodyPr/>
                    <a:lstStyle/>
                    <a:p>
                      <a:pPr marL="84455" marR="0" indent="0" algn="l" defTabSz="914400" rtl="0" eaLnBrk="1" fontAlgn="auto" latinLnBrk="0" hangingPunct="1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3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Исполнение бюджета Миасского городского округа по итогам года   направленного </a:t>
                      </a:r>
                      <a:r>
                        <a:rPr lang="ru-RU" sz="1200" kern="1200" spc="3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 организацию мероприятий по реабилитации</a:t>
                      </a:r>
                      <a:r>
                        <a:rPr lang="ru-RU" sz="1200" kern="1200" spc="3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spc="3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 интеграции</a:t>
                      </a:r>
                      <a:r>
                        <a:rPr lang="ru-RU" sz="1200" kern="1200" spc="3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spc="3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инвалидов в общество, а так же на  обеспечение  беспрепятственного  доступа  инвалидов  к  объектам  социальной инфраструктуры и информации в рамках настоящей муниципальной подпрограммы, 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95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87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" y="1028700"/>
            <a:ext cx="8636000" cy="571500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152400"/>
            <a:ext cx="8280400" cy="762000"/>
          </a:xfr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r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Муниципальная программа «Осуществление дополнительных мер социальной поддержки населения Миасского городского округа в части проезда в городском и пригородном транспорте общего пользования»</a:t>
            </a:r>
            <a:endParaRPr lang="ru-RU" sz="16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200400" y="838200"/>
          <a:ext cx="5537201" cy="1752600"/>
        </p:xfrm>
        <a:graphic>
          <a:graphicData uri="http://schemas.openxmlformats.org/drawingml/2006/table">
            <a:tbl>
              <a:tblPr/>
              <a:tblGrid>
                <a:gridCol w="5537201"/>
              </a:tblGrid>
              <a:tr h="1752600">
                <a:tc>
                  <a:txBody>
                    <a:bodyPr/>
                    <a:lstStyle/>
                    <a:p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Цели: </a:t>
                      </a: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Повышение результативности использования бюджетных средств на предоставление дополнительных мер социальной поддержки населения Миасского городского округа в части проезда в городском и пригородном транспорте общего пользования путем развития автоматизированной системы оплаты проезда по транспортной или социальной карте для льготных категорий граждан,  для категории платных пассажиров;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Предоставление дополнительных мер социальной поддержки  отдельным  категориям граждан в части проезда в городском и пригородном транспорте общего пользования.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531" marR="8531" marT="85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381000" y="4343400"/>
          <a:ext cx="8610600" cy="1075389"/>
        </p:xfrm>
        <a:graphic>
          <a:graphicData uri="http://schemas.openxmlformats.org/drawingml/2006/table">
            <a:tbl>
              <a:tblPr/>
              <a:tblGrid>
                <a:gridCol w="6542133"/>
                <a:gridCol w="1008834"/>
                <a:gridCol w="1059633"/>
              </a:tblGrid>
              <a:tr h="1766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Основные направления финансирования</a:t>
                      </a: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90646">
                <a:tc>
                  <a:txBody>
                    <a:bodyPr/>
                    <a:lstStyle/>
                    <a:p>
                      <a:pPr marL="83820" marR="0" indent="0" algn="l" defTabSz="914400" rtl="0" eaLnBrk="1" fontAlgn="auto" latinLnBrk="0" hangingPunct="1">
                        <a:lnSpc>
                          <a:spcPts val="13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48665" algn="l"/>
                          <a:tab pos="1299845" algn="l"/>
                          <a:tab pos="1645285" algn="l"/>
                          <a:tab pos="4186555" algn="l"/>
                        </a:tabLst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Оплата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услуг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информационно-технологическому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обслуживанию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автоматизированной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информационной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системы,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обеспечивающей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функционирование  электронного  социального  транспортного  приложения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Миасского городского округа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7011">
                <a:tc>
                  <a:txBody>
                    <a:bodyPr/>
                    <a:lstStyle/>
                    <a:p>
                      <a:pPr marL="83820" marR="0" indent="0" algn="l" defTabSz="914400" rtl="0" eaLnBrk="1" fontAlgn="auto" latinLnBrk="0" hangingPunct="1">
                        <a:lnSpc>
                          <a:spcPts val="13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48665" algn="l"/>
                          <a:tab pos="1299845" algn="l"/>
                          <a:tab pos="1645285" algn="l"/>
                          <a:tab pos="4186555" algn="l"/>
                        </a:tabLst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Организация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</a:t>
                      </a:r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финансирование работ по изготовлению обеспечению  отдельных категорий граждан социальными картами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874000" y="4114800"/>
            <a:ext cx="1270000" cy="160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05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9" name="Picture 1" descr="\\192.168.58.2\отдел фсс\Бюджет для граждан\2022 год план\Троллейбус нов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990600"/>
            <a:ext cx="2514600" cy="1524000"/>
          </a:xfrm>
          <a:prstGeom prst="rect">
            <a:avLst/>
          </a:prstGeom>
          <a:noFill/>
        </p:spPr>
      </p:pic>
      <p:graphicFrame>
        <p:nvGraphicFramePr>
          <p:cNvPr id="12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0250565"/>
              </p:ext>
            </p:extLst>
          </p:nvPr>
        </p:nvGraphicFramePr>
        <p:xfrm>
          <a:off x="381000" y="5486399"/>
          <a:ext cx="8610601" cy="1287300"/>
        </p:xfrm>
        <a:graphic>
          <a:graphicData uri="http://schemas.openxmlformats.org/drawingml/2006/table">
            <a:tbl>
              <a:tblPr/>
              <a:tblGrid>
                <a:gridCol w="6576750"/>
                <a:gridCol w="943298"/>
                <a:gridCol w="1090553"/>
              </a:tblGrid>
              <a:tr h="239851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Общее количество целевых показателей – 2, в том числе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:</a:t>
                      </a:r>
                    </a:p>
                  </a:txBody>
                  <a:tcPr marL="6237" marR="6237" marT="3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47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Целевые показатели программы  </a:t>
                      </a: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35723">
                <a:tc>
                  <a:txBody>
                    <a:bodyPr/>
                    <a:lstStyle/>
                    <a:p>
                      <a:pPr marL="84455" marR="0" indent="0" algn="l" defTabSz="914400" rtl="0" eaLnBrk="1" fontAlgn="auto" latinLnBrk="0" hangingPunct="1">
                        <a:lnSpc>
                          <a:spcPts val="11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граждан, получивших социальную карту, шт</a:t>
                      </a: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1466</a:t>
                      </a: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93108">
                <a:tc>
                  <a:txBody>
                    <a:bodyPr/>
                    <a:lstStyle/>
                    <a:p>
                      <a:pPr marL="83820" marR="0" indent="0" algn="l" defTabSz="914400" rtl="0" eaLnBrk="1" fontAlgn="auto" latinLnBrk="0" hangingPunct="1">
                        <a:lnSpc>
                          <a:spcPts val="12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95700" algn="l"/>
                        </a:tabLst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Исполнение бюджета в части расходов на оплату  услуг по информационно-технологическому обслуживанию автоматизированной информационной  системы, обеспечивающей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функционирование электронного социального транспортного приложения Миасского городского округа (%).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30141007"/>
              </p:ext>
            </p:extLst>
          </p:nvPr>
        </p:nvGraphicFramePr>
        <p:xfrm>
          <a:off x="0" y="2438400"/>
          <a:ext cx="4495800" cy="19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Диаграмма 12"/>
          <p:cNvGraphicFramePr/>
          <p:nvPr/>
        </p:nvGraphicFramePr>
        <p:xfrm>
          <a:off x="4572000" y="2514600"/>
          <a:ext cx="4191000" cy="198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5918895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6400" y="152400"/>
            <a:ext cx="8585200" cy="609600"/>
          </a:xfrm>
          <a:noFill/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«Профилактика правонарушений на территории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Миасского городского округа»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" y="1028700"/>
            <a:ext cx="8636000" cy="571500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42" y="838199"/>
            <a:ext cx="2166257" cy="1981201"/>
          </a:xfrm>
          <a:prstGeom prst="rect">
            <a:avLst/>
          </a:prstGeom>
        </p:spPr>
      </p:pic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356139"/>
              </p:ext>
            </p:extLst>
          </p:nvPr>
        </p:nvGraphicFramePr>
        <p:xfrm>
          <a:off x="3048000" y="838199"/>
          <a:ext cx="5791200" cy="1928770"/>
        </p:xfrm>
        <a:graphic>
          <a:graphicData uri="http://schemas.openxmlformats.org/drawingml/2006/table">
            <a:tbl>
              <a:tblPr/>
              <a:tblGrid>
                <a:gridCol w="5791200"/>
              </a:tblGrid>
              <a:tr h="1524001">
                <a:tc>
                  <a:txBody>
                    <a:bodyPr/>
                    <a:lstStyle/>
                    <a:p>
                      <a:pPr algn="jus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Цель: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Осуществление мероприятий в сфере профилактики правонарушений </a:t>
                      </a:r>
                    </a:p>
                    <a:p>
                      <a:pPr algn="just"/>
                      <a:endParaRPr lang="ru-RU" sz="14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Задачи: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с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оздание условий для повышения уровня общественной безопасности и укрепления общественного порядка на основе совершенствования системы профилактики правонарушений;</a:t>
                      </a:r>
                    </a:p>
                    <a:p>
                      <a:pPr lvl="0" algn="just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оздание условий для добровольного участия граждан в охране общественного порядка и оказание поддержки гражданам и их объединениям, участвующим в охране общественного порядка</a:t>
                      </a:r>
                    </a:p>
                  </a:txBody>
                  <a:tcPr marL="8531" marR="8531" marT="85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066234"/>
              </p:ext>
            </p:extLst>
          </p:nvPr>
        </p:nvGraphicFramePr>
        <p:xfrm>
          <a:off x="304800" y="5326380"/>
          <a:ext cx="8686800" cy="1249680"/>
        </p:xfrm>
        <a:graphic>
          <a:graphicData uri="http://schemas.openxmlformats.org/drawingml/2006/table">
            <a:tbl>
              <a:tblPr/>
              <a:tblGrid>
                <a:gridCol w="6705600"/>
                <a:gridCol w="939800"/>
                <a:gridCol w="1041400"/>
              </a:tblGrid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Основные направления финансирования</a:t>
                      </a: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План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Факт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Изготовление и размещение наглядной агитации, печатной продукции (стенды, баннеры, плакаты, памятки, листовки)</a:t>
                      </a:r>
                      <a:endParaRPr lang="ru-RU" sz="11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4577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Материальное стимулирование деятельности общественных формирований правоохранительной направленности и  Народных дружин</a:t>
                      </a: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Блок-схема: магнитный диск 14"/>
          <p:cNvSpPr/>
          <p:nvPr/>
        </p:nvSpPr>
        <p:spPr>
          <a:xfrm>
            <a:off x="1143000" y="3412225"/>
            <a:ext cx="609600" cy="1312175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914400" y="5178623"/>
            <a:ext cx="2362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14400" y="4876800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План                      Факт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3900" y="3578423"/>
            <a:ext cx="495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0,22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2707316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Объем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финансирования,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2023 год,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(млн. рублей)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Блок-схема: магнитный диск 16"/>
          <p:cNvSpPr/>
          <p:nvPr/>
        </p:nvSpPr>
        <p:spPr>
          <a:xfrm>
            <a:off x="2438400" y="3412225"/>
            <a:ext cx="609600" cy="1312175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019300" y="3578422"/>
            <a:ext cx="495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0,22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4043842060"/>
              </p:ext>
            </p:extLst>
          </p:nvPr>
        </p:nvGraphicFramePr>
        <p:xfrm>
          <a:off x="3962400" y="2667000"/>
          <a:ext cx="4953000" cy="2481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696200" y="502920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38498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" y="76200"/>
            <a:ext cx="8585200" cy="826376"/>
          </a:xfr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«Управление муниципальными финансами и муниципальным долгом </a:t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Миасском городском округе»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" y="1028700"/>
            <a:ext cx="8636000" cy="571500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593579"/>
              </p:ext>
            </p:extLst>
          </p:nvPr>
        </p:nvGraphicFramePr>
        <p:xfrm>
          <a:off x="3962400" y="914401"/>
          <a:ext cx="4876800" cy="533400"/>
        </p:xfrm>
        <a:graphic>
          <a:graphicData uri="http://schemas.openxmlformats.org/drawingml/2006/table">
            <a:tbl>
              <a:tblPr/>
              <a:tblGrid>
                <a:gridCol w="4876800"/>
              </a:tblGrid>
              <a:tr h="533400">
                <a:tc>
                  <a:txBody>
                    <a:bodyPr/>
                    <a:lstStyle/>
                    <a:p>
                      <a:pPr algn="jus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Цель: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Эффективная организация и обеспечение бюджетного процесса в Миасском городском округе</a:t>
                      </a:r>
                      <a:endParaRPr lang="ru-RU" sz="1200" b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531" marR="8531" marT="85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129619"/>
              </p:ext>
            </p:extLst>
          </p:nvPr>
        </p:nvGraphicFramePr>
        <p:xfrm>
          <a:off x="304800" y="4953001"/>
          <a:ext cx="8686800" cy="1676400"/>
        </p:xfrm>
        <a:graphic>
          <a:graphicData uri="http://schemas.openxmlformats.org/drawingml/2006/table">
            <a:tbl>
              <a:tblPr/>
              <a:tblGrid>
                <a:gridCol w="6705600"/>
                <a:gridCol w="939800"/>
                <a:gridCol w="1041400"/>
              </a:tblGrid>
              <a:tr h="4537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Основные направления финансирования</a:t>
                      </a: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План, </a:t>
                      </a:r>
                      <a:r>
                        <a:rPr lang="ru-RU" sz="1100" b="1" i="0" u="none" strike="noStrike" dirty="0" err="1" smtClean="0">
                          <a:solidFill>
                            <a:schemeClr val="tx1"/>
                          </a:solidFill>
                          <a:latin typeface="Times New Roman"/>
                        </a:rPr>
                        <a:t>млн.руб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.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Факт,  </a:t>
                      </a:r>
                    </a:p>
                    <a:p>
                      <a:pPr algn="ctr" fontAlgn="ctr"/>
                      <a:r>
                        <a:rPr lang="ru-RU" sz="1100" b="1" i="0" u="none" strike="noStrike" dirty="0" err="1" smtClean="0">
                          <a:solidFill>
                            <a:schemeClr val="tx1"/>
                          </a:solidFill>
                          <a:latin typeface="Times New Roman"/>
                        </a:rPr>
                        <a:t>млн.руб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.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7040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 Автоматизация процессов управления  финансами в соответствии с требованиями законодательства и обеспечение отказоустойчивости информационно-телекоммуникационной инфраструктуры Финансового управления Администрации МГО)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4,5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4,5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592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2.Обеспечение функционирования Финансового управления Администрации МГО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43,4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43,4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592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3. Своевременное обслуживание муниципального</a:t>
                      </a:r>
                      <a:r>
                        <a:rPr lang="ru-RU" sz="1200" baseline="0" dirty="0" smtClean="0">
                          <a:effectLst/>
                          <a:latin typeface="Times New Roman"/>
                          <a:ea typeface="Times New Roman"/>
                        </a:rPr>
                        <a:t> долга МГО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0,0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0,0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Блок-схема: магнитный диск 14"/>
          <p:cNvSpPr/>
          <p:nvPr/>
        </p:nvSpPr>
        <p:spPr>
          <a:xfrm>
            <a:off x="1143000" y="3273623"/>
            <a:ext cx="609600" cy="1145977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магнитный диск 17"/>
          <p:cNvSpPr/>
          <p:nvPr/>
        </p:nvSpPr>
        <p:spPr>
          <a:xfrm>
            <a:off x="2438400" y="3179726"/>
            <a:ext cx="533400" cy="11732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342900" y="2687282"/>
            <a:ext cx="3352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Объем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финансирования, 2023 год,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(млн. рублей)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4400" y="4534494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План                      Факт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6750" y="3127769"/>
            <a:ext cx="722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47,9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39144" y="3149797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47,9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1" y="902576"/>
            <a:ext cx="3271134" cy="1784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258889"/>
              </p:ext>
            </p:extLst>
          </p:nvPr>
        </p:nvGraphicFramePr>
        <p:xfrm>
          <a:off x="3720083" y="1503325"/>
          <a:ext cx="5257801" cy="33527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78078"/>
                <a:gridCol w="820046"/>
                <a:gridCol w="1159677"/>
              </a:tblGrid>
              <a:tr h="4271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индикативного показателя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87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Открытость показателей бюджета МГО на стадиях его рассмотрения, утверждения и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исполнения, %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2206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расходов бюджета МГО на обслуживание муниципального долга МГО  в общем объеме расходов бюджета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МГО,%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960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 МГО по отношению к утвержденному годовому объему доходов бюджета МГО без учета утвержденного объема безвозмездных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поступлений,%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87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Идентичность показателей бюджетной отчетности с органами Федерального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казначейства,%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701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проведении публичных слушаний по проектам решений Собрания депутатов МГО о бюджете на очередной финансовый год и на плановый период и об исполнении  бюджета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МГО,%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900304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6400" y="304800"/>
            <a:ext cx="8585200" cy="609600"/>
          </a:xfr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«Профилактика терроризма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Миасском городском округе»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" y="1028700"/>
            <a:ext cx="8636000" cy="571500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968547"/>
              </p:ext>
            </p:extLst>
          </p:nvPr>
        </p:nvGraphicFramePr>
        <p:xfrm>
          <a:off x="3276600" y="990600"/>
          <a:ext cx="5638800" cy="1654450"/>
        </p:xfrm>
        <a:graphic>
          <a:graphicData uri="http://schemas.openxmlformats.org/drawingml/2006/table">
            <a:tbl>
              <a:tblPr/>
              <a:tblGrid>
                <a:gridCol w="5638800"/>
              </a:tblGrid>
              <a:tr h="1600200">
                <a:tc>
                  <a:txBody>
                    <a:bodyPr/>
                    <a:lstStyle/>
                    <a:p>
                      <a:pPr algn="jus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Цель: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Реализация полномочий по  участию в профилактике терроризма, а также минимизации и (или) ликвидации последствий проявлений терроризма </a:t>
                      </a:r>
                    </a:p>
                    <a:p>
                      <a:pPr algn="just"/>
                      <a:endParaRPr lang="ru-RU" sz="12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Задачи: </a:t>
                      </a:r>
                    </a:p>
                    <a:p>
                      <a:pPr algn="just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обеспечение выполнения требований к антитеррористической защищенности и технической оснащенности объектов, мест массового пребывания людей и объектов (территорий), находящихся в муниципальной собственности или в ведении органов местного самоуправления в целях предотвращения возникновения террористических угроз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531" marR="8531" marT="85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82620"/>
              </p:ext>
            </p:extLst>
          </p:nvPr>
        </p:nvGraphicFramePr>
        <p:xfrm>
          <a:off x="152400" y="5257800"/>
          <a:ext cx="8788400" cy="1173479"/>
        </p:xfrm>
        <a:graphic>
          <a:graphicData uri="http://schemas.openxmlformats.org/drawingml/2006/table">
            <a:tbl>
              <a:tblPr/>
              <a:tblGrid>
                <a:gridCol w="7086600"/>
                <a:gridCol w="841215"/>
                <a:gridCol w="860585"/>
              </a:tblGrid>
              <a:tr h="2285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Основные направления финансирования</a:t>
                      </a: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План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Факт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1908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Разработка, изготовление и распространение печатной продукции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(стенды, листовки) 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9081"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Изготовление и размещение наглядной агитации (баннеры) 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9081">
                <a:tc>
                  <a:txBody>
                    <a:bodyPr/>
                    <a:lstStyle/>
                    <a:p>
                      <a:pPr algn="just"/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Оснащение системой экстренного оповещения о терроре в местах массового скопления людей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7" marR="6237" marT="3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9081"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Оснащение мест массового скопления людей средствами антитеррористической безопасности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</a:t>
                      </a:r>
                    </a:p>
                  </a:txBody>
                  <a:tcPr marL="121920" marR="121920" marT="34290" marB="3429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</a:t>
                      </a:r>
                    </a:p>
                  </a:txBody>
                  <a:tcPr marL="121920" marR="121920" marT="34290" marB="3429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391400" y="5029200"/>
            <a:ext cx="1524000" cy="171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магнитный диск 14"/>
          <p:cNvSpPr/>
          <p:nvPr/>
        </p:nvSpPr>
        <p:spPr>
          <a:xfrm>
            <a:off x="1066800" y="3352800"/>
            <a:ext cx="609600" cy="16002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52400" y="24384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Объем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финансирования,</a:t>
            </a:r>
          </a:p>
          <a:p>
            <a:pPr algn="ct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(млн. рублей)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838200" y="4953000"/>
            <a:ext cx="2362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38200" y="4953000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План                      Факт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1040" y="3200400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0,3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97902"/>
            <a:ext cx="2819400" cy="1440498"/>
          </a:xfrm>
          <a:prstGeom prst="rect">
            <a:avLst/>
          </a:prstGeom>
        </p:spPr>
      </p:pic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801450520"/>
              </p:ext>
            </p:extLst>
          </p:nvPr>
        </p:nvGraphicFramePr>
        <p:xfrm>
          <a:off x="4114800" y="2603396"/>
          <a:ext cx="4953000" cy="2481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Блок-схема: магнитный диск 15"/>
          <p:cNvSpPr/>
          <p:nvPr/>
        </p:nvSpPr>
        <p:spPr>
          <a:xfrm>
            <a:off x="2258786" y="3338899"/>
            <a:ext cx="609600" cy="16002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981200" y="3186499"/>
            <a:ext cx="419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0,3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14390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5" y="838200"/>
            <a:ext cx="3737264" cy="2262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4273" y="84138"/>
            <a:ext cx="8585200" cy="608558"/>
          </a:xfrm>
          <a:noFill/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«Обеспечение деятельности муниципального</a:t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бюджетного учреждения «Миасский окружной архив»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" y="1028700"/>
            <a:ext cx="8636000" cy="571500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507314"/>
              </p:ext>
            </p:extLst>
          </p:nvPr>
        </p:nvGraphicFramePr>
        <p:xfrm>
          <a:off x="3923928" y="692696"/>
          <a:ext cx="4927601" cy="884830"/>
        </p:xfrm>
        <a:graphic>
          <a:graphicData uri="http://schemas.openxmlformats.org/drawingml/2006/table">
            <a:tbl>
              <a:tblPr/>
              <a:tblGrid>
                <a:gridCol w="4927601"/>
              </a:tblGrid>
              <a:tr h="8640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5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Основная цель:: Создание условий для решения в Миасском городском округе вопроса местного значения в области архивного дела и осуществления переданных  государственных полномочий в области архивного дела. </a:t>
                      </a:r>
                    </a:p>
                    <a:p>
                      <a:pPr algn="ctr" fontAlgn="b"/>
                      <a:endParaRPr lang="ru-RU" sz="11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531" marR="8531" marT="85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 rot="10800000" flipV="1">
            <a:off x="609599" y="3242966"/>
            <a:ext cx="3048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Объем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финансирования, 2023 год,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(млн. рублей)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838200" y="5029200"/>
            <a:ext cx="2362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" descr="http://mydocumentooborot.ru/wp-content/uploads/2017/01/Arhiv-dokumentov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169740"/>
              </p:ext>
            </p:extLst>
          </p:nvPr>
        </p:nvGraphicFramePr>
        <p:xfrm>
          <a:off x="460375" y="3645024"/>
          <a:ext cx="3340280" cy="2908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670244"/>
              </p:ext>
            </p:extLst>
          </p:nvPr>
        </p:nvGraphicFramePr>
        <p:xfrm>
          <a:off x="3809999" y="1484785"/>
          <a:ext cx="5264797" cy="367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3213"/>
                <a:gridCol w="2547020"/>
                <a:gridCol w="1046515"/>
                <a:gridCol w="826955"/>
                <a:gridCol w="541094"/>
              </a:tblGrid>
              <a:tr h="64025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расходах на реализацию муниципальной программы в  2023году</a:t>
                      </a:r>
                      <a:b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деятельности муниципального</a:t>
                      </a:r>
                      <a:b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бюджетного учреждения «Миасский окружной архив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09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 (муниципальная программа / подпрограмма / мероприятие)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 финансирования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расходов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(млн.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55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52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b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««Обеспечение деятельности муниципального бюджетного учреждения «Миасский окружной архив»»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МГО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4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Областной бюджет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9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 1.Организация деятельности МБУ «Архив»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МГО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1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 2. "Введение в эксплуатацию помещения № 3, обновление материально-технической базы"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Областной бюджет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3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 3.   Обеспечение сохранности архивных документов и безопасных условий их хранения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Областной бюджет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9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 5.   Организация комплектования и учёта архивных документов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финансирования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9619723"/>
              </p:ext>
            </p:extLst>
          </p:nvPr>
        </p:nvGraphicFramePr>
        <p:xfrm>
          <a:off x="4114800" y="5029200"/>
          <a:ext cx="4800600" cy="175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8286145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b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Муниципальная программа «Предоставление дополнительных мер социальной поддержки в сфере здравоохранения Миасского городского округа»</a:t>
            </a:r>
            <a:endParaRPr lang="ru-RU" sz="1600" b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45424"/>
      </p:ext>
    </p:extLst>
  </p:cSld>
  <p:clrMapOvr>
    <a:masterClrMapping/>
  </p:clrMapOvr>
  <p:transition>
    <p:wip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86284"/>
      </p:ext>
    </p:extLst>
  </p:cSld>
  <p:clrMapOvr>
    <a:masterClrMapping/>
  </p:clrMapOvr>
  <p:transition>
    <p:wip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Муниципальная программа «Поддержка социально ориентированных некоммерческих организаций в Миасском городском округе»</a:t>
            </a: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69535"/>
      </p:ext>
    </p:extLst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000" y="148471"/>
            <a:ext cx="4320000" cy="2192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брошюра «Бюджет для граждан» об исполнении бюджета Миасского городского округа за 2022 год и к проекту бюджета Миасского городского округа  на 2024 год и плановый период 2025 и 2026 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годов.</a:t>
            </a:r>
          </a:p>
          <a:p>
            <a:pPr indent="360000" algn="just"/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учета мнения жителей Округа, проводились опросы по содержанию и структуре  брошюры «Бюджет для граждан». </a:t>
            </a:r>
            <a:endParaRPr lang="ru-RU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00"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этого, информацию о деятельности Финансового управления Администрации Округа, Министерства финансов Челябинской области и Министерства финансов Российской Федерации можно увидеть в социальных сетях: https://vk.com/club221827662, https://ok.ru/group/70000003264166. </a:t>
            </a:r>
          </a:p>
          <a:p>
            <a:pPr indent="360000" algn="just"/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00" algn="just"/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32343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br>
              <a:rPr lang="ru-RU" sz="1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садоводческих, огороднических некоммерческих товариществ, расположенных на территории Миасского городского округа»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20958"/>
      </p:ext>
    </p:extLst>
  </p:cSld>
  <p:clrMapOvr>
    <a:masterClrMapping/>
  </p:clrMapOvr>
  <p:transition>
    <p:wip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2690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2682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88640"/>
            <a:ext cx="8496944" cy="6594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ОСНОВНЫЕ ТЕРМИНЫ И ПОНЯТИЯ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Администратор доходов бюджета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- орган местного самоуправления, казенное учреждение, осуществляющий(ее) контроль за правильностью исчисления, полнотой и своевременностью уплаты, начисление, учет, взыскание, принятие решений о возврате (зачете) излишне уплаченных (взысканных) платежей, пеней и штрафов по ним.</a:t>
            </a: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b="1" dirty="0">
                <a:latin typeface="Times New Roman"/>
                <a:ea typeface="Calibri"/>
                <a:cs typeface="Times New Roman"/>
              </a:rPr>
              <a:t>Администратор источников финансирования дефицита бюджета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– орган местного самоуправления, иная организация, имеющий(ая) право осуществлять операции с источниками финансирования дефицита бюджета.</a:t>
            </a: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Бюджетная смета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- документ, устанавливающий лимиты бюджетных обязательств казенного учреждения. Бюджетная смета представлена в разрезе кодов бюджетной классификации расходов. </a:t>
            </a: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Бюджетные ассигнования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- предельные объемы денежных средств, предусмотренные в соответствующем финансовом году для исполнения бюджетных обязательств. </a:t>
            </a: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Бюджетные инвестиции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- средства бюджета, направленные на приобретение, модернизацию муниципального имущества.</a:t>
            </a: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Бюджетный процесс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- регламентируемая законодательством Российской Федерации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Ведомственная структура расходов бюджета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- распределение бюджетных средств по главным распорядителям бюджетных средств, по разделам, подразделам, целевым статьям и видам расходов бюджетной классификации РФ.</a:t>
            </a:r>
          </a:p>
        </p:txBody>
      </p:sp>
    </p:spTree>
    <p:extLst>
      <p:ext uri="{BB962C8B-B14F-4D97-AF65-F5344CB8AC3E}">
        <p14:creationId xmlns:p14="http://schemas.microsoft.com/office/powerpoint/2010/main" val="194314156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88640"/>
            <a:ext cx="8496944" cy="5876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Государственная </a:t>
            </a:r>
            <a:r>
              <a:rPr lang="ru-RU" sz="1400" b="1" dirty="0">
                <a:latin typeface="Times New Roman"/>
                <a:ea typeface="Calibri"/>
                <a:cs typeface="Times New Roman"/>
              </a:rPr>
              <a:t>программа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- увязанный по ресурсам и срокам комплекс мероприятий, финансируемых за счет средств областного и федерального бюджетов, направленный на решение одной из задач субъектами бюджетного планирования.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Главный администратор доходов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- определенный решением о бюджете орган местного самоуправления, иная организация, имеющие в своем ведении администраторов доходов бюджета и (или) являющиеся администраторами доходов бюджета Округа.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Главный распорядитель бюджетных средств (ГРБС)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- орган местного самоуправления, а также наиболее значимое учреждение науки, образования, культуры и здравоохранения, указанное в ведомственной структуре расходов бюджета, имеющие право распределять бюджетные ассигнования и лимиты бюджетных обязательств между подведомственными распорядителями и (или) получателями бюджетных средств.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Дефицит бюджета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- превышение расходов бюджета над его доходами.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Дотации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- межбюджетные трансферты, предоставляемые на безвозмездной и безвозвратной основе без установления направлений и (или) условий их использования.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Доходы бюджета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- поступающие в бюджет денежные средства, за исключением средств, являющихся в соответствии с Бюджетным кодексом источниками финансирования дефицита бюджета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.</a:t>
            </a:r>
          </a:p>
          <a:p>
            <a:pPr lvl="0" algn="just">
              <a:lnSpc>
                <a:spcPct val="115000"/>
              </a:lnSpc>
              <a:spcAft>
                <a:spcPts val="12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Межбюджетные трансферты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- средства, предоставляемые одним бюджетом бюджетной системы Российской Федерации другому бюджету бюджетной системы Российской Федерации.</a:t>
            </a:r>
            <a:endParaRPr lang="ru-RU" sz="1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2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Муниципальное задание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- документ, устанавливающий требования к составу, качеству и (или) объему (содержанию), условиям, порядку и результатам оказания муниципальных услуг (выполнения работ).</a:t>
            </a:r>
            <a:endParaRPr lang="ru-RU" sz="1400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749173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5604" y="303362"/>
            <a:ext cx="8496944" cy="5569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2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Муниципальный </a:t>
            </a:r>
            <a:r>
              <a:rPr lang="ru-RU" sz="1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долг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- обязательства, возникающие из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настоящим Кодексом, принятые на себя Российской Федерацией, субъектом Российской Федерации или муниципальным образованием</a:t>
            </a:r>
            <a:endParaRPr lang="ru-RU" sz="1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200"/>
              </a:spcAft>
            </a:pPr>
            <a:r>
              <a:rPr lang="ru-RU" sz="1400" b="1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Муниципальная программа</a:t>
            </a:r>
            <a:r>
              <a:rPr lang="ru-RU" sz="1400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 - 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образования.</a:t>
            </a:r>
            <a:endParaRPr lang="ru-RU" sz="1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2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Национальный проект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- проект (программа), обеспечивающий достижение целей и целевых показателей, выполнение задач, определенных Указом Президента Российской Федерации от 7 мая 2018 г. </a:t>
            </a:r>
            <a:r>
              <a:rPr lang="ru-RU" sz="1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N204 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"О национальных целях и стратегических задачах развития Российской Федерации на период до 2024 года" (далее - Указ), а также при необходимости достижение дополнительных показателей и выполнение дополнительных задач по поручению и (или) указанию Президента Российской Федерации, поручению Председателя Правительства Российской Федерации, Правительства Российской Федерации, решению Совета при Президенте Российской Федерации по стратегическому развитию и национальным проектам (далее - Совет), президиума Совета и подлежащий разработке в соответствии с Указом</a:t>
            </a:r>
            <a:r>
              <a:rPr lang="ru-RU" sz="1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 lvl="0" algn="just">
              <a:lnSpc>
                <a:spcPct val="115000"/>
              </a:lnSpc>
              <a:spcAft>
                <a:spcPts val="12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Отчетный финансовый год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- год, предшествующий текущему финансовому году.</a:t>
            </a:r>
          </a:p>
          <a:p>
            <a:pPr lvl="0" algn="just">
              <a:lnSpc>
                <a:spcPct val="115000"/>
              </a:lnSpc>
              <a:spcAft>
                <a:spcPts val="12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Очередной финансовый год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- год, следующий за текущим финансовым годом</a:t>
            </a:r>
            <a:r>
              <a:rPr lang="ru-RU" sz="1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 lvl="0" algn="just">
              <a:lnSpc>
                <a:spcPct val="115000"/>
              </a:lnSpc>
              <a:spcAft>
                <a:spcPts val="12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Плановый период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- два финансовых года, следующие за очередным финансовым годом.</a:t>
            </a:r>
          </a:p>
        </p:txBody>
      </p:sp>
    </p:spTree>
    <p:extLst>
      <p:ext uri="{BB962C8B-B14F-4D97-AF65-F5344CB8AC3E}">
        <p14:creationId xmlns:p14="http://schemas.microsoft.com/office/powerpoint/2010/main" val="139677193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348" y="116632"/>
            <a:ext cx="8568952" cy="6690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0000"/>
              </a:lnSpc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0000"/>
              </a:lnSpc>
              <a:spcAft>
                <a:spcPts val="12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Получатель бюджетных средств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- орган местного самоуправления, орган местной администрации, находящееся в ведении главного распорядителя (распорядителя) бюджетных средств казенное учреждение, имеющие право на принятие и (или) исполнение бюджетных обязательств от имени публично-правового образования за счет средств соответствующего бюджета.</a:t>
            </a:r>
            <a:endParaRPr lang="ru-RU" sz="1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0000"/>
              </a:lnSpc>
              <a:spcAft>
                <a:spcPts val="12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Профицит бюджета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- превышение доходов бюджета над его расходами.</a:t>
            </a:r>
            <a:endParaRPr lang="ru-RU" sz="1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0000"/>
              </a:lnSpc>
              <a:spcAft>
                <a:spcPts val="12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Расходы бюджета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- выплачиваемые из бюджета денежные средства, за исключением средств, являющихся в соответствии с Бюджетным кодексом Российской Федерации источниками финансирования дефицита бюджета.</a:t>
            </a:r>
            <a:endParaRPr lang="ru-RU" sz="1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0000"/>
              </a:lnSpc>
              <a:spcAft>
                <a:spcPts val="12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Региональный проект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- проект, обеспечивающий достижение целей, показателей и результатов федерального проекта, мероприятия которого относятся к законодательно установленным полномочиям субъекта Российской Федерации, а также к вопросам местного значения муниципальных образований, расположенных на территории указанного субъекта Российской Федерации</a:t>
            </a:r>
            <a:endParaRPr lang="ru-RU" sz="1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0000"/>
              </a:lnSpc>
              <a:spcAft>
                <a:spcPts val="12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Субвенции местным бюджетам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- межбюджетные трансферты, предоставляемые местным бюджетам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порядке.</a:t>
            </a:r>
            <a:endParaRPr lang="ru-RU" sz="1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0000"/>
              </a:lnSpc>
              <a:spcAft>
                <a:spcPts val="12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Субсидии местным бюджетам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- межбюджетные трансферты, предоставляемые бюджетам муниципальных образований в целях софинансирования расходных обязательств, возникающих при выполнении полномочий органов местного самоуправления по вопросам местного значения. </a:t>
            </a:r>
            <a:endParaRPr lang="ru-RU" sz="1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0000"/>
              </a:lnSpc>
              <a:spcAft>
                <a:spcPts val="12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Текущий финансовый год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- год, в котором осуществляется исполнение бюджета, составление и рассмотрение проекта бюджета на очередной финансовый год (очередной финансовый год и плановый период).</a:t>
            </a:r>
            <a:endParaRPr lang="ru-RU" sz="1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8332490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348" y="116632"/>
            <a:ext cx="8568952" cy="3090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0000"/>
              </a:lnSpc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0000"/>
              </a:lnSpc>
              <a:spcAft>
                <a:spcPts val="12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Участники бюджетного процесса</a:t>
            </a:r>
            <a:r>
              <a:rPr lang="ru-RU" sz="1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– субъекты, осуществляющие деятельность по составлению и рассмотрению проекта бюджета, утверждению и исполнению бюджета, контролю за его исполнением, осуществлению бюджетного учета, составлению, внешней проверке, рассмотрению и утверждению бюджетной отчетности.</a:t>
            </a:r>
          </a:p>
          <a:p>
            <a:pPr lvl="0" algn="just">
              <a:lnSpc>
                <a:spcPct val="110000"/>
              </a:lnSpc>
              <a:spcAft>
                <a:spcPts val="12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Финансовый </a:t>
            </a:r>
            <a:r>
              <a:rPr lang="ru-RU" sz="1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орган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– на федеральном уровне – Министерство финансов Российской Федерации. На уровне субъекта РФ – органы исполнительной власти субъектов РФ, осуществляющие составление и организацию исполнения бюджетов субъектов РФ (министерства финансов, департаменты финансов, управления финансов и др.). На местном уровне – органы (должностные лица) местных администраций, осуществляющие составление и организацию исполнения местных бюджетов (департаменты финансов, управления финансов, финансовые отделы и др.). В Миасском городском округе – Финансовое управление Администрации Миасского городского округа.</a:t>
            </a:r>
          </a:p>
        </p:txBody>
      </p:sp>
    </p:spTree>
    <p:extLst>
      <p:ext uri="{BB962C8B-B14F-4D97-AF65-F5344CB8AC3E}">
        <p14:creationId xmlns:p14="http://schemas.microsoft.com/office/powerpoint/2010/main" val="354117287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48680"/>
            <a:ext cx="77768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Над материалами работали сотрудники Финансового управления Администрации Миасского городского округа</a:t>
            </a:r>
            <a:endParaRPr lang="ru-RU" sz="20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Телефоны: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(3513)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26-42-07, (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3513)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26-42-01</a:t>
            </a:r>
            <a:endParaRPr lang="ru-RU" sz="20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</a:rPr>
              <a:t>E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</a:rPr>
              <a:t>mail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: 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</a:rPr>
              <a:t>finupr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@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</a:rPr>
              <a:t>miass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</a:rPr>
              <a:t>ru</a:t>
            </a:r>
            <a:endParaRPr lang="ru-RU" sz="20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Сайт: раздел «Финансовое управление» на официальном сайте Администрации Миасского городского округа 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</a:rPr>
              <a:t>https://miass.gov74.ru/</a:t>
            </a:r>
            <a:endParaRPr lang="ru-RU" sz="20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58056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7868</TotalTime>
  <Words>13366</Words>
  <Application>Microsoft Office PowerPoint</Application>
  <PresentationFormat>Экран (4:3)</PresentationFormat>
  <Paragraphs>2569</Paragraphs>
  <Slides>98</Slides>
  <Notes>16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98</vt:i4>
      </vt:variant>
    </vt:vector>
  </HeadingPairs>
  <TitlesOfParts>
    <vt:vector size="100" baseType="lpstr">
      <vt:lpstr>Тема Office</vt:lpstr>
      <vt:lpstr>Диаграмма Microsoft Excel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Расходы на Культуру в  Миасском городском округе в 2023 году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Муниципальная программа  «Формирование благоприятного инвестиционного климата в Миасском городском округе»</vt:lpstr>
      <vt:lpstr>Презентация PowerPoint</vt:lpstr>
      <vt:lpstr>Муниципальная программа «Развитие муниципальной службы  в Администрации Миасского городского округа»</vt:lpstr>
      <vt:lpstr>Муниципальная программа  «Обеспечение деятельности Администрации МГО»</vt:lpstr>
      <vt:lpstr>Презентация PowerPoint</vt:lpstr>
      <vt:lpstr>Муниципальная программа «Благоустройство на территории Миасского городского округа»</vt:lpstr>
      <vt:lpstr>Презентация PowerPoint</vt:lpstr>
      <vt:lpstr>Муниципальная программа «Организация функционирования объектов коммунальной инфраструктуры Миасского городского округа»</vt:lpstr>
      <vt:lpstr>Презентация PowerPoint</vt:lpstr>
      <vt:lpstr>Муниципальная программа «Организация ритуальных услуг и содержание мест захоронений на территории Миасского городского округа»</vt:lpstr>
      <vt:lpstr>Муниципальная программа «Развитие общественного транспорта в Миасском городском округе»</vt:lpstr>
      <vt:lpstr>Муниципальная программа «Повышение безопасности дорожного движения на территории Миасского городского округа»</vt:lpstr>
      <vt:lpstr>Презентация PowerPoint</vt:lpstr>
      <vt:lpstr>Презентация PowerPoint</vt:lpstr>
      <vt:lpstr>Муниципальная программа «Формирование современной городской среды на территории Миасского городского округа на 2018-2025 годы»</vt:lpstr>
      <vt:lpstr>Презентация PowerPoint</vt:lpstr>
      <vt:lpstr>Муниципальная программа «Развитие улично-дорожной сети Миасского городского округа»</vt:lpstr>
      <vt:lpstr>Презентация PowerPoint</vt:lpstr>
      <vt:lpstr>Презентация PowerPoint</vt:lpstr>
      <vt:lpstr>Презентация PowerPoint</vt:lpstr>
      <vt:lpstr>Муниципальная программа  «Организация и проведение работ по управлению, владению, пользованию и распоряжению земельными участками на территории Миасского городского округа»</vt:lpstr>
      <vt:lpstr>Презентация PowerPoint</vt:lpstr>
      <vt:lpstr>Муниципальная программа  «Повышение эффективности использования муниципального имущества в Миасском городском округе»</vt:lpstr>
      <vt:lpstr>Муниципальная программа «Формирование и использование   муниципального жилищного фонда МГО»         Подпрограмма  «Переселение граждан из аварийного жилищного фонда МГО»</vt:lpstr>
      <vt:lpstr>Муниципальная программа «Формирование и использование   муниципального жилищного фонда МГО»         Подпрограмма  «Предоставление детям-сиротам и детям, оставшимся без попечения родителей, жилых помещений по договорам найма специализированных жилых помещений на территории МГО»</vt:lpstr>
      <vt:lpstr>Муниципальная программа «Профилактика и противодействие проявлениям экстремизма  в Миасском городском округе»</vt:lpstr>
      <vt:lpstr>Муниципальная программа «Сохранение, использование и популяризация историко-культурного наследия и объектов культурного наследия (памятников истории и культуры), находящихся в собственности Миасского городского округа»</vt:lpstr>
      <vt:lpstr>Муниципальная программа «Противодействие злоупотреблению наркотическими средствами и их незаконному обороту в Миасском городском округе»</vt:lpstr>
      <vt:lpstr>Муниципальная программа  «Развитие культуры в Миасском городском округе»</vt:lpstr>
      <vt:lpstr>Муниципальная программа   «Зеленый город»</vt:lpstr>
      <vt:lpstr>Муниципальная программа «Чистый город»</vt:lpstr>
      <vt:lpstr>Презентация PowerPoint</vt:lpstr>
      <vt:lpstr>Муниципальная программа «Светлый город»</vt:lpstr>
      <vt:lpstr>Муниципальная программа «Организация эксплуатации и текущего ремонта гидротехнических сооружений Миасского городского округа»</vt:lpstr>
      <vt:lpstr>Муниципальная программа  «Организация содержания и текущего ремонта объектов газоснабжения Миасского городского округа»</vt:lpstr>
      <vt:lpstr>Муниципальная программа «Содействие созданию в Миасском городском округе (исходя из прогнозируемой потребности) новых мест в общеобразовательных организациях»</vt:lpstr>
      <vt:lpstr>Презентация PowerPoint</vt:lpstr>
      <vt:lpstr>Презентация PowerPoint</vt:lpstr>
      <vt:lpstr>Муниципальная программа «Развитие физической культуры и спорта в  Миасском городском округе»</vt:lpstr>
      <vt:lpstr>Презентация PowerPoint</vt:lpstr>
      <vt:lpstr>   ОБЩЕЕ КОЛИЧЕСТВО ПОКАЗАТЕЛЕЙ МУНИЦИПАЛЬНОЙ ПРОГРАММЫ – 20 В ТОМ ЧИСЛЕ: </vt:lpstr>
      <vt:lpstr>Презентация PowerPoint</vt:lpstr>
      <vt:lpstr>Презентация PowerPoint</vt:lpstr>
      <vt:lpstr>Муниципальная программа «Осуществление дополнительных мер социальной поддержки населения Миасского городского округа в части проезда в городском и пригородном транспорте общего пользования»</vt:lpstr>
      <vt:lpstr>Муниципальная программа «Профилактика правонарушений на территории   Миасского городского округа»</vt:lpstr>
      <vt:lpstr>Муниципальная программа «Управление муниципальными финансами и муниципальным долгом  в Миасском городском округе»</vt:lpstr>
      <vt:lpstr>Муниципальная программа «Профилактика терроризма  в Миасском городском округе»</vt:lpstr>
      <vt:lpstr>Муниципальная программа «Обеспечение деятельности муниципального бюджетного учреждения «Миасский окружной архив»</vt:lpstr>
      <vt:lpstr>Муниципальная программа «Предоставление дополнительных мер социальной поддержки в сфере здравоохранения Миасского городского округа»</vt:lpstr>
      <vt:lpstr>Презентация PowerPoint</vt:lpstr>
      <vt:lpstr>Муниципальная программа «Поддержка социально ориентированных некоммерческих организаций в Миасском городском округе» </vt:lpstr>
      <vt:lpstr>Муниципальная программа «Поддержка садоводческих, огороднических некоммерческих товариществ, расположенных на территории Миасского городского округа»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Стадии бюджетного процесса</dc:title>
  <dc:creator>k56-2</dc:creator>
  <cp:lastModifiedBy>Мария Молчанова</cp:lastModifiedBy>
  <cp:revision>564</cp:revision>
  <cp:lastPrinted>2024-04-03T05:24:03Z</cp:lastPrinted>
  <dcterms:created xsi:type="dcterms:W3CDTF">2015-08-27T04:41:58Z</dcterms:created>
  <dcterms:modified xsi:type="dcterms:W3CDTF">2024-04-05T05:57:31Z</dcterms:modified>
</cp:coreProperties>
</file>