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68" r:id="rId2"/>
    <p:sldId id="414" r:id="rId3"/>
    <p:sldId id="416" r:id="rId4"/>
    <p:sldId id="417" r:id="rId5"/>
    <p:sldId id="376" r:id="rId6"/>
    <p:sldId id="377" r:id="rId7"/>
    <p:sldId id="412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7" r:id="rId22"/>
    <p:sldId id="399" r:id="rId23"/>
    <p:sldId id="398" r:id="rId24"/>
    <p:sldId id="396" r:id="rId25"/>
    <p:sldId id="400" r:id="rId26"/>
    <p:sldId id="401" r:id="rId27"/>
    <p:sldId id="402" r:id="rId28"/>
    <p:sldId id="403" r:id="rId29"/>
    <p:sldId id="404" r:id="rId30"/>
    <p:sldId id="413" r:id="rId31"/>
    <p:sldId id="406" r:id="rId32"/>
    <p:sldId id="407" r:id="rId33"/>
    <p:sldId id="408" r:id="rId34"/>
    <p:sldId id="409" r:id="rId35"/>
    <p:sldId id="410" r:id="rId36"/>
    <p:sldId id="269" r:id="rId37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CED8E8"/>
    <a:srgbClr val="FFFF66"/>
    <a:srgbClr val="FFFF99"/>
    <a:srgbClr val="3232FA"/>
    <a:srgbClr val="0087E6"/>
    <a:srgbClr val="1C8ED4"/>
    <a:srgbClr val="FF99FF"/>
    <a:srgbClr val="FF99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>
      <p:cViewPr>
        <p:scale>
          <a:sx n="125" d="100"/>
          <a:sy n="125" d="100"/>
        </p:scale>
        <p:origin x="-122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fin-dc\&#1057;&#1077;&#1084;&#1080;&#1085;&#1072;&#1088;&#1099;%20%20&#1089;&#1086;&#1074;&#1077;&#1097;&#1072;&#1085;&#1080;&#1103;%20%20&#1076;&#1080;&#1072;&#1075;&#1088;&#1072;&#1084;&#1084;&#1099;\!!!&#1044;&#1080;&#1072;&#1075;&#1088;&#1072;&#1084;&#1084;&#1099;%20&#1082;%20&#1089;&#1083;&#1091;&#1096;&#1072;&#1085;&#1080;&#1103;&#1084;\!2020%20&#1041;&#1102;&#1076;&#1078;&#1077;&#1090;%20&#1076;&#1083;&#1103;%20&#1075;&#1088;&#1072;&#1078;&#1076;&#1072;&#1085;%20-%20&#1087;&#1086;%20&#1080;&#1089;&#1087;&#1086;&#1083;&#1085;&#1077;&#1085;&#1080;&#1102;%20&#1079;&#1072;%202019%20&#1075;&#1086;&#1076;\&#1044;&#1080;&#1072;&#1075;&#1088;&#1072;&#1084;&#1084;&#1099;%20&#1082;%20&#1075;&#1086;&#1076;&#1086;&#1074;.&#1086;&#1090;&#1095;.2019%20&#1075;%20-%20&#1041;&#1102;&#1076;&#1078;&#1077;&#1090;%20&#1076;&#1083;&#1103;%20&#1043;&#1088;&#1072;&#1078;&#1076;&#1072;&#1085;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1" u="sng" strike="noStrike" baseline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pPr>
            <a:r>
              <a:rPr lang="ru-RU" sz="1900" i="1" u="sng">
                <a:solidFill>
                  <a:schemeClr val="accent1">
                    <a:lumMod val="50000"/>
                  </a:schemeClr>
                </a:solidFill>
              </a:rPr>
              <a:t>Динамика налоговых и неналоговых доходов за 2018 - 2019 гг.</a:t>
            </a:r>
          </a:p>
        </c:rich>
      </c:tx>
      <c:layout>
        <c:manualLayout>
          <c:xMode val="edge"/>
          <c:yMode val="edge"/>
          <c:x val="0.1325398819828375"/>
          <c:y val="6.782945736434112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solidFill>
            <a:schemeClr val="bg1"/>
          </a:solidFill>
        </a:ln>
      </c:spPr>
    </c:sideWall>
    <c:backWall>
      <c:thickness val="0"/>
      <c:spPr>
        <a:noFill/>
        <a:ln>
          <a:solidFill>
            <a:schemeClr val="bg1"/>
          </a:solidFill>
        </a:ln>
      </c:spPr>
    </c:backWall>
    <c:plotArea>
      <c:layout>
        <c:manualLayout>
          <c:layoutTarget val="inner"/>
          <c:xMode val="edge"/>
          <c:yMode val="edge"/>
          <c:x val="8.8046196002149482E-2"/>
          <c:y val="0.11211032478302176"/>
          <c:w val="0.87773841157366606"/>
          <c:h val="0.7730204128071455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слайд3!$A$3</c:f>
              <c:strCache>
                <c:ptCount val="1"/>
                <c:pt idx="0">
                  <c:v>налоговые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4762326542663413E-3"/>
                  <c:y val="-3.3914728682170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2.6647286821705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слайд3!$B$2:$C$2</c:f>
              <c:strCache>
                <c:ptCount val="2"/>
                <c:pt idx="0">
                  <c:v>2018 год</c:v>
                </c:pt>
                <c:pt idx="1">
                  <c:v>
2019 год</c:v>
                </c:pt>
              </c:strCache>
            </c:strRef>
          </c:cat>
          <c:val>
            <c:numRef>
              <c:f>слайд3!$B$3:$C$3</c:f>
              <c:numCache>
                <c:formatCode>_-* #,##0.0_р_._-;\-* #,##0.0_р_._-;_-* "-"??_р_._-;_-@_-</c:formatCode>
                <c:ptCount val="2"/>
                <c:pt idx="0">
                  <c:v>1300.2</c:v>
                </c:pt>
                <c:pt idx="1">
                  <c:v>1370.1</c:v>
                </c:pt>
              </c:numCache>
            </c:numRef>
          </c:val>
        </c:ser>
        <c:ser>
          <c:idx val="1"/>
          <c:order val="1"/>
          <c:tx>
            <c:strRef>
              <c:f>слайд3!$A$4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1492248062015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762326542663142E-3"/>
                  <c:y val="-2.1802325581395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 i="0" u="none" strike="noStrike" baseline="0">
                    <a:solidFill>
                      <a:schemeClr val="accent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слайд3!$B$2:$C$2</c:f>
              <c:strCache>
                <c:ptCount val="2"/>
                <c:pt idx="0">
                  <c:v>2018 год</c:v>
                </c:pt>
                <c:pt idx="1">
                  <c:v>
2019 год</c:v>
                </c:pt>
              </c:strCache>
            </c:strRef>
          </c:cat>
          <c:val>
            <c:numRef>
              <c:f>слайд3!$B$4:$C$4</c:f>
              <c:numCache>
                <c:formatCode>_-* #,##0.0_р_._-;\-* #,##0.0_р_._-;_-* "-"??_р_._-;_-@_-</c:formatCode>
                <c:ptCount val="2"/>
                <c:pt idx="0">
                  <c:v>158.5</c:v>
                </c:pt>
                <c:pt idx="1">
                  <c:v>156.69999999999999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36654464"/>
        <c:axId val="36664448"/>
        <c:axId val="0"/>
      </c:bar3DChart>
      <c:catAx>
        <c:axId val="36654464"/>
        <c:scaling>
          <c:orientation val="minMax"/>
        </c:scaling>
        <c:delete val="1"/>
        <c:axPos val="l"/>
        <c:majorTickMark val="out"/>
        <c:minorTickMark val="none"/>
        <c:tickLblPos val="none"/>
        <c:crossAx val="36664448"/>
        <c:crosses val="autoZero"/>
        <c:auto val="1"/>
        <c:lblAlgn val="ctr"/>
        <c:lblOffset val="100"/>
        <c:noMultiLvlLbl val="0"/>
      </c:catAx>
      <c:valAx>
        <c:axId val="36664448"/>
        <c:scaling>
          <c:orientation val="minMax"/>
        </c:scaling>
        <c:delete val="1"/>
        <c:axPos val="b"/>
        <c:numFmt formatCode="_-* #,##0.0_р_._-;\-* #,##0.0_р_._-;_-* &quot;-&quot;??_р_._-;_-@_-" sourceLinked="1"/>
        <c:majorTickMark val="out"/>
        <c:minorTickMark val="none"/>
        <c:tickLblPos val="none"/>
        <c:crossAx val="366544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1737611920850423"/>
          <c:y val="0.92151372611853755"/>
          <c:w val="0.36170247668509531"/>
          <c:h val="6.250019074650548E-2"/>
        </c:manualLayout>
      </c:layout>
      <c:overlay val="0"/>
      <c:txPr>
        <a:bodyPr/>
        <a:lstStyle/>
        <a:p>
          <a:pPr>
            <a:defRPr sz="1655" b="0" i="1" u="none" strike="noStrike" baseline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b="1" i="0" u="none" strike="noStrike" baseline="0">
                <a:solidFill>
                  <a:srgbClr val="003366"/>
                </a:solidFill>
                <a:latin typeface="Calibri"/>
                <a:cs typeface="Calibri"/>
              </a:rPr>
              <a:t>Динамика расходов бюджета Миасского городского округа за     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b="1" i="0" u="none" strike="noStrike" baseline="0">
                <a:solidFill>
                  <a:srgbClr val="003366"/>
                </a:solidFill>
                <a:latin typeface="Calibri"/>
                <a:cs typeface="Calibri"/>
              </a:rPr>
              <a:t> 2018-2019 годы</a:t>
            </a:r>
          </a:p>
        </c:rich>
      </c:tx>
      <c:layout>
        <c:manualLayout>
          <c:xMode val="edge"/>
          <c:yMode val="edge"/>
          <c:x val="0.21279359752162125"/>
          <c:y val="1.5416964924838939E-3"/>
        </c:manualLayout>
      </c:layout>
      <c:overlay val="0"/>
      <c:spPr>
        <a:noFill/>
        <a:ln w="25400">
          <a:noFill/>
        </a:ln>
      </c:spPr>
    </c:title>
    <c:autoTitleDeleted val="0"/>
    <c:view3D>
      <c:rotX val="0"/>
      <c:rotY val="0"/>
      <c:depthPercent val="100"/>
      <c:rAngAx val="0"/>
      <c:perspective val="0"/>
    </c:view3D>
    <c:floor>
      <c:thickness val="0"/>
      <c:spPr>
        <a:solidFill>
          <a:schemeClr val="accent6">
            <a:lumMod val="60000"/>
            <a:lumOff val="40000"/>
          </a:schemeClr>
        </a:solidFill>
      </c:spPr>
    </c:floor>
    <c:sideWall>
      <c:thickness val="0"/>
      <c:spPr>
        <a:solidFill>
          <a:schemeClr val="bg2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chemeClr val="bg2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8937641212356871E-2"/>
          <c:y val="9.9575335691734185E-2"/>
          <c:w val="0.92106235878764309"/>
          <c:h val="0.82635231465632009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4.4766863158498633E-3"/>
                  <c:y val="-9.9946313528990697E-3"/>
                </c:manualLayout>
              </c:layout>
              <c:tx>
                <c:rich>
                  <a:bodyPr/>
                  <a:lstStyle/>
                  <a:p>
                    <a:pPr>
                      <a:defRPr sz="1800" b="0" i="0" u="none" strike="noStrike" baseline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4523,9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77222724208655E-2"/>
                  <c:y val="-2.1829515628728315E-3"/>
                </c:manualLayout>
              </c:layout>
              <c:tx>
                <c:rich>
                  <a:bodyPr/>
                  <a:lstStyle/>
                  <a:p>
                    <a:pPr>
                      <a:defRPr sz="1800" b="0" i="0" u="none" strike="noStrike" baseline="0">
                        <a:solidFill>
                          <a:srgbClr val="003366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ru-RU"/>
                      <a:t>4983,5</a:t>
                    </a:r>
                  </a:p>
                </c:rich>
              </c:tx>
              <c:spPr>
                <a:gradFill rotWithShape="1">
                  <a:gsLst>
                    <a:gs pos="0">
                      <a:schemeClr val="accent6">
                        <a:tint val="50000"/>
                        <a:satMod val="300000"/>
                      </a:schemeClr>
                    </a:gs>
                    <a:gs pos="35000">
                      <a:schemeClr val="accent6">
                        <a:tint val="37000"/>
                        <a:satMod val="300000"/>
                      </a:schemeClr>
                    </a:gs>
                    <a:gs pos="100000">
                      <a:schemeClr val="accent6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2845259096711275E-3"/>
                  <c:y val="-2.11032569792412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'Динамика расходов'!$B$5:$B$6</c:f>
              <c:strCache>
                <c:ptCount val="2"/>
                <c:pt idx="0">
                  <c:v>2018 год</c:v>
                </c:pt>
                <c:pt idx="1">
                  <c:v>2019 год </c:v>
                </c:pt>
              </c:strCache>
            </c:strRef>
          </c:cat>
          <c:val>
            <c:numRef>
              <c:f>'Динамика расходов'!$C$5:$C$6</c:f>
              <c:numCache>
                <c:formatCode>General</c:formatCode>
                <c:ptCount val="2"/>
                <c:pt idx="0">
                  <c:v>4523.8999999999996</c:v>
                </c:pt>
                <c:pt idx="1">
                  <c:v>4983.5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6794752"/>
        <c:axId val="36796288"/>
        <c:axId val="0"/>
      </c:bar3DChart>
      <c:catAx>
        <c:axId val="3679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6796288"/>
        <c:crosses val="autoZero"/>
        <c:auto val="1"/>
        <c:lblAlgn val="ctr"/>
        <c:lblOffset val="100"/>
        <c:noMultiLvlLbl val="0"/>
      </c:catAx>
      <c:valAx>
        <c:axId val="367962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200" b="1" i="0" u="none" strike="noStrike" baseline="0">
                    <a:solidFill>
                      <a:srgbClr val="003366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млн.рублей</a:t>
                </a:r>
              </a:p>
            </c:rich>
          </c:tx>
          <c:layout>
            <c:manualLayout>
              <c:xMode val="edge"/>
              <c:yMode val="edge"/>
              <c:x val="7.9740688151685949E-3"/>
              <c:y val="4.9118348842758293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3366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6794752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2400" b="1" i="0" u="sng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Структура и динамика исполнения бюджета Миасского городского округа за 2018-2019 годы по полномочиям</a:t>
            </a:r>
          </a:p>
        </c:rich>
      </c:tx>
      <c:layout>
        <c:manualLayout>
          <c:xMode val="edge"/>
          <c:yMode val="edge"/>
          <c:x val="0.15152882074966648"/>
          <c:y val="9.2908949761561482E-3"/>
        </c:manualLayout>
      </c:layout>
      <c:overlay val="0"/>
      <c:spPr>
        <a:effectLst>
          <a:glow rad="139700">
            <a:schemeClr val="accent2">
              <a:satMod val="175000"/>
              <a:alpha val="40000"/>
            </a:schemeClr>
          </a:glow>
          <a:innerShdw blurRad="63500" dist="50800" dir="18900000">
            <a:srgbClr val="FF0000">
              <a:alpha val="50000"/>
            </a:srgbClr>
          </a:innerShdw>
        </a:effectLst>
      </c:spPr>
    </c:title>
    <c:autoTitleDeleted val="0"/>
    <c:view3D>
      <c:rotX val="0"/>
      <c:hPercent val="55"/>
      <c:rotY val="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350016060561339"/>
          <c:y val="0.19945658201175556"/>
          <c:w val="0.89625826540149955"/>
          <c:h val="0.642625263391371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Лист2!$C$16</c:f>
              <c:strCache>
                <c:ptCount val="1"/>
                <c:pt idx="0">
                  <c:v>собственные полномочия,     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1970790034927837E-3"/>
                  <c:y val="-1.61573324461202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1999,2
 млн.руб.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972971956234249E-3"/>
                  <c:y val="-1.962101216221215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2374,1
млн.руб.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290334435869165E-2"/>
                  <c:y val="-2.2535211267605635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333300"/>
                        </a:solidFill>
                        <a:latin typeface="Calibri"/>
                        <a:cs typeface="Calibri"/>
                      </a:rPr>
                      <a:t>2374,1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333300"/>
                        </a:solidFill>
                        <a:latin typeface="Calibri"/>
                        <a:cs typeface="Calibri"/>
                      </a:rPr>
                      <a:t>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3333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Лист2!$C$17:$C$18</c:f>
              <c:numCache>
                <c:formatCode>General</c:formatCode>
                <c:ptCount val="2"/>
                <c:pt idx="0" formatCode="0.0">
                  <c:v>1999.2</c:v>
                </c:pt>
                <c:pt idx="1">
                  <c:v>2374.1</c:v>
                </c:pt>
              </c:numCache>
            </c:numRef>
          </c:val>
        </c:ser>
        <c:ser>
          <c:idx val="1"/>
          <c:order val="1"/>
          <c:tx>
            <c:strRef>
              <c:f>Лист2!$D$16</c:f>
              <c:strCache>
                <c:ptCount val="1"/>
                <c:pt idx="0">
                  <c:v>переданные полномочия,          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8972413453831485E-3"/>
                  <c:y val="-1.456996044508521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2524,7
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863366583035995E-3"/>
                  <c:y val="-1.569879117223023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/>
                      <a:t>2609,4
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760382212421904E-2"/>
                  <c:y val="-5.6338028169014088E-3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2609,4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400" b="1" i="0" u="none" strike="noStrike" baseline="0">
                        <a:solidFill>
                          <a:srgbClr val="FF0000"/>
                        </a:solidFill>
                        <a:latin typeface="Calibri"/>
                        <a:cs typeface="Calibri"/>
                      </a:rPr>
                      <a:t>млн.руб.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993366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Лист2!$D$17:$D$18</c:f>
              <c:numCache>
                <c:formatCode>General</c:formatCode>
                <c:ptCount val="2"/>
                <c:pt idx="0" formatCode="0.0">
                  <c:v>2524.6999999999998</c:v>
                </c:pt>
                <c:pt idx="1">
                  <c:v>2609.4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461312"/>
        <c:axId val="46463232"/>
        <c:axId val="0"/>
      </c:bar3DChart>
      <c:catAx>
        <c:axId val="46461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2018 год                                    2019 год</a:t>
                </a:r>
              </a:p>
            </c:rich>
          </c:tx>
          <c:layout>
            <c:manualLayout>
              <c:xMode val="edge"/>
              <c:yMode val="edge"/>
              <c:x val="0.32166844635049069"/>
              <c:y val="0.85008790802558132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 sz="1000" b="0" i="0" u="none" strike="noStrike" baseline="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6463232"/>
        <c:crosses val="autoZero"/>
        <c:auto val="1"/>
        <c:lblAlgn val="ctr"/>
        <c:lblOffset val="100"/>
        <c:noMultiLvlLbl val="0"/>
      </c:catAx>
      <c:valAx>
        <c:axId val="4646323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3333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6461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2337891060199614"/>
          <c:y val="0.89839547521348562"/>
          <c:w val="0.26912824430573518"/>
          <c:h val="7.6097149828102451E-2"/>
        </c:manualLayout>
      </c:layout>
      <c:overlay val="0"/>
      <c:txPr>
        <a:bodyPr/>
        <a:lstStyle/>
        <a:p>
          <a:pPr>
            <a:defRPr sz="915" b="1" i="0" u="none" strike="noStrike" baseline="0">
              <a:solidFill>
                <a:srgbClr val="3333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txPr>
    <a:bodyPr/>
    <a:lstStyle/>
    <a:p>
      <a:pPr>
        <a:defRPr sz="1000" b="0" i="0" u="none" strike="noStrike" baseline="0">
          <a:solidFill>
            <a:srgbClr val="FFFFFF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sng" strike="noStrike" baseline="0">
                <a:solidFill>
                  <a:srgbClr val="8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Динамика и структура расходов бюджета Миасского городского округа за  2018-2019 годы по программным и непрограммным мероприятиям</a:t>
            </a:r>
          </a:p>
        </c:rich>
      </c:tx>
      <c:layout/>
      <c:overlay val="0"/>
    </c:title>
    <c:autoTitleDeleted val="0"/>
    <c:view3D>
      <c:rotX val="0"/>
      <c:rotY val="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45465574764938E-2"/>
          <c:y val="0.24912341751900491"/>
          <c:w val="0.97330906885047008"/>
          <c:h val="0.480935182370019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'Программные расходы'!$I$18</c:f>
              <c:strCache>
                <c:ptCount val="1"/>
                <c:pt idx="0">
                  <c:v>Государственные программы Челябинской области</c:v>
                </c:pt>
              </c:strCache>
            </c:strRef>
          </c:tx>
          <c:invertIfNegative val="0"/>
          <c:dLbls>
            <c:numFmt formatCode="0.0%" sourceLinked="0"/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расходы'!$J$18:$K$18</c:f>
              <c:numCache>
                <c:formatCode>General</c:formatCode>
                <c:ptCount val="2"/>
                <c:pt idx="0">
                  <c:v>0.58442062799102557</c:v>
                </c:pt>
                <c:pt idx="1">
                  <c:v>0.2698507465082533</c:v>
                </c:pt>
              </c:numCache>
            </c:numRef>
          </c:val>
        </c:ser>
        <c:ser>
          <c:idx val="1"/>
          <c:order val="1"/>
          <c:tx>
            <c:strRef>
              <c:f>'Программные расходы'!$I$19</c:f>
              <c:strCache>
                <c:ptCount val="1"/>
                <c:pt idx="0">
                  <c:v>Муниципальные программы</c:v>
                </c:pt>
              </c:strCache>
            </c:strRef>
          </c:tx>
          <c:invertIfNegative val="0"/>
          <c:dLbls>
            <c:numFmt formatCode="0.0%" sourceLinked="0"/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расходы'!$J$19:$K$19</c:f>
              <c:numCache>
                <c:formatCode>General</c:formatCode>
                <c:ptCount val="2"/>
                <c:pt idx="0">
                  <c:v>0.40309638700692979</c:v>
                </c:pt>
                <c:pt idx="1">
                  <c:v>0.72227438880072581</c:v>
                </c:pt>
              </c:numCache>
            </c:numRef>
          </c:val>
        </c:ser>
        <c:ser>
          <c:idx val="2"/>
          <c:order val="2"/>
          <c:tx>
            <c:strRef>
              <c:f>'Программные расходы'!$I$20</c:f>
              <c:strCache>
                <c:ptCount val="1"/>
                <c:pt idx="0">
                  <c:v>Непрограммные мероприятия</c:v>
                </c:pt>
              </c:strCache>
            </c:strRef>
          </c:tx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t>1,7%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'Программные расходы'!$J$17:$K$17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'Программные расходы'!$J$20:$K$20</c:f>
              <c:numCache>
                <c:formatCode>General</c:formatCode>
                <c:ptCount val="2"/>
                <c:pt idx="0">
                  <c:v>1.2482985002044674E-2</c:v>
                </c:pt>
                <c:pt idx="1">
                  <c:v>7.8748646910209615E-3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0360576"/>
        <c:axId val="60362112"/>
        <c:axId val="0"/>
      </c:bar3DChart>
      <c:catAx>
        <c:axId val="6036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0362112"/>
        <c:crosses val="autoZero"/>
        <c:auto val="1"/>
        <c:lblAlgn val="ctr"/>
        <c:lblOffset val="100"/>
        <c:noMultiLvlLbl val="0"/>
      </c:catAx>
      <c:valAx>
        <c:axId val="60362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03605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6981849581505895"/>
          <c:y val="0.79443103784688784"/>
          <c:w val="0.70830610343088229"/>
          <c:h val="0.15940331199607249"/>
        </c:manualLayout>
      </c:layout>
      <c:overlay val="0"/>
      <c:txPr>
        <a:bodyPr/>
        <a:lstStyle/>
        <a:p>
          <a:pPr>
            <a:defRPr sz="1655" b="1" i="0" u="none" strike="noStrike" baseline="0">
              <a:solidFill>
                <a:srgbClr val="8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defRPr>
            </a:pPr>
            <a:r>
              <a:rPr lang="ru-RU" sz="1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Информация об изменении и выполнении индикативных показателей средней заработной платы категорий работников Миасского городского округа, доведение по которым осуществляется в соответствии с Указами Президента и распоряжением Правительства Челябинской </a:t>
            </a:r>
            <a:r>
              <a:rPr lang="ru-RU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обла</a:t>
            </a:r>
            <a:endParaRPr lang="ru-RU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Лист1!$D$2:$D$4</c:f>
              <c:strCache>
                <c:ptCount val="1"/>
                <c:pt idx="0">
                  <c:v>Индикативный показатель на 2019 г., рублей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Лист1!$D$5:$D$12</c:f>
              <c:numCache>
                <c:formatCode>#,##0.00</c:formatCode>
                <c:ptCount val="8"/>
                <c:pt idx="0">
                  <c:v>29768.3</c:v>
                </c:pt>
                <c:pt idx="1">
                  <c:v>32215.85</c:v>
                </c:pt>
                <c:pt idx="2">
                  <c:v>32215.85</c:v>
                </c:pt>
                <c:pt idx="3">
                  <c:v>27372.99</c:v>
                </c:pt>
                <c:pt idx="4">
                  <c:v>31528.6</c:v>
                </c:pt>
                <c:pt idx="5">
                  <c:v>32215.85</c:v>
                </c:pt>
                <c:pt idx="6">
                  <c:v>27372.99</c:v>
                </c:pt>
                <c:pt idx="7">
                  <c:v>31150.5</c:v>
                </c:pt>
              </c:numCache>
            </c:numRef>
          </c:val>
        </c:ser>
        <c:ser>
          <c:idx val="1"/>
          <c:order val="1"/>
          <c:tx>
            <c:strRef>
              <c:f>Лист1!$E$2:$E$4</c:f>
              <c:strCache>
                <c:ptCount val="1"/>
                <c:pt idx="0">
                  <c:v>Факт за  2019 г., рублей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Лист1!$E$5:$E$12</c:f>
              <c:numCache>
                <c:formatCode>#,##0.00</c:formatCode>
                <c:ptCount val="8"/>
                <c:pt idx="0">
                  <c:v>30273.64</c:v>
                </c:pt>
                <c:pt idx="1">
                  <c:v>32267.27</c:v>
                </c:pt>
                <c:pt idx="2">
                  <c:v>32866.35</c:v>
                </c:pt>
                <c:pt idx="3">
                  <c:v>28436.12</c:v>
                </c:pt>
                <c:pt idx="4">
                  <c:v>32242</c:v>
                </c:pt>
                <c:pt idx="5">
                  <c:v>32939.42</c:v>
                </c:pt>
                <c:pt idx="6">
                  <c:v>29228.99</c:v>
                </c:pt>
                <c:pt idx="7">
                  <c:v>33029.9</c:v>
                </c:pt>
              </c:numCache>
            </c:numRef>
          </c:val>
        </c:ser>
        <c:ser>
          <c:idx val="2"/>
          <c:order val="2"/>
          <c:tx>
            <c:strRef>
              <c:f>Лист1!$F$2:$F$4</c:f>
              <c:strCache>
                <c:ptCount val="1"/>
                <c:pt idx="0">
                  <c:v>Справочно: факт за  2018 г., рублей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Лист1!$C$5:$C$12</c:f>
              <c:strCache>
                <c:ptCount val="8"/>
                <c:pt idx="0">
                  <c:v>Работники культуры</c:v>
                </c:pt>
                <c:pt idx="1">
                  <c:v>Педагогические работники детских школ искусств</c:v>
                </c:pt>
                <c:pt idx="2">
                  <c:v>Педагогические работники дополнительного образования</c:v>
                </c:pt>
                <c:pt idx="3">
                  <c:v>Работники  общего образования</c:v>
                </c:pt>
                <c:pt idx="4">
                  <c:v>Педагогические работники  общего образования</c:v>
                </c:pt>
                <c:pt idx="5">
                  <c:v>Учителя общего образования</c:v>
                </c:pt>
                <c:pt idx="6">
                  <c:v>Педагогические работники  дошкольного образования</c:v>
                </c:pt>
                <c:pt idx="7">
                  <c:v>Тренеры</c:v>
                </c:pt>
              </c:strCache>
            </c:strRef>
          </c:cat>
          <c:val>
            <c:numRef>
              <c:f>Лист1!$F$5:$F$12</c:f>
              <c:numCache>
                <c:formatCode>#,##0.00</c:formatCode>
                <c:ptCount val="8"/>
                <c:pt idx="0">
                  <c:v>28334.03</c:v>
                </c:pt>
                <c:pt idx="1">
                  <c:v>30800.61</c:v>
                </c:pt>
                <c:pt idx="2">
                  <c:v>31112.93</c:v>
                </c:pt>
                <c:pt idx="3">
                  <c:v>27624.46</c:v>
                </c:pt>
                <c:pt idx="4">
                  <c:v>31528.6</c:v>
                </c:pt>
                <c:pt idx="5">
                  <c:v>32215.85</c:v>
                </c:pt>
                <c:pt idx="6">
                  <c:v>25749.06</c:v>
                </c:pt>
                <c:pt idx="7">
                  <c:v>26419.43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103808"/>
        <c:axId val="94109696"/>
        <c:axId val="0"/>
      </c:bar3DChart>
      <c:catAx>
        <c:axId val="94103808"/>
        <c:scaling>
          <c:orientation val="minMax"/>
        </c:scaling>
        <c:delete val="0"/>
        <c:axPos val="b"/>
        <c:majorTickMark val="none"/>
        <c:minorTickMark val="none"/>
        <c:tickLblPos val="nextTo"/>
        <c:crossAx val="94109696"/>
        <c:crosses val="autoZero"/>
        <c:auto val="1"/>
        <c:lblAlgn val="ctr"/>
        <c:lblOffset val="100"/>
        <c:noMultiLvlLbl val="0"/>
      </c:catAx>
      <c:valAx>
        <c:axId val="94109696"/>
        <c:scaling>
          <c:orientation val="minMax"/>
        </c:scaling>
        <c:delete val="0"/>
        <c:axPos val="l"/>
        <c:majorGridlines/>
        <c:numFmt formatCode="#,##0.00" sourceLinked="1"/>
        <c:majorTickMark val="none"/>
        <c:minorTickMark val="none"/>
        <c:tickLblPos val="nextTo"/>
        <c:txPr>
          <a:bodyPr/>
          <a:lstStyle/>
          <a:p>
            <a:pPr>
              <a:defRPr b="1" cap="none" spc="0">
                <a:ln w="10541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defRPr>
            </a:pPr>
            <a:endParaRPr lang="ru-RU"/>
          </a:p>
        </c:txPr>
        <c:crossAx val="9410380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Фактическая структура себестоимости на 1 поездку в общественном транспорте (авто- и электротранспорт) </a:t>
            </a:r>
          </a:p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в 2019 году</a:t>
            </a:r>
          </a:p>
        </c:rich>
      </c:tx>
      <c:overlay val="0"/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'структура себестоимости'!$A$17</c:f>
              <c:strCache>
                <c:ptCount val="1"/>
                <c:pt idx="0">
                  <c:v>Оплата населением за 1 поездку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49,5%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45,0%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'структура себестоимости'!$B$16:$C$16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'структура себестоимости'!$B$17:$C$17</c:f>
              <c:numCache>
                <c:formatCode>0.0</c:formatCode>
                <c:ptCount val="2"/>
                <c:pt idx="0">
                  <c:v>50.524889942431429</c:v>
                </c:pt>
                <c:pt idx="1">
                  <c:v>44.983461962513779</c:v>
                </c:pt>
              </c:numCache>
            </c:numRef>
          </c:val>
        </c:ser>
        <c:ser>
          <c:idx val="1"/>
          <c:order val="1"/>
          <c:tx>
            <c:strRef>
              <c:f>'структура себестоимости'!$A$18</c:f>
              <c:strCache>
                <c:ptCount val="1"/>
                <c:pt idx="0">
                  <c:v>Субсидия из местного бюджета за 1 поездку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50,5%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55,0%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'структура себестоимости'!$B$16:$C$16</c:f>
              <c:strCache>
                <c:ptCount val="2"/>
                <c:pt idx="0">
                  <c:v>2018г.</c:v>
                </c:pt>
                <c:pt idx="1">
                  <c:v>2019г.</c:v>
                </c:pt>
              </c:strCache>
            </c:strRef>
          </c:cat>
          <c:val>
            <c:numRef>
              <c:f>'структура себестоимости'!$B$18:$C$18</c:f>
              <c:numCache>
                <c:formatCode>0.0</c:formatCode>
                <c:ptCount val="2"/>
                <c:pt idx="0">
                  <c:v>49.475110057568571</c:v>
                </c:pt>
                <c:pt idx="1">
                  <c:v>55.016538037486221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4183424"/>
        <c:axId val="94185344"/>
      </c:barChart>
      <c:catAx>
        <c:axId val="94183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Период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4185344"/>
        <c:crosses val="autoZero"/>
        <c:auto val="1"/>
        <c:lblAlgn val="ctr"/>
        <c:lblOffset val="100"/>
        <c:noMultiLvlLbl val="0"/>
      </c:catAx>
      <c:valAx>
        <c:axId val="941853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Себестоимость 1 поездки, %</a:t>
                </a:r>
              </a:p>
            </c:rich>
          </c:tx>
          <c:layout>
            <c:manualLayout>
              <c:xMode val="edge"/>
              <c:yMode val="edge"/>
              <c:x val="6.8236096895257625E-3"/>
              <c:y val="0.33452864119121573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4183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688463122437567"/>
          <c:y val="0.43469611161122951"/>
          <c:w val="0.32775291010834512"/>
          <c:h val="0.26921720242241076"/>
        </c:manualLayout>
      </c:layout>
      <c:overlay val="0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Динамика  муниципального долга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за 2017-2019 годы </a:t>
            </a:r>
          </a:p>
          <a:p>
            <a:pPr>
              <a:defRPr sz="14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sz="2800" b="1" i="0" u="sng" strike="noStrike" baseline="0">
                <a:solidFill>
                  <a:srgbClr val="FF6600"/>
                </a:solidFill>
                <a:latin typeface="Times New Roman"/>
                <a:cs typeface="Times New Roman"/>
              </a:rPr>
              <a:t>Миасского городского округа</a:t>
            </a:r>
          </a:p>
        </c:rich>
      </c:tx>
      <c:layout>
        <c:manualLayout>
          <c:xMode val="edge"/>
          <c:yMode val="edge"/>
          <c:x val="0.13321564643129288"/>
          <c:y val="6.524410726031508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8355135043603423E-2"/>
          <c:y val="0.33485130052174134"/>
          <c:w val="0.87755189488191054"/>
          <c:h val="0.51829345449078013"/>
        </c:manualLayout>
      </c:layout>
      <c:areaChart>
        <c:grouping val="standard"/>
        <c:varyColors val="0"/>
        <c:ser>
          <c:idx val="0"/>
          <c:order val="0"/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0800000" scaled="0"/>
            </a:gradFill>
            <a:ln w="34925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h="114300" prst="angle"/>
              <a:bevelB w="139700" h="139700" prst="divot"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1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0800000" scaled="0"/>
                <a:tileRect/>
              </a:gradFill>
              <a:ln w="34925" cap="flat" cmpd="sng" algn="ctr">
                <a:solidFill>
                  <a:schemeClr val="accent6">
                    <a:lumMod val="50000"/>
                  </a:schemeClr>
                </a:solidFill>
                <a:prstDash val="solid"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h="114300" prst="angle"/>
                <a:bevelB w="139700" h="139700" prst="divot"/>
              </a:sp3d>
            </c:spPr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2.4193548387096774E-2"/>
                  <c:y val="-0.2984590429845904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125,0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817204301075269E-2"/>
                  <c:y val="-0.1021897810218978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28,0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1192214111922141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31,3 </a:t>
                    </a: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881720430107529E-3"/>
                  <c:y val="-5.839416058394160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8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0,0</a:t>
                    </a:r>
                  </a:p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2000" b="1" i="0" u="none" strike="noStrike" baseline="0">
                        <a:solidFill>
                          <a:srgbClr val="FF6600"/>
                        </a:solidFill>
                        <a:latin typeface="Times New Roman"/>
                        <a:cs typeface="Times New Roman"/>
                      </a:rPr>
                      <a:t>млн. рублей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 i="0" u="none" strike="noStrike" baseline="0">
                    <a:solidFill>
                      <a:srgbClr val="FF66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Госдолг!$A$2:$A$5</c:f>
              <c:strCache>
                <c:ptCount val="4"/>
                <c:pt idx="0">
                  <c:v>на 01.01.2017г. </c:v>
                </c:pt>
                <c:pt idx="1">
                  <c:v>на 01.01.2018г.</c:v>
                </c:pt>
                <c:pt idx="2">
                  <c:v>на 01.01.2019г.</c:v>
                </c:pt>
                <c:pt idx="3">
                  <c:v>на 01.01.2020г.</c:v>
                </c:pt>
              </c:strCache>
            </c:strRef>
          </c:cat>
          <c:val>
            <c:numRef>
              <c:f>Госдолг!$B$2:$B$5</c:f>
              <c:numCache>
                <c:formatCode>0.0</c:formatCode>
                <c:ptCount val="4"/>
                <c:pt idx="0">
                  <c:v>125</c:v>
                </c:pt>
                <c:pt idx="1">
                  <c:v>28</c:v>
                </c:pt>
                <c:pt idx="2">
                  <c:v>31.3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791680"/>
        <c:axId val="86793216"/>
      </c:areaChart>
      <c:catAx>
        <c:axId val="86791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cap="none" spc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pPr>
            <a:endParaRPr lang="ru-RU"/>
          </a:p>
        </c:txPr>
        <c:crossAx val="86793216"/>
        <c:crosses val="autoZero"/>
        <c:auto val="1"/>
        <c:lblAlgn val="ctr"/>
        <c:lblOffset val="100"/>
        <c:noMultiLvlLbl val="0"/>
      </c:catAx>
      <c:valAx>
        <c:axId val="8679321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86791680"/>
        <c:crosses val="autoZero"/>
        <c:crossBetween val="midCat"/>
      </c:valAx>
      <c:spPr>
        <a:solidFill>
          <a:srgbClr val="FFFFCC"/>
        </a:solidFill>
      </c:spPr>
    </c:plotArea>
    <c:plotVisOnly val="1"/>
    <c:dispBlanksAs val="zero"/>
    <c:showDLblsOverMax val="0"/>
  </c:chart>
  <c:spPr>
    <a:solidFill>
      <a:srgbClr val="FFFFCC"/>
    </a:solidFill>
    <a:ln w="9525">
      <a:solidFill>
        <a:schemeClr val="accent2">
          <a:lumMod val="20000"/>
          <a:lumOff val="80000"/>
        </a:schemeClr>
      </a:solidFill>
    </a:ln>
    <a:effectLst/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1.16239E-7</cdr:x>
      <cdr:y>0.25015</cdr:y>
    </cdr:from>
    <cdr:to>
      <cdr:x>0.13665</cdr:x>
      <cdr:y>0.40237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" y="1280155"/>
          <a:ext cx="1173480" cy="77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ru-RU" sz="1600" b="1" i="1">
              <a:solidFill>
                <a:schemeClr val="accent1">
                  <a:lumMod val="50000"/>
                </a:schemeClr>
              </a:solidFill>
            </a:rPr>
            <a:t>2019 год</a:t>
          </a:r>
        </a:p>
        <a:p xmlns:a="http://schemas.openxmlformats.org/drawingml/2006/main">
          <a:pPr algn="ctr"/>
          <a:r>
            <a:rPr lang="ru-RU" sz="1400" b="1" i="1">
              <a:solidFill>
                <a:schemeClr val="accent1">
                  <a:lumMod val="50000"/>
                </a:schemeClr>
              </a:solidFill>
            </a:rPr>
            <a:t>(млн.руб.)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0.38251</cdr:x>
      <cdr:y>0.55824</cdr:y>
    </cdr:from>
    <cdr:to>
      <cdr:x>0.68852</cdr:x>
      <cdr:y>0.83381</cdr:y>
    </cdr:to>
    <cdr:sp macro="" textlink="">
      <cdr:nvSpPr>
        <cdr:cNvPr id="4" name="AutoShape 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33751" y="3743325"/>
          <a:ext cx="2667000" cy="1847850"/>
        </a:xfrm>
        <a:prstGeom xmlns:a="http://schemas.openxmlformats.org/drawingml/2006/main" prst="notchedRightArrow">
          <a:avLst/>
        </a:prstGeom>
        <a:ln xmlns:a="http://schemas.openxmlformats.org/drawingml/2006/main">
          <a:solidFill>
            <a:schemeClr val="tx2">
              <a:lumMod val="50000"/>
            </a:schemeClr>
          </a:solidFill>
          <a:headEnd/>
          <a:tailEnd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36576" tIns="32004" rIns="36576" bIns="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lnSpc>
              <a:spcPct val="100000"/>
            </a:lnSpc>
            <a:spcBef>
              <a:spcPts val="1200"/>
            </a:spcBef>
            <a:spcAft>
              <a:spcPts val="0"/>
            </a:spcAft>
            <a:defRPr sz="1000"/>
          </a:pPr>
          <a:r>
            <a:rPr lang="ru-RU" sz="1800" b="1" i="0" u="none" strike="noStrike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 10,2 %, или</a:t>
          </a:r>
        </a:p>
        <a:p xmlns:a="http://schemas.openxmlformats.org/drawingml/2006/main">
          <a:pPr algn="ctr" rtl="0">
            <a:lnSpc>
              <a:spcPct val="100000"/>
            </a:lnSpc>
            <a:spcAft>
              <a:spcPts val="0"/>
            </a:spcAft>
            <a:defRPr sz="1000"/>
          </a:pPr>
          <a:r>
            <a:rPr lang="ru-RU" sz="1800" b="1" i="0" u="none" strike="noStrike" baseline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459,6 млн.руб.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0.28666</cdr:x>
      <cdr:y>0.6662</cdr:y>
    </cdr:from>
    <cdr:to>
      <cdr:x>0.72878</cdr:x>
      <cdr:y>0.78732</cdr:y>
    </cdr:to>
    <cdr:sp macro="" textlink="">
      <cdr:nvSpPr>
        <cdr:cNvPr id="2" name="Выгнутая вниз стрелка 1"/>
        <cdr:cNvSpPr/>
      </cdr:nvSpPr>
      <cdr:spPr>
        <a:xfrm xmlns:a="http://schemas.openxmlformats.org/drawingml/2006/main">
          <a:off x="2476500" y="4505325"/>
          <a:ext cx="3819526" cy="819150"/>
        </a:xfrm>
        <a:prstGeom xmlns:a="http://schemas.openxmlformats.org/drawingml/2006/main" prst="curvedUpArrow">
          <a:avLst>
            <a:gd name="adj1" fmla="val 30057"/>
            <a:gd name="adj2" fmla="val 70426"/>
            <a:gd name="adj3" fmla="val 54059"/>
          </a:avLst>
        </a:prstGeom>
        <a:solidFill xmlns:a="http://schemas.openxmlformats.org/drawingml/2006/main">
          <a:schemeClr val="bg2">
            <a:lumMod val="50000"/>
          </a:schemeClr>
        </a:solidFill>
      </cdr:spPr>
      <cdr:style>
        <a:lnRef xmlns:a="http://schemas.openxmlformats.org/drawingml/2006/main" idx="3">
          <a:schemeClr val="lt1"/>
        </a:lnRef>
        <a:fillRef xmlns:a="http://schemas.openxmlformats.org/drawingml/2006/main" idx="1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0.4763</cdr:x>
      <cdr:y>0.6831</cdr:y>
    </cdr:from>
    <cdr:to>
      <cdr:x>0.60639</cdr:x>
      <cdr:y>0.75915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14800" y="4619625"/>
          <a:ext cx="1123950" cy="5143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0.46086</cdr:x>
      <cdr:y>0.72113</cdr:y>
    </cdr:from>
    <cdr:to>
      <cdr:x>0.61301</cdr:x>
      <cdr:y>0.77887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81451" y="4876800"/>
          <a:ext cx="1314450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на 18,8 %</a:t>
          </a:r>
        </a:p>
      </cdr:txBody>
    </cdr:sp>
  </cdr:relSizeAnchor>
  <cdr:relSizeAnchor xmlns:cdr="http://schemas.openxmlformats.org/drawingml/2006/chartDrawing">
    <cdr:from>
      <cdr:x>0.53363</cdr:x>
      <cdr:y>0.44366</cdr:y>
    </cdr:from>
    <cdr:to>
      <cdr:x>0.66593</cdr:x>
      <cdr:y>0.51549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610100" y="3000375"/>
          <a:ext cx="1143000" cy="485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0.54686</cdr:x>
      <cdr:y>0.45211</cdr:y>
    </cdr:from>
    <cdr:to>
      <cdr:x>0.68247</cdr:x>
      <cdr:y>0.50845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724400" y="3057525"/>
          <a:ext cx="1171575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0.5204</cdr:x>
      <cdr:y>0.46479</cdr:y>
    </cdr:from>
    <cdr:to>
      <cdr:x>0.65821</cdr:x>
      <cdr:y>0.51972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95800" y="3143250"/>
          <a:ext cx="1190625" cy="371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рост на 3,4%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E69E-1F99-41C6-AD35-15811BF40901}" type="datetimeFigureOut">
              <a:rPr lang="ru-RU" smtClean="0"/>
              <a:pPr/>
              <a:t>03.04.2020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9E0A-0E18-4F47-88CB-05BC2EB099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21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3DFBB-F7E8-49CA-9236-2C8C4EF71D98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93ED9-480F-46BE-B298-5E7E1F266AE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2AD38-2AC6-4599-B4C6-781A2FE8A7E0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A3F87-A166-40EF-9796-B2FADC8025C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5B76-9477-48C5-A457-F1394DF49F85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C49C3-B3FE-41CC-84AE-EC05100C56BD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EBD1-632B-415A-9C08-A0A89FA821A4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6D2420-EF95-4CE5-879D-66F3A6C4B97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F0CDA-6F9E-4AB1-91A9-2F4870C2ABCC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8AAC5-8DD7-4893-9BFC-A3E5CDD6597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E5713-9928-43DF-8D70-9827D80E7F90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388EE-093F-4AED-B8A1-5FB777D98C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996A0-F7BC-4385-9F08-5215E3861DFF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1321D-2975-4F7E-ADAE-2C8A6693E30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8FB7-84C2-47F2-B3B3-538AC55DF020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48931-43F6-452E-AA04-02BC6467F8D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272ED-AAD0-4B1D-97FD-8C0359789F6A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8FAB9-DE03-4962-8C7E-F2E87CB328F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7800-150B-4079-B528-4D852CBED7A4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A5975-E11C-4EA2-BC6B-BC8E1AB59D26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9CF7C-7E8E-4812-893C-2431C6F9972E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7E805-A999-49F5-810D-8198A9AB8B92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6BF66D-DCB9-4D39-96BA-4A5A8886F3A3}" type="datetimeFigureOut">
              <a:rPr lang="ru-RU"/>
              <a:pPr>
                <a:defRPr/>
              </a:pPr>
              <a:t>03.04.2020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0FBB775-0008-43CC-A676-702E15DCE3E5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&#1084;&#1080;&#1072;&#1089;&#1089;.&#1088;&#1092;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611560" y="274638"/>
            <a:ext cx="8075240" cy="9221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 для граждан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386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Исполнение </a:t>
            </a:r>
            <a:r>
              <a:rPr lang="ru-RU" sz="2000" b="1" dirty="0" smtClean="0">
                <a:solidFill>
                  <a:srgbClr val="7030A0"/>
                </a:solidFill>
              </a:rPr>
              <a:t>Бюджета</a:t>
            </a:r>
            <a:r>
              <a:rPr lang="ru-RU" sz="2400" b="1" dirty="0" smtClean="0">
                <a:solidFill>
                  <a:srgbClr val="7030A0"/>
                </a:solidFill>
              </a:rPr>
              <a:t> Миасского городского округа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за 2019 год</a:t>
            </a:r>
          </a:p>
        </p:txBody>
      </p:sp>
      <p:pic>
        <p:nvPicPr>
          <p:cNvPr id="6" name="Picture 2" descr="Официальный сайт Администрации Миасского городского округа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802010" cy="1012374"/>
          </a:xfrm>
          <a:prstGeom prst="rect">
            <a:avLst/>
          </a:prstGeom>
          <a:noFill/>
        </p:spPr>
      </p:pic>
      <p:pic>
        <p:nvPicPr>
          <p:cNvPr id="7" name="Picture 8" descr="http://4.bp.blogspot.com/-4_Zy8f9Izac/TdQBfWSvaPI/AAAAAAAAALY/6QhakQBS64s/s1600/Avtozav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340768"/>
            <a:ext cx="6192688" cy="4342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04664"/>
            <a:ext cx="9825561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31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356968"/>
              </p:ext>
            </p:extLst>
          </p:nvPr>
        </p:nvGraphicFramePr>
        <p:xfrm>
          <a:off x="0" y="0"/>
          <a:ext cx="910850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260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139790"/>
              </p:ext>
            </p:extLst>
          </p:nvPr>
        </p:nvGraphicFramePr>
        <p:xfrm>
          <a:off x="0" y="47624"/>
          <a:ext cx="9144000" cy="681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Выгнутая вниз стрелка 3"/>
          <p:cNvSpPr/>
          <p:nvPr/>
        </p:nvSpPr>
        <p:spPr>
          <a:xfrm>
            <a:off x="3683004" y="2695576"/>
            <a:ext cx="4083042" cy="990600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72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793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395108"/>
              </p:ext>
            </p:extLst>
          </p:nvPr>
        </p:nvGraphicFramePr>
        <p:xfrm>
          <a:off x="35496" y="0"/>
          <a:ext cx="9108503" cy="68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295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712969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8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20684"/>
              </p:ext>
            </p:extLst>
          </p:nvPr>
        </p:nvGraphicFramePr>
        <p:xfrm>
          <a:off x="36462" y="33514"/>
          <a:ext cx="9072042" cy="6779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3610"/>
                <a:gridCol w="1152128"/>
                <a:gridCol w="1080120"/>
                <a:gridCol w="1014387"/>
                <a:gridCol w="641797"/>
              </a:tblGrid>
              <a:tr h="73929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Миасского городского округа  по целевым статьям (государственным программам, муниципальным программам Миасского городского округа и непрограммным  направлениям деятельности),  группам видов расходов бюджетов, разделам и подразделам  за 2019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b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/>
                </a:tc>
              </a:tr>
              <a:tr h="1898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тыс.рублей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/>
                </a:tc>
              </a:tr>
              <a:tr h="375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статья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бюджет</a:t>
                      </a:r>
                      <a:endParaRPr lang="ru-RU" sz="12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образования в Челябинской области"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03 0 00 00000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22 024,0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22 024,0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8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"Поддержка и развитие дошкольного образования в Челябинской области" 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04 0 00 00000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31 318,3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31 318,3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8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"Обеспечение доступным и комфортным жильем граждан Российской Федерации в Челябинской области"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14 0 00 00000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23 225,0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21 385,5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"Капитальное строительство в Челябинской области 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15 0 00 00000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49 395,7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49 117,1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дорожного хозяйства в Челябинской области на 2015-2022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81 853,9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78 793,7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физической культуры и спорта в Челябинской области" 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14 863,0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14 863,0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социальной защиты населения в Челябинской области" 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1 061 379,0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1 052 657,4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сельского хозяйства в Челябинской области"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"Развитие культуры и туризма в Челябинской области"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5 760,2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5 760,2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"Реализация на территории Челябинской области государственной политики в сфере государственной регистрации актов гражданского состояния" на 2017-2021 годы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8 444,2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8 444,2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программа Челябинской области "Благоустройство населенных пунктов Челябинской области" на 2018-2022 годы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60 096,7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60 037,0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"Экономическое развитие МГО на 2017-2021 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6 364,3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6 364,3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"Улучшение условий  и охраны труда  в Миасском городском округе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0" marR="4290" marT="4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152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83442"/>
              </p:ext>
            </p:extLst>
          </p:nvPr>
        </p:nvGraphicFramePr>
        <p:xfrm>
          <a:off x="-1" y="0"/>
          <a:ext cx="9142074" cy="6813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0073"/>
                <a:gridCol w="1224136"/>
                <a:gridCol w="1080120"/>
                <a:gridCol w="970994"/>
                <a:gridCol w="646751"/>
              </a:tblGrid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муниципальной службы в Администрации Миасского городского округа на 2018-2021 годы"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деятельности Администрации МГО на 2017-2021 годы"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151 816,9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149 202,2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"Благоустройство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126 455,8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118 524,1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0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функционирования объектов коммунальной инфраструктуры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117 048,5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101 352,0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3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ритуальных услуг и содержание мест захоронений на территории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3 112,8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3 112,8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"Комплексное развитие транспортной и дорожной инфраструктуры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213 566,2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213 377,8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на территории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12 068,3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12 048,7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безопасности жизнедеятельности населения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24 913,6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24 575,7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современной городской среды  на территории Миасского городского округа на 2018-2024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33 013,5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33 013,5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доступным и комфортным жильем граждан РФ на территории МГО на 2014-2021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4 318,8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4 315,7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"Капитальное строительство на территории Миасского городского округа на 2014-2021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7 297,3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6 658,5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"Охрана окружающей среды на территории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6 842,0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6 812,3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5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эффективности использования муниципального имущества в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35 889,7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34 397,6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и использование муниципального жилищного фонда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54 665,0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53 492,6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"Профилактика и противодействие проявлениям экстремизма в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0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"Противодействие злоупотреблению наркотическими средствами и их незаконному обороту в Миасском городском округе на 2017-2021 годы"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02" marR="4502" marT="45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572610"/>
              </p:ext>
            </p:extLst>
          </p:nvPr>
        </p:nvGraphicFramePr>
        <p:xfrm>
          <a:off x="13083" y="-3"/>
          <a:ext cx="9095421" cy="6858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34981"/>
                <a:gridCol w="1296144"/>
                <a:gridCol w="1080120"/>
                <a:gridCol w="940726"/>
                <a:gridCol w="643450"/>
              </a:tblGrid>
              <a:tr h="2812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в МГО на 2017-2021 годы"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256 133,4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255 721,3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созданию в Миасском городском округе (исходя из прогнозируемой потребности) новых мест в общеобразовательных организациях на 2018-2025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1 016,9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"Развитие системы образования в Миасском городском округе на 2017-2021 годы"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2 337 438,6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2 334 431,2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141 040,9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140 847,6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"Социальная защита населения Миасского городского округа на 2017-2021 годы"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27 706,3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27 176,5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8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условий для предоставления государственных и муниципальных услуг Миасского городского округа через многофункциональный центр предоставления государственных и муниципальных услуг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28 965,8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28 965,8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1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"Осуществление дополнительных мер социальной поддержки населения Миасского городского округа в части проезда в городском и пригородном транспорте общего пользования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3 682,0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3 681,5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 преступлений  и иных правонарушений на территории МГО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1 881,2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1 881,2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7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"Управление муниципальными финансами и муниципальным долгом в МГО на 2017-2021  годы"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30 975,4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30 946,7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терроризма в МГО на 2017-2021 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7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деятельности муниципального бюджетного учреждения "Миасский окружной архив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4 836,5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4 836,5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"Предоставление дополнительных мер социальной поддержки в сфере здравоохранения Миасского городского округа на 2017-2021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в Миасском городском округе на 2018-2021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социально-ориентированных некоммерческих организаций в Миасском городском округе на 2018-2021 годы"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99 0 00 00000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40 270,1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39 244,4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5 033 039,7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4 983 501,6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06" marR="5406" marT="54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03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6891"/>
            <a:ext cx="8712968" cy="747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0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за 2019 год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204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10445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444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26382"/>
              </p:ext>
            </p:extLst>
          </p:nvPr>
        </p:nvGraphicFramePr>
        <p:xfrm>
          <a:off x="-1" y="44625"/>
          <a:ext cx="9144002" cy="6768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480"/>
                <a:gridCol w="2484361"/>
                <a:gridCol w="1224136"/>
                <a:gridCol w="1080120"/>
                <a:gridCol w="995756"/>
                <a:gridCol w="981131"/>
                <a:gridCol w="898544"/>
                <a:gridCol w="832474"/>
              </a:tblGrid>
              <a:tr h="9465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20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 бюджета  Округа за 2019 год</a:t>
                      </a:r>
                      <a:endParaRPr lang="ru-RU" sz="2000" b="1" i="1" u="sng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1" u="sng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1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/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>
                          <a:effectLst/>
                        </a:rPr>
                        <a:t>тыс.рублей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571" marR="7571" marT="757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0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разделов/ ГРБС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бюджет на 2019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2019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Остаток ассигнований на 2019 год           (гр.3-гр.4)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2019г.                                           (гр.4/гр.3)*100)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соответствующий период 2018 года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исп. к </a:t>
                      </a:r>
                      <a:r>
                        <a:rPr lang="ru-RU" sz="1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соотв.периоду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2018г.            (гр.4/гр.8)*100)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238 939,9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235 201,6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3 738,3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247 513,9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9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33 857,8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33 019,9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837,9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26 407,0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321 913,7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317 991,2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262 747,7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0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хоз-во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391 353,8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365 060,7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26 293,1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205 659,3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 окружающей  среды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6 842,0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6 812,3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6 191,3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2 423 320,2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2 420 082,4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3 237,8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2 236 950,1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215 335,8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214 557,3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160 194,6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1 243 464,8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1 232 957,8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10 507,0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1 233 588,7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158 008,5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157 815,2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193,3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143 696,3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0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1 001,1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5 033 039,7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4 983 501,6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49 538,1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4 523 950,0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71" marR="7571" marT="757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99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2656"/>
            <a:ext cx="903649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64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64" y="260648"/>
            <a:ext cx="93245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524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598"/>
            <a:ext cx="9036497" cy="63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16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9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5542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358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4101"/>
            <a:ext cx="8805937" cy="67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1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3449063"/>
              </p:ext>
            </p:extLst>
          </p:nvPr>
        </p:nvGraphicFramePr>
        <p:xfrm>
          <a:off x="1" y="44624"/>
          <a:ext cx="9144000" cy="6813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8914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6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49"/>
            <a:ext cx="9096200" cy="685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03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9584108"/>
              </p:ext>
            </p:extLst>
          </p:nvPr>
        </p:nvGraphicFramePr>
        <p:xfrm>
          <a:off x="179512" y="138112"/>
          <a:ext cx="8712967" cy="667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408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7646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7646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609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" y="260648"/>
            <a:ext cx="908191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133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97066" cy="625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20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72613"/>
              </p:ext>
            </p:extLst>
          </p:nvPr>
        </p:nvGraphicFramePr>
        <p:xfrm>
          <a:off x="251520" y="764704"/>
          <a:ext cx="8712968" cy="5832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478"/>
                <a:gridCol w="2312885"/>
                <a:gridCol w="5962605"/>
              </a:tblGrid>
              <a:tr h="438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Адрес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Перечень работ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514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ЦД "Строитель" (ул. Керченская, 15)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Ремонт территории сквера, устройство водоотводного лотка, ограждения, ремонт сцены, обеспечение освещения, установка урн, скамеек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1028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Сквер "Молодежный" (проспект Макеева, 14,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17-21)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Озеленение, асфальтирование парковок для автомобилей, проездов и тротуаров, установка светофорного объекта, асфальтирование пешеходной зоны, устройство ограждений, лестниц, обеспечение освещения, установка урн, скамеек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514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Сквер "Высоцкого" (вдоль ул. Олимпийская)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Подготовка территории,  устройство тротуаров, пешеходных мостов, обустройство пешеходного перехода, отсыпка детской площадки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257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«Главная улица»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Устройство парковки для автомобилей, установка скульптуры, урн, скамеек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771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Исторический квартал «Старгород»  (Южная часть города)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Устройство тротуаров, ливнеприемников, пешеходных ограждений, заездного кармана, остановочного павильона, ремонт подпорной стенки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771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пр. Макеева (от ул. Молодежной до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ул. Менделеева)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Устройство парковки для автомобилей, подходов к парковке, обеспечение освещения, установка скамеек, установка урн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1022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«Тропа здоровья на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оз. Тургояк»  (от  ул. Менделеева до  оз. Тургояк)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Устройство тротуара, ограждения, пешеходного моста, установка скамеек, урн, светофорного объекта, дорожных знаков, обеспечение освещения, нанесение дорожной разметки, благоустройство пешеходной зоны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  <a:tr h="514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Вход в городской парк (ул. Романенко, 1)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Ремонт проезда, восстановление тротуара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445" marR="60445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74123"/>
            <a:ext cx="856895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общественных территорий Миасского городского округа,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благоустроенных в 2019 году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7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706350"/>
              </p:ext>
            </p:extLst>
          </p:nvPr>
        </p:nvGraphicFramePr>
        <p:xfrm>
          <a:off x="251520" y="332656"/>
          <a:ext cx="8712968" cy="4608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478"/>
                <a:gridCol w="2312885"/>
                <a:gridCol w="5962605"/>
              </a:tblGrid>
              <a:tr h="727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Центральный вход стадиона «Труд»</a:t>
                      </a:r>
                    </a:p>
                  </a:txBody>
                  <a:tcPr marL="67235" marR="67235" marT="0" marB="0" anchor="ctr">
                    <a:solidFill>
                      <a:srgbClr val="CE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Устройство парковки для автомобилей,  тротуара, установка знаков на парковке, светофорного объекта, нанесение разметки, обеспечение освещения</a:t>
                      </a:r>
                    </a:p>
                  </a:txBody>
                  <a:tcPr marL="67235" marR="67235" marT="0" marB="0" anchor="ctr">
                    <a:solidFill>
                      <a:srgbClr val="D0D8E8"/>
                    </a:solidFill>
                  </a:tcPr>
                </a:tc>
              </a:tr>
              <a:tr h="1455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Территория памятника воинам железнодорожникам, погибшим  в годы Великой Отечественной войны,  </a:t>
                      </a:r>
                      <a:r>
                        <a:rPr lang="ru-RU" sz="1300" dirty="0" err="1">
                          <a:effectLst/>
                        </a:rPr>
                        <a:t>ул.Герцена</a:t>
                      </a:r>
                      <a:r>
                        <a:rPr lang="ru-RU" sz="1300" dirty="0">
                          <a:effectLst/>
                        </a:rPr>
                        <a:t>, </a:t>
                      </a:r>
                      <a:r>
                        <a:rPr lang="ru-RU" sz="1200" dirty="0">
                          <a:effectLst/>
                        </a:rPr>
                        <a:t>ст. Миасс-2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Устройство парковки для автомобилей, площади из тротуарной плитки, озеленение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</a:tr>
              <a:tr h="485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Территория сквера у дома культуры в  с.Смородинка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Ремонт асфальтового покрытия площадок и проездов, устройство тротуаров, обеспечение освещения территории, установка урн, скамеек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</a:tr>
              <a:tr h="727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Территория между детскими садами №109 и №58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Асфальтирование проезда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</a:tr>
              <a:tr h="485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Благоустройство территории ГБУЗ   №2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Установка урн, скамеек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</a:tr>
              <a:tr h="727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Благоустройство территории  п.Динамо (ул. Готвальда)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Разработка проектно-сметной документации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235" marR="672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872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102134"/>
              </p:ext>
            </p:extLst>
          </p:nvPr>
        </p:nvGraphicFramePr>
        <p:xfrm>
          <a:off x="0" y="44625"/>
          <a:ext cx="9144000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307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9" y="1772815"/>
            <a:ext cx="8732926" cy="48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240" y="188640"/>
            <a:ext cx="87665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x-none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финансовой грамотности  в 2019 году сотрудниками Финансового управления Администрации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Миасского городского округа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 были проведены уроки финансовой грамотности с учениками старших классов ряда Миасских школ на тему «Семейный бюджет». Во время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мероприятия 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школьники узнали о том, что такое бюджет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цели составления бюджета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и доходы семейного бюджета,.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, на урок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 были </a:t>
            </a:r>
            <a:r>
              <a:rPr lang="x-none" sz="1400">
                <a:latin typeface="Times New Roman" panose="02020603050405020304" pitchFamily="18" charset="0"/>
                <a:cs typeface="Times New Roman" panose="02020603050405020304" pitchFamily="18" charset="0"/>
              </a:rPr>
              <a:t>затронуты правила участия школьников при формировании бюджета семьи, от исполнения которых будет зависеть общая потребительская культура.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52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7129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Материалы подготовлены к Публичным слушаниям об исполнении бюджета Миасского городского округа за 2019 год.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Изложены сведения о бюджете округа: основах его формирования, основных характеристиках, статьях расходов.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Над материалами работали</a:t>
            </a:r>
          </a:p>
          <a:p>
            <a:r>
              <a:rPr lang="ru-RU" dirty="0" smtClean="0"/>
              <a:t>сотрудники Финансового управления Администрации</a:t>
            </a:r>
          </a:p>
          <a:p>
            <a:r>
              <a:rPr lang="ru-RU" dirty="0" smtClean="0"/>
              <a:t>Миасского городского округа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Телефон (3513) 57-28-43, факс (3513) 57-27-74</a:t>
            </a:r>
          </a:p>
          <a:p>
            <a:r>
              <a:rPr lang="en-US" i="1" dirty="0" smtClean="0"/>
              <a:t>E-mail: finupr@miass.ru</a:t>
            </a:r>
            <a:endParaRPr lang="ru-RU" i="1" dirty="0" smtClean="0"/>
          </a:p>
          <a:p>
            <a:r>
              <a:rPr lang="ru-RU" i="1" dirty="0" smtClean="0"/>
              <a:t>Сайт: раздел «Финансовое управление» на официальном сайте Администрации Миасского городского округа </a:t>
            </a:r>
            <a:r>
              <a:rPr lang="en-US" i="1" dirty="0" smtClean="0"/>
              <a:t>www.g-miass.ru</a:t>
            </a:r>
            <a:endParaRPr lang="ru-RU" i="1" dirty="0" smtClean="0"/>
          </a:p>
          <a:p>
            <a:endParaRPr lang="ru-RU" i="1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3244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33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9" y="332656"/>
            <a:ext cx="8396387" cy="645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36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300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06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55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399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4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466524"/>
              </p:ext>
            </p:extLst>
          </p:nvPr>
        </p:nvGraphicFramePr>
        <p:xfrm>
          <a:off x="0" y="562927"/>
          <a:ext cx="9227820" cy="573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2379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</TotalTime>
  <Words>1955</Words>
  <Application>Microsoft Office PowerPoint</Application>
  <PresentationFormat>Экран (4:3)</PresentationFormat>
  <Paragraphs>468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Исполнение бюджета Миасского городского округа за 2019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Стадии бюджетного процесса</dc:title>
  <dc:creator>k56-2</dc:creator>
  <cp:lastModifiedBy>Мария Молчанова</cp:lastModifiedBy>
  <cp:revision>213</cp:revision>
  <dcterms:created xsi:type="dcterms:W3CDTF">2015-08-27T04:41:58Z</dcterms:created>
  <dcterms:modified xsi:type="dcterms:W3CDTF">2020-04-03T06:41:21Z</dcterms:modified>
</cp:coreProperties>
</file>